
<file path=[Content_Types].xml><?xml version="1.0" encoding="utf-8"?>
<Types xmlns="http://schemas.openxmlformats.org/package/2006/content-types">
  <Default Extension="jpeg" ContentType="image/jpeg"/>
  <Default Extension="bin" ContentType="application/vnd.openxmlformats-officedocument.oleObjec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98" r:id="rId3"/>
    <p:sldId id="499" r:id="rId4"/>
    <p:sldId id="500" r:id="rId5"/>
    <p:sldId id="501" r:id="rId6"/>
    <p:sldId id="506" r:id="rId7"/>
    <p:sldId id="270" r:id="rId8"/>
    <p:sldId id="372" r:id="rId9"/>
    <p:sldId id="398" r:id="rId10"/>
    <p:sldId id="503" r:id="rId11"/>
    <p:sldId id="504" r:id="rId12"/>
    <p:sldId id="507" r:id="rId13"/>
    <p:sldId id="505" r:id="rId14"/>
    <p:sldId id="457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484BA"/>
    <a:srgbClr val="D6DFEA"/>
    <a:srgbClr val="233767"/>
    <a:srgbClr val="578BC5"/>
    <a:srgbClr val="F4F4F4"/>
    <a:srgbClr val="ACB2C1"/>
    <a:srgbClr val="D9D9D9"/>
    <a:srgbClr val="979797"/>
    <a:srgbClr val="568A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0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20" y="40"/>
      </p:cViewPr>
      <p:guideLst>
        <p:guide orient="horz" pos="2310"/>
        <p:guide pos="38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9" d="100"/>
          <a:sy n="109" d="100"/>
        </p:scale>
        <p:origin x="3563" y="8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320" b="1" i="0" u="none" strike="noStrike" kern="1200" spc="0" baseline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 sz="132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近年经营指标结果（亿元）</a:t>
            </a:r>
            <a:endParaRPr lang="zh-CN" altLang="en-US" sz="132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layout>
        <c:manualLayout>
          <c:xMode val="edge"/>
          <c:yMode val="edge"/>
          <c:x val="0.277396362292629"/>
          <c:y val="0.060091481272828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500200722601365"/>
          <c:y val="0.0958487285372745"/>
          <c:w val="0.925491770373344"/>
          <c:h val="0.6513023782559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[结果数据.xlsx]Sheet1!$C$667</c:f>
              <c:strCache>
                <c:ptCount val="1"/>
                <c:pt idx="0">
                  <c:v>2017年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0109737996399885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14496253845417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900" b="0" i="0" u="none" strike="noStrike" kern="1200" baseline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[结果数据.xlsx]Sheet1!$B$668:$B$671</c:f>
              <c:strCache>
                <c:ptCount val="4"/>
                <c:pt idx="0">
                  <c:v>主营业务收入</c:v>
                </c:pt>
                <c:pt idx="1">
                  <c:v>利润总额</c:v>
                </c:pt>
                <c:pt idx="2">
                  <c:v>净利润</c:v>
                </c:pt>
                <c:pt idx="3">
                  <c:v>资产总额</c:v>
                </c:pt>
              </c:strCache>
            </c:strRef>
          </c:cat>
          <c:val>
            <c:numRef>
              <c:f>[结果数据.xlsx]Sheet1!$C$668:$C$671</c:f>
              <c:numCache>
                <c:formatCode>General</c:formatCode>
                <c:ptCount val="4"/>
                <c:pt idx="0">
                  <c:v>21.76</c:v>
                </c:pt>
                <c:pt idx="1">
                  <c:v>6.23</c:v>
                </c:pt>
                <c:pt idx="2">
                  <c:v>5.37</c:v>
                </c:pt>
                <c:pt idx="3">
                  <c:v>54.63</c:v>
                </c:pt>
              </c:numCache>
            </c:numRef>
          </c:val>
        </c:ser>
        <c:ser>
          <c:idx val="1"/>
          <c:order val="1"/>
          <c:tx>
            <c:strRef>
              <c:f>[结果数据.xlsx]Sheet1!$D$667</c:f>
              <c:strCache>
                <c:ptCount val="1"/>
                <c:pt idx="0">
                  <c:v>2018年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900" b="0" i="0" u="none" strike="noStrike" kern="1200" baseline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[结果数据.xlsx]Sheet1!$B$668:$B$671</c:f>
              <c:strCache>
                <c:ptCount val="4"/>
                <c:pt idx="0">
                  <c:v>主营业务收入</c:v>
                </c:pt>
                <c:pt idx="1">
                  <c:v>利润总额</c:v>
                </c:pt>
                <c:pt idx="2">
                  <c:v>净利润</c:v>
                </c:pt>
                <c:pt idx="3">
                  <c:v>资产总额</c:v>
                </c:pt>
              </c:strCache>
            </c:strRef>
          </c:cat>
          <c:val>
            <c:numRef>
              <c:f>[结果数据.xlsx]Sheet1!$D$668:$D$671</c:f>
              <c:numCache>
                <c:formatCode>General</c:formatCode>
                <c:ptCount val="4"/>
                <c:pt idx="0">
                  <c:v>38.9</c:v>
                </c:pt>
                <c:pt idx="1">
                  <c:v>8.39</c:v>
                </c:pt>
                <c:pt idx="2">
                  <c:v>7.42</c:v>
                </c:pt>
                <c:pt idx="3">
                  <c:v>69.92</c:v>
                </c:pt>
              </c:numCache>
            </c:numRef>
          </c:val>
        </c:ser>
        <c:ser>
          <c:idx val="2"/>
          <c:order val="2"/>
          <c:tx>
            <c:strRef>
              <c:f>[结果数据.xlsx]Sheet1!$E$667</c:f>
              <c:strCache>
                <c:ptCount val="1"/>
                <c:pt idx="0">
                  <c:v>2019年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.00907709352937324"/>
                  <c:y val="-0.0033167557726100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0731586642665903"/>
                  <c:y val="-0.006396600418605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900" b="0" i="0" u="none" strike="noStrike" kern="1200" baseline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[结果数据.xlsx]Sheet1!$B$668:$B$671</c:f>
              <c:strCache>
                <c:ptCount val="4"/>
                <c:pt idx="0">
                  <c:v>主营业务收入</c:v>
                </c:pt>
                <c:pt idx="1">
                  <c:v>利润总额</c:v>
                </c:pt>
                <c:pt idx="2">
                  <c:v>净利润</c:v>
                </c:pt>
                <c:pt idx="3">
                  <c:v>资产总额</c:v>
                </c:pt>
              </c:strCache>
            </c:strRef>
          </c:cat>
          <c:val>
            <c:numRef>
              <c:f>[结果数据.xlsx]Sheet1!$E$668:$E$671</c:f>
              <c:numCache>
                <c:formatCode>General</c:formatCode>
                <c:ptCount val="4"/>
                <c:pt idx="0">
                  <c:v>46.84</c:v>
                </c:pt>
                <c:pt idx="1">
                  <c:v>8.35</c:v>
                </c:pt>
                <c:pt idx="2">
                  <c:v>7.66</c:v>
                </c:pt>
                <c:pt idx="3">
                  <c:v>82.87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56140672"/>
        <c:axId val="1856141216"/>
      </c:barChart>
      <c:catAx>
        <c:axId val="1856140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856141216"/>
        <c:crosses val="autoZero"/>
        <c:auto val="1"/>
        <c:lblAlgn val="ctr"/>
        <c:lblOffset val="100"/>
        <c:noMultiLvlLbl val="0"/>
      </c:catAx>
      <c:valAx>
        <c:axId val="1856141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56140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</c:legendEntry>
      <c:layout>
        <c:manualLayout>
          <c:xMode val="edge"/>
          <c:yMode val="edge"/>
          <c:x val="0.255513408901462"/>
          <c:y val="0.909973771886298"/>
          <c:w val="0.48460841126221"/>
          <c:h val="0.0734424492506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00" b="0" i="0" u="none" strike="noStrike" kern="1200" baseline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100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B9107-A3B8-4765-8E3C-162932A249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75973-0AD6-4D20-A173-96DEB429B1C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2F9E9-CF82-4ABF-A6F2-C848248D57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D4BB5-50F2-4BD2-9F52-27868EE5E2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111"/>
          <p:cNvPicPr/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822577" y="211973"/>
            <a:ext cx="997947" cy="37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直接连接符 2"/>
          <p:cNvCxnSpPr/>
          <p:nvPr userDrawn="1"/>
        </p:nvCxnSpPr>
        <p:spPr>
          <a:xfrm>
            <a:off x="371475" y="6489700"/>
            <a:ext cx="11058525" cy="0"/>
          </a:xfrm>
          <a:prstGeom prst="line">
            <a:avLst/>
          </a:prstGeom>
          <a:ln>
            <a:solidFill>
              <a:srgbClr val="223565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 userDrawn="1"/>
        </p:nvSpPr>
        <p:spPr>
          <a:xfrm>
            <a:off x="9067800" y="6538305"/>
            <a:ext cx="284222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智能制造整体解决方案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服务商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520488" y="6489700"/>
            <a:ext cx="300037" cy="0"/>
          </a:xfrm>
          <a:prstGeom prst="line">
            <a:avLst/>
          </a:prstGeom>
          <a:ln w="12700">
            <a:solidFill>
              <a:srgbClr val="E62028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2" Type="http://schemas.openxmlformats.org/officeDocument/2006/relationships/slideLayout" Target="../slideLayouts/slideLayout2.xml"/><Relationship Id="rId11" Type="http://schemas.microsoft.com/office/2007/relationships/hdphoto" Target="../media/image20.wdp"/><Relationship Id="rId10" Type="http://schemas.openxmlformats.org/officeDocument/2006/relationships/image" Target="../media/image19.png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png"/><Relationship Id="rId8" Type="http://schemas.openxmlformats.org/officeDocument/2006/relationships/image" Target="../media/image29.png"/><Relationship Id="rId7" Type="http://schemas.openxmlformats.org/officeDocument/2006/relationships/image" Target="../media/image28.png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4" Type="http://schemas.openxmlformats.org/officeDocument/2006/relationships/slideLayout" Target="../slideLayouts/slideLayout2.xml"/><Relationship Id="rId23" Type="http://schemas.openxmlformats.org/officeDocument/2006/relationships/image" Target="../media/image44.png"/><Relationship Id="rId22" Type="http://schemas.openxmlformats.org/officeDocument/2006/relationships/image" Target="../media/image43.png"/><Relationship Id="rId21" Type="http://schemas.openxmlformats.org/officeDocument/2006/relationships/image" Target="../media/image42.png"/><Relationship Id="rId20" Type="http://schemas.openxmlformats.org/officeDocument/2006/relationships/image" Target="../media/image41.png"/><Relationship Id="rId2" Type="http://schemas.openxmlformats.org/officeDocument/2006/relationships/image" Target="../media/image23.png"/><Relationship Id="rId19" Type="http://schemas.openxmlformats.org/officeDocument/2006/relationships/image" Target="../media/image40.png"/><Relationship Id="rId18" Type="http://schemas.openxmlformats.org/officeDocument/2006/relationships/image" Target="../media/image39.png"/><Relationship Id="rId17" Type="http://schemas.openxmlformats.org/officeDocument/2006/relationships/image" Target="../media/image38.png"/><Relationship Id="rId16" Type="http://schemas.openxmlformats.org/officeDocument/2006/relationships/image" Target="../media/image37.png"/><Relationship Id="rId15" Type="http://schemas.openxmlformats.org/officeDocument/2006/relationships/image" Target="../media/image36.png"/><Relationship Id="rId14" Type="http://schemas.openxmlformats.org/officeDocument/2006/relationships/image" Target="../media/image35.png"/><Relationship Id="rId13" Type="http://schemas.openxmlformats.org/officeDocument/2006/relationships/image" Target="../media/image34.png"/><Relationship Id="rId12" Type="http://schemas.openxmlformats.org/officeDocument/2006/relationships/image" Target="../media/image33.png"/><Relationship Id="rId11" Type="http://schemas.openxmlformats.org/officeDocument/2006/relationships/image" Target="../media/image32.png"/><Relationship Id="rId10" Type="http://schemas.openxmlformats.org/officeDocument/2006/relationships/image" Target="../media/image31.png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image" Target="../media/image45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image" Target="../media/image5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" name="图形 2"/>
          <p:cNvGrpSpPr/>
          <p:nvPr/>
        </p:nvGrpSpPr>
        <p:grpSpPr>
          <a:xfrm>
            <a:off x="89232" y="75867"/>
            <a:ext cx="5710128" cy="5080037"/>
            <a:chOff x="-6768181" y="-6592434"/>
            <a:chExt cx="7833846" cy="6969410"/>
          </a:xfrm>
        </p:grpSpPr>
        <p:sp>
          <p:nvSpPr>
            <p:cNvPr id="252" name="任意多边形: 形状 251"/>
            <p:cNvSpPr/>
            <p:nvPr/>
          </p:nvSpPr>
          <p:spPr>
            <a:xfrm>
              <a:off x="-2730554" y="-2406947"/>
              <a:ext cx="120298" cy="120298"/>
            </a:xfrm>
            <a:custGeom>
              <a:avLst/>
              <a:gdLst>
                <a:gd name="connsiteX0" fmla="*/ 120299 w 120298"/>
                <a:gd name="connsiteY0" fmla="*/ 60150 h 120298"/>
                <a:gd name="connsiteX1" fmla="*/ 60149 w 120298"/>
                <a:gd name="connsiteY1" fmla="*/ 120299 h 120298"/>
                <a:gd name="connsiteX2" fmla="*/ 0 w 120298"/>
                <a:gd name="connsiteY2" fmla="*/ 60150 h 120298"/>
                <a:gd name="connsiteX3" fmla="*/ 60149 w 120298"/>
                <a:gd name="connsiteY3" fmla="*/ 0 h 120298"/>
                <a:gd name="connsiteX4" fmla="*/ 120299 w 120298"/>
                <a:gd name="connsiteY4" fmla="*/ 60150 h 12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98" h="120298">
                  <a:moveTo>
                    <a:pt x="120299" y="60150"/>
                  </a:moveTo>
                  <a:cubicBezTo>
                    <a:pt x="120299" y="93386"/>
                    <a:pt x="93386" y="120299"/>
                    <a:pt x="60149" y="120299"/>
                  </a:cubicBezTo>
                  <a:cubicBezTo>
                    <a:pt x="26913" y="120299"/>
                    <a:pt x="0" y="93386"/>
                    <a:pt x="0" y="60150"/>
                  </a:cubicBezTo>
                  <a:cubicBezTo>
                    <a:pt x="0" y="26913"/>
                    <a:pt x="26913" y="0"/>
                    <a:pt x="60149" y="0"/>
                  </a:cubicBezTo>
                  <a:cubicBezTo>
                    <a:pt x="93223" y="0"/>
                    <a:pt x="120299" y="26913"/>
                    <a:pt x="120299" y="6015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3" name="任意多边形: 形状 252"/>
            <p:cNvSpPr/>
            <p:nvPr/>
          </p:nvSpPr>
          <p:spPr>
            <a:xfrm>
              <a:off x="-1999520" y="-894782"/>
              <a:ext cx="41504" cy="41504"/>
            </a:xfrm>
            <a:custGeom>
              <a:avLst/>
              <a:gdLst>
                <a:gd name="connsiteX0" fmla="*/ 41505 w 41504"/>
                <a:gd name="connsiteY0" fmla="*/ 20752 h 41504"/>
                <a:gd name="connsiteX1" fmla="*/ 20753 w 41504"/>
                <a:gd name="connsiteY1" fmla="*/ 41505 h 41504"/>
                <a:gd name="connsiteX2" fmla="*/ 0 w 41504"/>
                <a:gd name="connsiteY2" fmla="*/ 20752 h 41504"/>
                <a:gd name="connsiteX3" fmla="*/ 20753 w 41504"/>
                <a:gd name="connsiteY3" fmla="*/ 0 h 41504"/>
                <a:gd name="connsiteX4" fmla="*/ 41505 w 41504"/>
                <a:gd name="connsiteY4" fmla="*/ 20752 h 4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04" h="41504">
                  <a:moveTo>
                    <a:pt x="41505" y="20752"/>
                  </a:moveTo>
                  <a:cubicBezTo>
                    <a:pt x="41505" y="32263"/>
                    <a:pt x="32263" y="41505"/>
                    <a:pt x="20753" y="41505"/>
                  </a:cubicBezTo>
                  <a:cubicBezTo>
                    <a:pt x="9241" y="41505"/>
                    <a:pt x="0" y="32263"/>
                    <a:pt x="0" y="20752"/>
                  </a:cubicBezTo>
                  <a:cubicBezTo>
                    <a:pt x="0" y="9241"/>
                    <a:pt x="9241" y="0"/>
                    <a:pt x="20753" y="0"/>
                  </a:cubicBezTo>
                  <a:cubicBezTo>
                    <a:pt x="32263" y="0"/>
                    <a:pt x="41505" y="9241"/>
                    <a:pt x="41505" y="20752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4" name="任意多边形: 形状 253"/>
            <p:cNvSpPr/>
            <p:nvPr/>
          </p:nvSpPr>
          <p:spPr>
            <a:xfrm>
              <a:off x="-1448610" y="-514431"/>
              <a:ext cx="69391" cy="69390"/>
            </a:xfrm>
            <a:custGeom>
              <a:avLst/>
              <a:gdLst>
                <a:gd name="connsiteX0" fmla="*/ 69391 w 69391"/>
                <a:gd name="connsiteY0" fmla="*/ 34696 h 69390"/>
                <a:gd name="connsiteX1" fmla="*/ 34696 w 69391"/>
                <a:gd name="connsiteY1" fmla="*/ 69391 h 69390"/>
                <a:gd name="connsiteX2" fmla="*/ 0 w 69391"/>
                <a:gd name="connsiteY2" fmla="*/ 34696 h 69390"/>
                <a:gd name="connsiteX3" fmla="*/ 34696 w 69391"/>
                <a:gd name="connsiteY3" fmla="*/ 0 h 69390"/>
                <a:gd name="connsiteX4" fmla="*/ 69391 w 69391"/>
                <a:gd name="connsiteY4" fmla="*/ 34696 h 6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391" h="69390">
                  <a:moveTo>
                    <a:pt x="69391" y="34696"/>
                  </a:moveTo>
                  <a:cubicBezTo>
                    <a:pt x="69391" y="53827"/>
                    <a:pt x="53827" y="69391"/>
                    <a:pt x="34696" y="69391"/>
                  </a:cubicBezTo>
                  <a:cubicBezTo>
                    <a:pt x="15565" y="69391"/>
                    <a:pt x="0" y="53827"/>
                    <a:pt x="0" y="34696"/>
                  </a:cubicBezTo>
                  <a:cubicBezTo>
                    <a:pt x="0" y="15564"/>
                    <a:pt x="15565" y="0"/>
                    <a:pt x="34696" y="0"/>
                  </a:cubicBezTo>
                  <a:cubicBezTo>
                    <a:pt x="53989" y="0"/>
                    <a:pt x="69391" y="15564"/>
                    <a:pt x="69391" y="34696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5" name="任意多边形: 形状 254"/>
            <p:cNvSpPr/>
            <p:nvPr/>
          </p:nvSpPr>
          <p:spPr>
            <a:xfrm>
              <a:off x="-1448448" y="-28696"/>
              <a:ext cx="80091" cy="80091"/>
            </a:xfrm>
            <a:custGeom>
              <a:avLst/>
              <a:gdLst>
                <a:gd name="connsiteX0" fmla="*/ 80091 w 80091"/>
                <a:gd name="connsiteY0" fmla="*/ 40045 h 80091"/>
                <a:gd name="connsiteX1" fmla="*/ 40046 w 80091"/>
                <a:gd name="connsiteY1" fmla="*/ 80091 h 80091"/>
                <a:gd name="connsiteX2" fmla="*/ 1 w 80091"/>
                <a:gd name="connsiteY2" fmla="*/ 40045 h 80091"/>
                <a:gd name="connsiteX3" fmla="*/ 40046 w 80091"/>
                <a:gd name="connsiteY3" fmla="*/ 0 h 80091"/>
                <a:gd name="connsiteX4" fmla="*/ 80091 w 80091"/>
                <a:gd name="connsiteY4" fmla="*/ 40045 h 8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91" h="80091">
                  <a:moveTo>
                    <a:pt x="80091" y="40045"/>
                  </a:moveTo>
                  <a:cubicBezTo>
                    <a:pt x="80091" y="62162"/>
                    <a:pt x="62162" y="80091"/>
                    <a:pt x="40046" y="80091"/>
                  </a:cubicBezTo>
                  <a:cubicBezTo>
                    <a:pt x="17929" y="80091"/>
                    <a:pt x="1" y="62162"/>
                    <a:pt x="1" y="40045"/>
                  </a:cubicBezTo>
                  <a:cubicBezTo>
                    <a:pt x="1" y="17929"/>
                    <a:pt x="17929" y="0"/>
                    <a:pt x="40046" y="0"/>
                  </a:cubicBezTo>
                  <a:cubicBezTo>
                    <a:pt x="62162" y="0"/>
                    <a:pt x="80091" y="17929"/>
                    <a:pt x="80091" y="40045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6" name="任意多边形: 形状 255"/>
            <p:cNvSpPr/>
            <p:nvPr/>
          </p:nvSpPr>
          <p:spPr>
            <a:xfrm>
              <a:off x="21400" y="-3156787"/>
              <a:ext cx="88845" cy="88845"/>
            </a:xfrm>
            <a:custGeom>
              <a:avLst/>
              <a:gdLst>
                <a:gd name="connsiteX0" fmla="*/ 88846 w 88845"/>
                <a:gd name="connsiteY0" fmla="*/ 44423 h 88845"/>
                <a:gd name="connsiteX1" fmla="*/ 44423 w 88845"/>
                <a:gd name="connsiteY1" fmla="*/ 88846 h 88845"/>
                <a:gd name="connsiteX2" fmla="*/ 0 w 88845"/>
                <a:gd name="connsiteY2" fmla="*/ 44423 h 88845"/>
                <a:gd name="connsiteX3" fmla="*/ 44423 w 88845"/>
                <a:gd name="connsiteY3" fmla="*/ 0 h 88845"/>
                <a:gd name="connsiteX4" fmla="*/ 88846 w 88845"/>
                <a:gd name="connsiteY4" fmla="*/ 44423 h 8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45" h="88845">
                  <a:moveTo>
                    <a:pt x="88846" y="44423"/>
                  </a:moveTo>
                  <a:cubicBezTo>
                    <a:pt x="88846" y="68957"/>
                    <a:pt x="68957" y="88846"/>
                    <a:pt x="44423" y="88846"/>
                  </a:cubicBezTo>
                  <a:cubicBezTo>
                    <a:pt x="19889" y="88846"/>
                    <a:pt x="0" y="68957"/>
                    <a:pt x="0" y="44423"/>
                  </a:cubicBezTo>
                  <a:cubicBezTo>
                    <a:pt x="0" y="19889"/>
                    <a:pt x="19889" y="0"/>
                    <a:pt x="44423" y="0"/>
                  </a:cubicBezTo>
                  <a:cubicBezTo>
                    <a:pt x="68957" y="0"/>
                    <a:pt x="88846" y="19889"/>
                    <a:pt x="88846" y="44423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7" name="任意多边形: 形状 256"/>
            <p:cNvSpPr/>
            <p:nvPr/>
          </p:nvSpPr>
          <p:spPr>
            <a:xfrm>
              <a:off x="-6768181" y="-888946"/>
              <a:ext cx="77172" cy="77172"/>
            </a:xfrm>
            <a:custGeom>
              <a:avLst/>
              <a:gdLst>
                <a:gd name="connsiteX0" fmla="*/ 77173 w 77172"/>
                <a:gd name="connsiteY0" fmla="*/ 38586 h 77172"/>
                <a:gd name="connsiteX1" fmla="*/ 38586 w 77172"/>
                <a:gd name="connsiteY1" fmla="*/ 77173 h 77172"/>
                <a:gd name="connsiteX2" fmla="*/ 0 w 77172"/>
                <a:gd name="connsiteY2" fmla="*/ 38586 h 77172"/>
                <a:gd name="connsiteX3" fmla="*/ 38586 w 77172"/>
                <a:gd name="connsiteY3" fmla="*/ 0 h 77172"/>
                <a:gd name="connsiteX4" fmla="*/ 77173 w 77172"/>
                <a:gd name="connsiteY4" fmla="*/ 38586 h 7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72" h="77172">
                  <a:moveTo>
                    <a:pt x="77173" y="38586"/>
                  </a:moveTo>
                  <a:cubicBezTo>
                    <a:pt x="77173" y="59987"/>
                    <a:pt x="59825" y="77173"/>
                    <a:pt x="38586" y="77173"/>
                  </a:cubicBezTo>
                  <a:cubicBezTo>
                    <a:pt x="17186" y="77173"/>
                    <a:pt x="0" y="59825"/>
                    <a:pt x="0" y="38586"/>
                  </a:cubicBezTo>
                  <a:cubicBezTo>
                    <a:pt x="0" y="17185"/>
                    <a:pt x="17348" y="0"/>
                    <a:pt x="38586" y="0"/>
                  </a:cubicBezTo>
                  <a:cubicBezTo>
                    <a:pt x="59825" y="0"/>
                    <a:pt x="77173" y="17348"/>
                    <a:pt x="77173" y="38586"/>
                  </a:cubicBezTo>
                  <a:close/>
                </a:path>
              </a:pathLst>
            </a:custGeom>
            <a:solidFill>
              <a:srgbClr val="FFFFFF"/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8" name="任意多边形: 形状 257"/>
            <p:cNvSpPr/>
            <p:nvPr/>
          </p:nvSpPr>
          <p:spPr>
            <a:xfrm>
              <a:off x="-858628" y="-3264602"/>
              <a:ext cx="28534" cy="28534"/>
            </a:xfrm>
            <a:custGeom>
              <a:avLst/>
              <a:gdLst>
                <a:gd name="connsiteX0" fmla="*/ 28535 w 28534"/>
                <a:gd name="connsiteY0" fmla="*/ 14267 h 28534"/>
                <a:gd name="connsiteX1" fmla="*/ 14267 w 28534"/>
                <a:gd name="connsiteY1" fmla="*/ 28535 h 28534"/>
                <a:gd name="connsiteX2" fmla="*/ 0 w 28534"/>
                <a:gd name="connsiteY2" fmla="*/ 14267 h 28534"/>
                <a:gd name="connsiteX3" fmla="*/ 14267 w 28534"/>
                <a:gd name="connsiteY3" fmla="*/ 0 h 28534"/>
                <a:gd name="connsiteX4" fmla="*/ 28535 w 28534"/>
                <a:gd name="connsiteY4" fmla="*/ 14267 h 28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34" h="28534">
                  <a:moveTo>
                    <a:pt x="28535" y="14267"/>
                  </a:moveTo>
                  <a:cubicBezTo>
                    <a:pt x="28535" y="22212"/>
                    <a:pt x="22049" y="28535"/>
                    <a:pt x="14267" y="28535"/>
                  </a:cubicBezTo>
                  <a:cubicBezTo>
                    <a:pt x="6486" y="28535"/>
                    <a:pt x="0" y="22049"/>
                    <a:pt x="0" y="14267"/>
                  </a:cubicBezTo>
                  <a:cubicBezTo>
                    <a:pt x="0" y="6323"/>
                    <a:pt x="6486" y="0"/>
                    <a:pt x="14267" y="0"/>
                  </a:cubicBezTo>
                  <a:cubicBezTo>
                    <a:pt x="22049" y="0"/>
                    <a:pt x="28535" y="6323"/>
                    <a:pt x="28535" y="14267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9" name="任意多边形: 形状 258"/>
            <p:cNvSpPr/>
            <p:nvPr/>
          </p:nvSpPr>
          <p:spPr>
            <a:xfrm>
              <a:off x="-232977" y="-3680298"/>
              <a:ext cx="72632" cy="72633"/>
            </a:xfrm>
            <a:custGeom>
              <a:avLst/>
              <a:gdLst>
                <a:gd name="connsiteX0" fmla="*/ 72633 w 72632"/>
                <a:gd name="connsiteY0" fmla="*/ 36317 h 72633"/>
                <a:gd name="connsiteX1" fmla="*/ 36316 w 72632"/>
                <a:gd name="connsiteY1" fmla="*/ 72633 h 72633"/>
                <a:gd name="connsiteX2" fmla="*/ 0 w 72632"/>
                <a:gd name="connsiteY2" fmla="*/ 36317 h 72633"/>
                <a:gd name="connsiteX3" fmla="*/ 36316 w 72632"/>
                <a:gd name="connsiteY3" fmla="*/ 0 h 72633"/>
                <a:gd name="connsiteX4" fmla="*/ 72633 w 72632"/>
                <a:gd name="connsiteY4" fmla="*/ 36317 h 72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632" h="72633">
                  <a:moveTo>
                    <a:pt x="72633" y="36317"/>
                  </a:moveTo>
                  <a:cubicBezTo>
                    <a:pt x="72633" y="56421"/>
                    <a:pt x="56420" y="72633"/>
                    <a:pt x="36316" y="72633"/>
                  </a:cubicBezTo>
                  <a:cubicBezTo>
                    <a:pt x="16213" y="72633"/>
                    <a:pt x="0" y="56421"/>
                    <a:pt x="0" y="36317"/>
                  </a:cubicBezTo>
                  <a:cubicBezTo>
                    <a:pt x="0" y="16213"/>
                    <a:pt x="16213" y="0"/>
                    <a:pt x="36316" y="0"/>
                  </a:cubicBezTo>
                  <a:cubicBezTo>
                    <a:pt x="56420" y="0"/>
                    <a:pt x="72633" y="16213"/>
                    <a:pt x="72633" y="36317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0" name="任意多边形: 形状 259"/>
            <p:cNvSpPr/>
            <p:nvPr/>
          </p:nvSpPr>
          <p:spPr>
            <a:xfrm>
              <a:off x="-67445" y="-4495475"/>
              <a:ext cx="88845" cy="88845"/>
            </a:xfrm>
            <a:custGeom>
              <a:avLst/>
              <a:gdLst>
                <a:gd name="connsiteX0" fmla="*/ 88846 w 88845"/>
                <a:gd name="connsiteY0" fmla="*/ 44423 h 88845"/>
                <a:gd name="connsiteX1" fmla="*/ 44423 w 88845"/>
                <a:gd name="connsiteY1" fmla="*/ 88846 h 88845"/>
                <a:gd name="connsiteX2" fmla="*/ 1 w 88845"/>
                <a:gd name="connsiteY2" fmla="*/ 44423 h 88845"/>
                <a:gd name="connsiteX3" fmla="*/ 44423 w 88845"/>
                <a:gd name="connsiteY3" fmla="*/ 0 h 88845"/>
                <a:gd name="connsiteX4" fmla="*/ 88846 w 88845"/>
                <a:gd name="connsiteY4" fmla="*/ 44423 h 8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45" h="88845">
                  <a:moveTo>
                    <a:pt x="88846" y="44423"/>
                  </a:moveTo>
                  <a:cubicBezTo>
                    <a:pt x="88846" y="68957"/>
                    <a:pt x="68957" y="88846"/>
                    <a:pt x="44423" y="88846"/>
                  </a:cubicBezTo>
                  <a:cubicBezTo>
                    <a:pt x="19890" y="88846"/>
                    <a:pt x="1" y="68957"/>
                    <a:pt x="1" y="44423"/>
                  </a:cubicBezTo>
                  <a:cubicBezTo>
                    <a:pt x="1" y="19889"/>
                    <a:pt x="19890" y="0"/>
                    <a:pt x="44423" y="0"/>
                  </a:cubicBezTo>
                  <a:cubicBezTo>
                    <a:pt x="68957" y="0"/>
                    <a:pt x="88846" y="19889"/>
                    <a:pt x="88846" y="44423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1" name="任意多边形: 形状 260"/>
            <p:cNvSpPr/>
            <p:nvPr/>
          </p:nvSpPr>
          <p:spPr>
            <a:xfrm>
              <a:off x="1015081" y="-5674630"/>
              <a:ext cx="50583" cy="50583"/>
            </a:xfrm>
            <a:custGeom>
              <a:avLst/>
              <a:gdLst>
                <a:gd name="connsiteX0" fmla="*/ 50584 w 50583"/>
                <a:gd name="connsiteY0" fmla="*/ 25292 h 50583"/>
                <a:gd name="connsiteX1" fmla="*/ 25292 w 50583"/>
                <a:gd name="connsiteY1" fmla="*/ 50584 h 50583"/>
                <a:gd name="connsiteX2" fmla="*/ 0 w 50583"/>
                <a:gd name="connsiteY2" fmla="*/ 25292 h 50583"/>
                <a:gd name="connsiteX3" fmla="*/ 25292 w 50583"/>
                <a:gd name="connsiteY3" fmla="*/ 0 h 50583"/>
                <a:gd name="connsiteX4" fmla="*/ 50584 w 50583"/>
                <a:gd name="connsiteY4" fmla="*/ 25292 h 5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83" h="50583">
                  <a:moveTo>
                    <a:pt x="50584" y="25292"/>
                  </a:moveTo>
                  <a:cubicBezTo>
                    <a:pt x="50584" y="39235"/>
                    <a:pt x="39235" y="50584"/>
                    <a:pt x="25292" y="50584"/>
                  </a:cubicBezTo>
                  <a:cubicBezTo>
                    <a:pt x="11349" y="50584"/>
                    <a:pt x="0" y="39235"/>
                    <a:pt x="0" y="25292"/>
                  </a:cubicBezTo>
                  <a:cubicBezTo>
                    <a:pt x="0" y="11349"/>
                    <a:pt x="11349" y="0"/>
                    <a:pt x="25292" y="0"/>
                  </a:cubicBezTo>
                  <a:cubicBezTo>
                    <a:pt x="39235" y="162"/>
                    <a:pt x="50584" y="11349"/>
                    <a:pt x="50584" y="25292"/>
                  </a:cubicBezTo>
                  <a:close/>
                </a:path>
              </a:pathLst>
            </a:custGeom>
            <a:solidFill>
              <a:srgbClr val="FFFFFF"/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2" name="任意多边形: 形状 261"/>
            <p:cNvSpPr/>
            <p:nvPr/>
          </p:nvSpPr>
          <p:spPr>
            <a:xfrm>
              <a:off x="-793939" y="-495300"/>
              <a:ext cx="48638" cy="48638"/>
            </a:xfrm>
            <a:custGeom>
              <a:avLst/>
              <a:gdLst>
                <a:gd name="connsiteX0" fmla="*/ 48638 w 48638"/>
                <a:gd name="connsiteY0" fmla="*/ 24319 h 48638"/>
                <a:gd name="connsiteX1" fmla="*/ 24319 w 48638"/>
                <a:gd name="connsiteY1" fmla="*/ 48638 h 48638"/>
                <a:gd name="connsiteX2" fmla="*/ 0 w 48638"/>
                <a:gd name="connsiteY2" fmla="*/ 24319 h 48638"/>
                <a:gd name="connsiteX3" fmla="*/ 24319 w 48638"/>
                <a:gd name="connsiteY3" fmla="*/ 0 h 48638"/>
                <a:gd name="connsiteX4" fmla="*/ 48638 w 48638"/>
                <a:gd name="connsiteY4" fmla="*/ 24319 h 48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638" h="48638">
                  <a:moveTo>
                    <a:pt x="48638" y="24319"/>
                  </a:moveTo>
                  <a:cubicBezTo>
                    <a:pt x="48638" y="37750"/>
                    <a:pt x="37750" y="48638"/>
                    <a:pt x="24319" y="48638"/>
                  </a:cubicBezTo>
                  <a:cubicBezTo>
                    <a:pt x="10888" y="48638"/>
                    <a:pt x="0" y="37750"/>
                    <a:pt x="0" y="24319"/>
                  </a:cubicBezTo>
                  <a:cubicBezTo>
                    <a:pt x="0" y="10888"/>
                    <a:pt x="10888" y="0"/>
                    <a:pt x="24319" y="0"/>
                  </a:cubicBezTo>
                  <a:cubicBezTo>
                    <a:pt x="37750" y="0"/>
                    <a:pt x="48638" y="10888"/>
                    <a:pt x="48638" y="24319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3" name="任意多边形: 形状 262"/>
            <p:cNvSpPr/>
            <p:nvPr/>
          </p:nvSpPr>
          <p:spPr>
            <a:xfrm>
              <a:off x="-1566801" y="-4134093"/>
              <a:ext cx="72632" cy="72633"/>
            </a:xfrm>
            <a:custGeom>
              <a:avLst/>
              <a:gdLst>
                <a:gd name="connsiteX0" fmla="*/ 72633 w 72632"/>
                <a:gd name="connsiteY0" fmla="*/ 36316 h 72633"/>
                <a:gd name="connsiteX1" fmla="*/ 36316 w 72632"/>
                <a:gd name="connsiteY1" fmla="*/ 72633 h 72633"/>
                <a:gd name="connsiteX2" fmla="*/ 0 w 72632"/>
                <a:gd name="connsiteY2" fmla="*/ 36316 h 72633"/>
                <a:gd name="connsiteX3" fmla="*/ 36316 w 72632"/>
                <a:gd name="connsiteY3" fmla="*/ 0 h 72633"/>
                <a:gd name="connsiteX4" fmla="*/ 72633 w 72632"/>
                <a:gd name="connsiteY4" fmla="*/ 36316 h 72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632" h="72633">
                  <a:moveTo>
                    <a:pt x="72633" y="36316"/>
                  </a:moveTo>
                  <a:cubicBezTo>
                    <a:pt x="72633" y="56420"/>
                    <a:pt x="56420" y="72633"/>
                    <a:pt x="36316" y="72633"/>
                  </a:cubicBezTo>
                  <a:cubicBezTo>
                    <a:pt x="16213" y="72633"/>
                    <a:pt x="0" y="56420"/>
                    <a:pt x="0" y="36316"/>
                  </a:cubicBezTo>
                  <a:cubicBezTo>
                    <a:pt x="0" y="16213"/>
                    <a:pt x="16213" y="0"/>
                    <a:pt x="36316" y="0"/>
                  </a:cubicBezTo>
                  <a:cubicBezTo>
                    <a:pt x="56420" y="0"/>
                    <a:pt x="72633" y="16375"/>
                    <a:pt x="72633" y="3631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4" name="任意多边形: 形状 263"/>
            <p:cNvSpPr/>
            <p:nvPr/>
          </p:nvSpPr>
          <p:spPr>
            <a:xfrm>
              <a:off x="-1708663" y="-3428513"/>
              <a:ext cx="77172" cy="77172"/>
            </a:xfrm>
            <a:custGeom>
              <a:avLst/>
              <a:gdLst>
                <a:gd name="connsiteX0" fmla="*/ 77173 w 77172"/>
                <a:gd name="connsiteY0" fmla="*/ 38586 h 77172"/>
                <a:gd name="connsiteX1" fmla="*/ 38586 w 77172"/>
                <a:gd name="connsiteY1" fmla="*/ 77173 h 77172"/>
                <a:gd name="connsiteX2" fmla="*/ 0 w 77172"/>
                <a:gd name="connsiteY2" fmla="*/ 38586 h 77172"/>
                <a:gd name="connsiteX3" fmla="*/ 38586 w 77172"/>
                <a:gd name="connsiteY3" fmla="*/ 0 h 77172"/>
                <a:gd name="connsiteX4" fmla="*/ 77173 w 77172"/>
                <a:gd name="connsiteY4" fmla="*/ 38586 h 7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72" h="77172">
                  <a:moveTo>
                    <a:pt x="77173" y="38586"/>
                  </a:moveTo>
                  <a:cubicBezTo>
                    <a:pt x="77173" y="59897"/>
                    <a:pt x="59897" y="77173"/>
                    <a:pt x="38586" y="77173"/>
                  </a:cubicBezTo>
                  <a:cubicBezTo>
                    <a:pt x="17276" y="77173"/>
                    <a:pt x="0" y="59897"/>
                    <a:pt x="0" y="38586"/>
                  </a:cubicBezTo>
                  <a:cubicBezTo>
                    <a:pt x="0" y="17276"/>
                    <a:pt x="17276" y="0"/>
                    <a:pt x="38586" y="0"/>
                  </a:cubicBezTo>
                  <a:cubicBezTo>
                    <a:pt x="59897" y="0"/>
                    <a:pt x="77173" y="17276"/>
                    <a:pt x="77173" y="38586"/>
                  </a:cubicBezTo>
                  <a:close/>
                </a:path>
              </a:pathLst>
            </a:custGeom>
            <a:solidFill>
              <a:srgbClr val="FFFFFF"/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5" name="任意多边形: 形状 264"/>
            <p:cNvSpPr/>
            <p:nvPr/>
          </p:nvSpPr>
          <p:spPr>
            <a:xfrm>
              <a:off x="-1598416" y="-1188071"/>
              <a:ext cx="68093" cy="68093"/>
            </a:xfrm>
            <a:custGeom>
              <a:avLst/>
              <a:gdLst>
                <a:gd name="connsiteX0" fmla="*/ 68094 w 68093"/>
                <a:gd name="connsiteY0" fmla="*/ 34047 h 68093"/>
                <a:gd name="connsiteX1" fmla="*/ 34047 w 68093"/>
                <a:gd name="connsiteY1" fmla="*/ 68093 h 68093"/>
                <a:gd name="connsiteX2" fmla="*/ 1 w 68093"/>
                <a:gd name="connsiteY2" fmla="*/ 34047 h 68093"/>
                <a:gd name="connsiteX3" fmla="*/ 34047 w 68093"/>
                <a:gd name="connsiteY3" fmla="*/ 0 h 68093"/>
                <a:gd name="connsiteX4" fmla="*/ 68094 w 68093"/>
                <a:gd name="connsiteY4" fmla="*/ 34047 h 68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93" h="68093">
                  <a:moveTo>
                    <a:pt x="68094" y="34047"/>
                  </a:moveTo>
                  <a:cubicBezTo>
                    <a:pt x="68094" y="52850"/>
                    <a:pt x="52851" y="68093"/>
                    <a:pt x="34047" y="68093"/>
                  </a:cubicBezTo>
                  <a:cubicBezTo>
                    <a:pt x="15244" y="68093"/>
                    <a:pt x="1" y="52850"/>
                    <a:pt x="1" y="34047"/>
                  </a:cubicBezTo>
                  <a:cubicBezTo>
                    <a:pt x="1" y="15243"/>
                    <a:pt x="15244" y="0"/>
                    <a:pt x="34047" y="0"/>
                  </a:cubicBezTo>
                  <a:cubicBezTo>
                    <a:pt x="52851" y="0"/>
                    <a:pt x="68094" y="15243"/>
                    <a:pt x="68094" y="34047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6" name="任意多边形: 形状 265"/>
            <p:cNvSpPr/>
            <p:nvPr/>
          </p:nvSpPr>
          <p:spPr>
            <a:xfrm>
              <a:off x="-3740472" y="147023"/>
              <a:ext cx="29396" cy="29396"/>
            </a:xfrm>
            <a:custGeom>
              <a:avLst/>
              <a:gdLst>
                <a:gd name="connsiteX0" fmla="*/ 24831 w 29396"/>
                <a:gd name="connsiteY0" fmla="*/ 4079 h 29396"/>
                <a:gd name="connsiteX1" fmla="*/ 25317 w 29396"/>
                <a:gd name="connsiteY1" fmla="*/ 24831 h 29396"/>
                <a:gd name="connsiteX2" fmla="*/ 4565 w 29396"/>
                <a:gd name="connsiteY2" fmla="*/ 25318 h 29396"/>
                <a:gd name="connsiteX3" fmla="*/ 4079 w 29396"/>
                <a:gd name="connsiteY3" fmla="*/ 4565 h 29396"/>
                <a:gd name="connsiteX4" fmla="*/ 24831 w 29396"/>
                <a:gd name="connsiteY4" fmla="*/ 4079 h 2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96" h="29396">
                  <a:moveTo>
                    <a:pt x="24831" y="4079"/>
                  </a:moveTo>
                  <a:cubicBezTo>
                    <a:pt x="30668" y="9591"/>
                    <a:pt x="30992" y="18995"/>
                    <a:pt x="25317" y="24831"/>
                  </a:cubicBezTo>
                  <a:cubicBezTo>
                    <a:pt x="19805" y="30668"/>
                    <a:pt x="10402" y="30992"/>
                    <a:pt x="4565" y="25318"/>
                  </a:cubicBezTo>
                  <a:cubicBezTo>
                    <a:pt x="-1271" y="19805"/>
                    <a:pt x="-1596" y="10402"/>
                    <a:pt x="4079" y="4565"/>
                  </a:cubicBezTo>
                  <a:cubicBezTo>
                    <a:pt x="9591" y="-1271"/>
                    <a:pt x="18995" y="-1595"/>
                    <a:pt x="24831" y="4079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7" name="任意多边形: 形状 266"/>
            <p:cNvSpPr/>
            <p:nvPr/>
          </p:nvSpPr>
          <p:spPr>
            <a:xfrm>
              <a:off x="-3273996" y="39672"/>
              <a:ext cx="48780" cy="48839"/>
            </a:xfrm>
            <a:custGeom>
              <a:avLst/>
              <a:gdLst>
                <a:gd name="connsiteX0" fmla="*/ 41170 w 48780"/>
                <a:gd name="connsiteY0" fmla="*/ 6696 h 48839"/>
                <a:gd name="connsiteX1" fmla="*/ 42143 w 48780"/>
                <a:gd name="connsiteY1" fmla="*/ 41229 h 48839"/>
                <a:gd name="connsiteX2" fmla="*/ 7610 w 48780"/>
                <a:gd name="connsiteY2" fmla="*/ 42202 h 48839"/>
                <a:gd name="connsiteX3" fmla="*/ 6637 w 48780"/>
                <a:gd name="connsiteY3" fmla="*/ 7669 h 48839"/>
                <a:gd name="connsiteX4" fmla="*/ 41170 w 48780"/>
                <a:gd name="connsiteY4" fmla="*/ 6696 h 4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80" h="48839">
                  <a:moveTo>
                    <a:pt x="41170" y="6696"/>
                  </a:moveTo>
                  <a:cubicBezTo>
                    <a:pt x="50898" y="15937"/>
                    <a:pt x="51385" y="31502"/>
                    <a:pt x="42143" y="41229"/>
                  </a:cubicBezTo>
                  <a:cubicBezTo>
                    <a:pt x="32902" y="50957"/>
                    <a:pt x="17338" y="51443"/>
                    <a:pt x="7610" y="42202"/>
                  </a:cubicBezTo>
                  <a:cubicBezTo>
                    <a:pt x="-2117" y="32961"/>
                    <a:pt x="-2604" y="17396"/>
                    <a:pt x="6637" y="7669"/>
                  </a:cubicBezTo>
                  <a:cubicBezTo>
                    <a:pt x="15879" y="-2221"/>
                    <a:pt x="31281" y="-2545"/>
                    <a:pt x="41170" y="6696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8" name="任意多边形: 形状 267"/>
            <p:cNvSpPr/>
            <p:nvPr/>
          </p:nvSpPr>
          <p:spPr>
            <a:xfrm>
              <a:off x="-2969438" y="-526052"/>
              <a:ext cx="56560" cy="56438"/>
            </a:xfrm>
            <a:custGeom>
              <a:avLst/>
              <a:gdLst>
                <a:gd name="connsiteX0" fmla="*/ 47735 w 56560"/>
                <a:gd name="connsiteY0" fmla="*/ 7731 h 56438"/>
                <a:gd name="connsiteX1" fmla="*/ 48708 w 56560"/>
                <a:gd name="connsiteY1" fmla="*/ 47614 h 56438"/>
                <a:gd name="connsiteX2" fmla="*/ 8825 w 56560"/>
                <a:gd name="connsiteY2" fmla="*/ 48586 h 56438"/>
                <a:gd name="connsiteX3" fmla="*/ 7852 w 56560"/>
                <a:gd name="connsiteY3" fmla="*/ 8703 h 56438"/>
                <a:gd name="connsiteX4" fmla="*/ 47735 w 56560"/>
                <a:gd name="connsiteY4" fmla="*/ 7731 h 56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560" h="56438">
                  <a:moveTo>
                    <a:pt x="47735" y="7731"/>
                  </a:moveTo>
                  <a:cubicBezTo>
                    <a:pt x="59084" y="18431"/>
                    <a:pt x="59571" y="36427"/>
                    <a:pt x="48708" y="47614"/>
                  </a:cubicBezTo>
                  <a:cubicBezTo>
                    <a:pt x="38008" y="58963"/>
                    <a:pt x="20012" y="59449"/>
                    <a:pt x="8825" y="48586"/>
                  </a:cubicBezTo>
                  <a:cubicBezTo>
                    <a:pt x="-2524" y="37886"/>
                    <a:pt x="-3011" y="19890"/>
                    <a:pt x="7852" y="8703"/>
                  </a:cubicBezTo>
                  <a:cubicBezTo>
                    <a:pt x="18390" y="-2484"/>
                    <a:pt x="36387" y="-2970"/>
                    <a:pt x="47735" y="7731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9" name="任意多边形: 形状 268"/>
            <p:cNvSpPr/>
            <p:nvPr/>
          </p:nvSpPr>
          <p:spPr>
            <a:xfrm>
              <a:off x="-3691817" y="-210288"/>
              <a:ext cx="48006" cy="48006"/>
            </a:xfrm>
            <a:custGeom>
              <a:avLst/>
              <a:gdLst>
                <a:gd name="connsiteX0" fmla="*/ 40540 w 48006"/>
                <a:gd name="connsiteY0" fmla="*/ 6656 h 48006"/>
                <a:gd name="connsiteX1" fmla="*/ 41351 w 48006"/>
                <a:gd name="connsiteY1" fmla="*/ 40540 h 48006"/>
                <a:gd name="connsiteX2" fmla="*/ 7467 w 48006"/>
                <a:gd name="connsiteY2" fmla="*/ 41351 h 48006"/>
                <a:gd name="connsiteX3" fmla="*/ 6656 w 48006"/>
                <a:gd name="connsiteY3" fmla="*/ 7466 h 48006"/>
                <a:gd name="connsiteX4" fmla="*/ 40540 w 48006"/>
                <a:gd name="connsiteY4" fmla="*/ 6656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006" h="48006">
                  <a:moveTo>
                    <a:pt x="40540" y="6656"/>
                  </a:moveTo>
                  <a:cubicBezTo>
                    <a:pt x="50106" y="15735"/>
                    <a:pt x="50592" y="30975"/>
                    <a:pt x="41351" y="40540"/>
                  </a:cubicBezTo>
                  <a:cubicBezTo>
                    <a:pt x="32272" y="50106"/>
                    <a:pt x="17032" y="50592"/>
                    <a:pt x="7467" y="41351"/>
                  </a:cubicBezTo>
                  <a:cubicBezTo>
                    <a:pt x="-2099" y="32272"/>
                    <a:pt x="-2586" y="17032"/>
                    <a:pt x="6656" y="7466"/>
                  </a:cubicBezTo>
                  <a:cubicBezTo>
                    <a:pt x="15735" y="-2099"/>
                    <a:pt x="30975" y="-2586"/>
                    <a:pt x="40540" y="6656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0" name="任意多边形: 形状 269"/>
            <p:cNvSpPr/>
            <p:nvPr/>
          </p:nvSpPr>
          <p:spPr>
            <a:xfrm>
              <a:off x="-4773212" y="-49298"/>
              <a:ext cx="29368" cy="29368"/>
            </a:xfrm>
            <a:custGeom>
              <a:avLst/>
              <a:gdLst>
                <a:gd name="connsiteX0" fmla="*/ 14117 w 29368"/>
                <a:gd name="connsiteY0" fmla="*/ 29357 h 29368"/>
                <a:gd name="connsiteX1" fmla="*/ 12 w 29368"/>
                <a:gd name="connsiteY1" fmla="*/ 14117 h 29368"/>
                <a:gd name="connsiteX2" fmla="*/ 15252 w 29368"/>
                <a:gd name="connsiteY2" fmla="*/ 12 h 29368"/>
                <a:gd name="connsiteX3" fmla="*/ 29357 w 29368"/>
                <a:gd name="connsiteY3" fmla="*/ 15252 h 29368"/>
                <a:gd name="connsiteX4" fmla="*/ 14117 w 29368"/>
                <a:gd name="connsiteY4" fmla="*/ 29357 h 29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68" h="29368">
                  <a:moveTo>
                    <a:pt x="14117" y="29357"/>
                  </a:moveTo>
                  <a:cubicBezTo>
                    <a:pt x="6011" y="29033"/>
                    <a:pt x="-313" y="22223"/>
                    <a:pt x="12" y="14117"/>
                  </a:cubicBezTo>
                  <a:cubicBezTo>
                    <a:pt x="336" y="6011"/>
                    <a:pt x="7146" y="-312"/>
                    <a:pt x="15252" y="12"/>
                  </a:cubicBezTo>
                  <a:cubicBezTo>
                    <a:pt x="23358" y="336"/>
                    <a:pt x="29681" y="7146"/>
                    <a:pt x="29357" y="15252"/>
                  </a:cubicBezTo>
                  <a:cubicBezTo>
                    <a:pt x="29032" y="23358"/>
                    <a:pt x="22223" y="29681"/>
                    <a:pt x="14117" y="29357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1" name="任意多边形: 形状 270"/>
            <p:cNvSpPr/>
            <p:nvPr/>
          </p:nvSpPr>
          <p:spPr>
            <a:xfrm>
              <a:off x="-5076719" y="327967"/>
              <a:ext cx="48994" cy="49007"/>
            </a:xfrm>
            <a:custGeom>
              <a:avLst/>
              <a:gdLst>
                <a:gd name="connsiteX0" fmla="*/ 23524 w 48994"/>
                <a:gd name="connsiteY0" fmla="*/ 48979 h 49007"/>
                <a:gd name="connsiteX1" fmla="*/ 16 w 48994"/>
                <a:gd name="connsiteY1" fmla="*/ 23525 h 49007"/>
                <a:gd name="connsiteX2" fmla="*/ 25470 w 48994"/>
                <a:gd name="connsiteY2" fmla="*/ 16 h 49007"/>
                <a:gd name="connsiteX3" fmla="*/ 48979 w 48994"/>
                <a:gd name="connsiteY3" fmla="*/ 25470 h 49007"/>
                <a:gd name="connsiteX4" fmla="*/ 23524 w 48994"/>
                <a:gd name="connsiteY4" fmla="*/ 48979 h 49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94" h="49007">
                  <a:moveTo>
                    <a:pt x="23524" y="48979"/>
                  </a:moveTo>
                  <a:cubicBezTo>
                    <a:pt x="10068" y="48493"/>
                    <a:pt x="-470" y="37144"/>
                    <a:pt x="16" y="23525"/>
                  </a:cubicBezTo>
                  <a:cubicBezTo>
                    <a:pt x="503" y="10068"/>
                    <a:pt x="11851" y="-470"/>
                    <a:pt x="25470" y="16"/>
                  </a:cubicBezTo>
                  <a:cubicBezTo>
                    <a:pt x="38927" y="503"/>
                    <a:pt x="49465" y="11852"/>
                    <a:pt x="48979" y="25470"/>
                  </a:cubicBezTo>
                  <a:cubicBezTo>
                    <a:pt x="48330" y="39089"/>
                    <a:pt x="36981" y="49627"/>
                    <a:pt x="23524" y="48979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2" name="任意多边形: 形状 271"/>
            <p:cNvSpPr/>
            <p:nvPr/>
          </p:nvSpPr>
          <p:spPr>
            <a:xfrm>
              <a:off x="-5426761" y="314502"/>
              <a:ext cx="56469" cy="56470"/>
            </a:xfrm>
            <a:custGeom>
              <a:avLst/>
              <a:gdLst>
                <a:gd name="connsiteX0" fmla="*/ 27100 w 56469"/>
                <a:gd name="connsiteY0" fmla="*/ 56445 h 56470"/>
                <a:gd name="connsiteX1" fmla="*/ 25 w 56469"/>
                <a:gd name="connsiteY1" fmla="*/ 27100 h 56470"/>
                <a:gd name="connsiteX2" fmla="*/ 29370 w 56469"/>
                <a:gd name="connsiteY2" fmla="*/ 25 h 56470"/>
                <a:gd name="connsiteX3" fmla="*/ 56445 w 56469"/>
                <a:gd name="connsiteY3" fmla="*/ 29370 h 56470"/>
                <a:gd name="connsiteX4" fmla="*/ 27100 w 56469"/>
                <a:gd name="connsiteY4" fmla="*/ 56445 h 56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469" h="56470">
                  <a:moveTo>
                    <a:pt x="27100" y="56445"/>
                  </a:moveTo>
                  <a:cubicBezTo>
                    <a:pt x="11536" y="55797"/>
                    <a:pt x="-624" y="42664"/>
                    <a:pt x="25" y="27100"/>
                  </a:cubicBezTo>
                  <a:cubicBezTo>
                    <a:pt x="673" y="11536"/>
                    <a:pt x="13805" y="-624"/>
                    <a:pt x="29370" y="25"/>
                  </a:cubicBezTo>
                  <a:cubicBezTo>
                    <a:pt x="44934" y="673"/>
                    <a:pt x="57094" y="13806"/>
                    <a:pt x="56445" y="29370"/>
                  </a:cubicBezTo>
                  <a:cubicBezTo>
                    <a:pt x="55796" y="44934"/>
                    <a:pt x="42664" y="57094"/>
                    <a:pt x="27100" y="56445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3" name="任意多边形: 形状 272"/>
            <p:cNvSpPr/>
            <p:nvPr/>
          </p:nvSpPr>
          <p:spPr>
            <a:xfrm>
              <a:off x="-4596660" y="241229"/>
              <a:ext cx="48022" cy="48023"/>
            </a:xfrm>
            <a:custGeom>
              <a:avLst/>
              <a:gdLst>
                <a:gd name="connsiteX0" fmla="*/ 23039 w 48022"/>
                <a:gd name="connsiteY0" fmla="*/ 48006 h 48023"/>
                <a:gd name="connsiteX1" fmla="*/ 17 w 48022"/>
                <a:gd name="connsiteY1" fmla="*/ 23039 h 48023"/>
                <a:gd name="connsiteX2" fmla="*/ 24984 w 48022"/>
                <a:gd name="connsiteY2" fmla="*/ 17 h 48023"/>
                <a:gd name="connsiteX3" fmla="*/ 48006 w 48022"/>
                <a:gd name="connsiteY3" fmla="*/ 24984 h 48023"/>
                <a:gd name="connsiteX4" fmla="*/ 23039 w 48022"/>
                <a:gd name="connsiteY4" fmla="*/ 48006 h 4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022" h="48023">
                  <a:moveTo>
                    <a:pt x="23039" y="48006"/>
                  </a:moveTo>
                  <a:cubicBezTo>
                    <a:pt x="9744" y="47520"/>
                    <a:pt x="-470" y="36333"/>
                    <a:pt x="17" y="23039"/>
                  </a:cubicBezTo>
                  <a:cubicBezTo>
                    <a:pt x="503" y="9744"/>
                    <a:pt x="11690" y="-470"/>
                    <a:pt x="24984" y="17"/>
                  </a:cubicBezTo>
                  <a:cubicBezTo>
                    <a:pt x="38279" y="503"/>
                    <a:pt x="48493" y="11689"/>
                    <a:pt x="48006" y="24984"/>
                  </a:cubicBezTo>
                  <a:cubicBezTo>
                    <a:pt x="47358" y="38279"/>
                    <a:pt x="36171" y="48493"/>
                    <a:pt x="23039" y="48006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4" name="任意多边形: 形状 273"/>
            <p:cNvSpPr/>
            <p:nvPr/>
          </p:nvSpPr>
          <p:spPr>
            <a:xfrm>
              <a:off x="-3417792" y="-2232152"/>
              <a:ext cx="39193" cy="39163"/>
            </a:xfrm>
            <a:custGeom>
              <a:avLst/>
              <a:gdLst>
                <a:gd name="connsiteX0" fmla="*/ 17327 w 39193"/>
                <a:gd name="connsiteY0" fmla="*/ 39052 h 39163"/>
                <a:gd name="connsiteX1" fmla="*/ 141 w 39193"/>
                <a:gd name="connsiteY1" fmla="*/ 17327 h 39163"/>
                <a:gd name="connsiteX2" fmla="*/ 21866 w 39193"/>
                <a:gd name="connsiteY2" fmla="*/ 141 h 39163"/>
                <a:gd name="connsiteX3" fmla="*/ 39052 w 39193"/>
                <a:gd name="connsiteY3" fmla="*/ 21866 h 39163"/>
                <a:gd name="connsiteX4" fmla="*/ 17327 w 39193"/>
                <a:gd name="connsiteY4" fmla="*/ 39052 h 3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93" h="39163">
                  <a:moveTo>
                    <a:pt x="17327" y="39052"/>
                  </a:moveTo>
                  <a:cubicBezTo>
                    <a:pt x="6626" y="37755"/>
                    <a:pt x="-1156" y="28027"/>
                    <a:pt x="141" y="17327"/>
                  </a:cubicBezTo>
                  <a:cubicBezTo>
                    <a:pt x="1439" y="6626"/>
                    <a:pt x="11166" y="-1156"/>
                    <a:pt x="21866" y="141"/>
                  </a:cubicBezTo>
                  <a:cubicBezTo>
                    <a:pt x="32567" y="1439"/>
                    <a:pt x="40349" y="11166"/>
                    <a:pt x="39052" y="21866"/>
                  </a:cubicBezTo>
                  <a:cubicBezTo>
                    <a:pt x="37917" y="32567"/>
                    <a:pt x="28027" y="40187"/>
                    <a:pt x="17327" y="39052"/>
                  </a:cubicBezTo>
                  <a:close/>
                </a:path>
              </a:pathLst>
            </a:custGeom>
            <a:solidFill>
              <a:srgbClr val="FFFFFF"/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5" name="任意多边形: 形状 274"/>
            <p:cNvSpPr/>
            <p:nvPr/>
          </p:nvSpPr>
          <p:spPr>
            <a:xfrm>
              <a:off x="-3793761" y="-1417618"/>
              <a:ext cx="65285" cy="65285"/>
            </a:xfrm>
            <a:custGeom>
              <a:avLst/>
              <a:gdLst>
                <a:gd name="connsiteX0" fmla="*/ 18943 w 65285"/>
                <a:gd name="connsiteY0" fmla="*/ 62231 h 65285"/>
                <a:gd name="connsiteX1" fmla="*/ 3054 w 65285"/>
                <a:gd name="connsiteY1" fmla="*/ 18942 h 65285"/>
                <a:gd name="connsiteX2" fmla="*/ 46343 w 65285"/>
                <a:gd name="connsiteY2" fmla="*/ 3054 h 65285"/>
                <a:gd name="connsiteX3" fmla="*/ 62231 w 65285"/>
                <a:gd name="connsiteY3" fmla="*/ 46342 h 65285"/>
                <a:gd name="connsiteX4" fmla="*/ 18943 w 65285"/>
                <a:gd name="connsiteY4" fmla="*/ 62231 h 6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85" h="65285">
                  <a:moveTo>
                    <a:pt x="18943" y="62231"/>
                  </a:moveTo>
                  <a:cubicBezTo>
                    <a:pt x="2568" y="54611"/>
                    <a:pt x="-4566" y="35318"/>
                    <a:pt x="3054" y="18942"/>
                  </a:cubicBezTo>
                  <a:cubicBezTo>
                    <a:pt x="10674" y="2568"/>
                    <a:pt x="29968" y="-4566"/>
                    <a:pt x="46343" y="3054"/>
                  </a:cubicBezTo>
                  <a:cubicBezTo>
                    <a:pt x="62718" y="10674"/>
                    <a:pt x="69851" y="29968"/>
                    <a:pt x="62231" y="46342"/>
                  </a:cubicBezTo>
                  <a:cubicBezTo>
                    <a:pt x="54773" y="62717"/>
                    <a:pt x="35318" y="69851"/>
                    <a:pt x="18943" y="62231"/>
                  </a:cubicBezTo>
                  <a:close/>
                </a:path>
              </a:pathLst>
            </a:custGeom>
            <a:solidFill>
              <a:srgbClr val="FFFFFF"/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6" name="任意多边形: 形状 275"/>
            <p:cNvSpPr/>
            <p:nvPr/>
          </p:nvSpPr>
          <p:spPr>
            <a:xfrm>
              <a:off x="-3918127" y="-2089976"/>
              <a:ext cx="75366" cy="75366"/>
            </a:xfrm>
            <a:custGeom>
              <a:avLst/>
              <a:gdLst>
                <a:gd name="connsiteX0" fmla="*/ 55923 w 75366"/>
                <a:gd name="connsiteY0" fmla="*/ 70676 h 75366"/>
                <a:gd name="connsiteX1" fmla="*/ 4690 w 75366"/>
                <a:gd name="connsiteY1" fmla="*/ 55923 h 75366"/>
                <a:gd name="connsiteX2" fmla="*/ 19444 w 75366"/>
                <a:gd name="connsiteY2" fmla="*/ 4691 h 75366"/>
                <a:gd name="connsiteX3" fmla="*/ 70676 w 75366"/>
                <a:gd name="connsiteY3" fmla="*/ 19444 h 75366"/>
                <a:gd name="connsiteX4" fmla="*/ 55923 w 75366"/>
                <a:gd name="connsiteY4" fmla="*/ 70676 h 7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366" h="75366">
                  <a:moveTo>
                    <a:pt x="55923" y="70676"/>
                  </a:moveTo>
                  <a:cubicBezTo>
                    <a:pt x="37764" y="80728"/>
                    <a:pt x="14742" y="74081"/>
                    <a:pt x="4690" y="55923"/>
                  </a:cubicBezTo>
                  <a:cubicBezTo>
                    <a:pt x="-5361" y="37764"/>
                    <a:pt x="1285" y="14743"/>
                    <a:pt x="19444" y="4691"/>
                  </a:cubicBezTo>
                  <a:cubicBezTo>
                    <a:pt x="37602" y="-5362"/>
                    <a:pt x="60624" y="1286"/>
                    <a:pt x="70676" y="19444"/>
                  </a:cubicBezTo>
                  <a:cubicBezTo>
                    <a:pt x="80728" y="37603"/>
                    <a:pt x="74081" y="60624"/>
                    <a:pt x="55923" y="70676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7" name="任意多边形: 形状 276"/>
            <p:cNvSpPr/>
            <p:nvPr/>
          </p:nvSpPr>
          <p:spPr>
            <a:xfrm>
              <a:off x="-3029192" y="-1523026"/>
              <a:ext cx="45880" cy="45880"/>
            </a:xfrm>
            <a:custGeom>
              <a:avLst/>
              <a:gdLst>
                <a:gd name="connsiteX0" fmla="*/ 3404 w 45880"/>
                <a:gd name="connsiteY0" fmla="*/ 35019 h 45880"/>
                <a:gd name="connsiteX1" fmla="*/ 10862 w 45880"/>
                <a:gd name="connsiteY1" fmla="*/ 3404 h 45880"/>
                <a:gd name="connsiteX2" fmla="*/ 42477 w 45880"/>
                <a:gd name="connsiteY2" fmla="*/ 10862 h 45880"/>
                <a:gd name="connsiteX3" fmla="*/ 35019 w 45880"/>
                <a:gd name="connsiteY3" fmla="*/ 42477 h 45880"/>
                <a:gd name="connsiteX4" fmla="*/ 3404 w 45880"/>
                <a:gd name="connsiteY4" fmla="*/ 35019 h 4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80" h="45880">
                  <a:moveTo>
                    <a:pt x="3404" y="35019"/>
                  </a:moveTo>
                  <a:cubicBezTo>
                    <a:pt x="-3243" y="24156"/>
                    <a:pt x="161" y="10051"/>
                    <a:pt x="10862" y="3404"/>
                  </a:cubicBezTo>
                  <a:cubicBezTo>
                    <a:pt x="21724" y="-3243"/>
                    <a:pt x="35830" y="161"/>
                    <a:pt x="42477" y="10862"/>
                  </a:cubicBezTo>
                  <a:cubicBezTo>
                    <a:pt x="49124" y="21724"/>
                    <a:pt x="45719" y="35830"/>
                    <a:pt x="35019" y="42477"/>
                  </a:cubicBezTo>
                  <a:cubicBezTo>
                    <a:pt x="24156" y="49124"/>
                    <a:pt x="10051" y="45720"/>
                    <a:pt x="3404" y="35019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8" name="任意多边形: 形状 277"/>
            <p:cNvSpPr/>
            <p:nvPr/>
          </p:nvSpPr>
          <p:spPr>
            <a:xfrm>
              <a:off x="-4324414" y="-2323435"/>
              <a:ext cx="64008" cy="64008"/>
            </a:xfrm>
            <a:custGeom>
              <a:avLst/>
              <a:gdLst>
                <a:gd name="connsiteX0" fmla="*/ 58350 w 64008"/>
                <a:gd name="connsiteY0" fmla="*/ 13765 h 64008"/>
                <a:gd name="connsiteX1" fmla="*/ 50244 w 64008"/>
                <a:gd name="connsiteY1" fmla="*/ 58350 h 64008"/>
                <a:gd name="connsiteX2" fmla="*/ 5658 w 64008"/>
                <a:gd name="connsiteY2" fmla="*/ 50243 h 64008"/>
                <a:gd name="connsiteX3" fmla="*/ 13765 w 64008"/>
                <a:gd name="connsiteY3" fmla="*/ 5658 h 64008"/>
                <a:gd name="connsiteX4" fmla="*/ 58350 w 64008"/>
                <a:gd name="connsiteY4" fmla="*/ 13765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" h="64008">
                  <a:moveTo>
                    <a:pt x="58350" y="13765"/>
                  </a:moveTo>
                  <a:cubicBezTo>
                    <a:pt x="68402" y="28357"/>
                    <a:pt x="64673" y="48298"/>
                    <a:pt x="50244" y="58350"/>
                  </a:cubicBezTo>
                  <a:cubicBezTo>
                    <a:pt x="35652" y="68402"/>
                    <a:pt x="15710" y="64673"/>
                    <a:pt x="5658" y="50243"/>
                  </a:cubicBezTo>
                  <a:cubicBezTo>
                    <a:pt x="-4393" y="35652"/>
                    <a:pt x="-665" y="15711"/>
                    <a:pt x="13765" y="5658"/>
                  </a:cubicBezTo>
                  <a:cubicBezTo>
                    <a:pt x="28518" y="-4394"/>
                    <a:pt x="48298" y="-664"/>
                    <a:pt x="58350" y="13765"/>
                  </a:cubicBezTo>
                  <a:close/>
                </a:path>
              </a:pathLst>
            </a:custGeom>
            <a:solidFill>
              <a:srgbClr val="FFFFFF"/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9" name="任意多边形: 形状 278"/>
            <p:cNvSpPr/>
            <p:nvPr/>
          </p:nvSpPr>
          <p:spPr>
            <a:xfrm>
              <a:off x="537615" y="-6592434"/>
              <a:ext cx="98249" cy="98249"/>
            </a:xfrm>
            <a:custGeom>
              <a:avLst/>
              <a:gdLst>
                <a:gd name="connsiteX0" fmla="*/ 98249 w 98249"/>
                <a:gd name="connsiteY0" fmla="*/ 49125 h 98249"/>
                <a:gd name="connsiteX1" fmla="*/ 49125 w 98249"/>
                <a:gd name="connsiteY1" fmla="*/ 98249 h 98249"/>
                <a:gd name="connsiteX2" fmla="*/ 0 w 98249"/>
                <a:gd name="connsiteY2" fmla="*/ 49125 h 98249"/>
                <a:gd name="connsiteX3" fmla="*/ 49125 w 98249"/>
                <a:gd name="connsiteY3" fmla="*/ 0 h 98249"/>
                <a:gd name="connsiteX4" fmla="*/ 98249 w 98249"/>
                <a:gd name="connsiteY4" fmla="*/ 49125 h 98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249" h="98249">
                  <a:moveTo>
                    <a:pt x="98249" y="49125"/>
                  </a:moveTo>
                  <a:cubicBezTo>
                    <a:pt x="98249" y="76200"/>
                    <a:pt x="76200" y="98249"/>
                    <a:pt x="49125" y="98249"/>
                  </a:cubicBezTo>
                  <a:cubicBezTo>
                    <a:pt x="22049" y="98249"/>
                    <a:pt x="0" y="76200"/>
                    <a:pt x="0" y="49125"/>
                  </a:cubicBezTo>
                  <a:cubicBezTo>
                    <a:pt x="0" y="22049"/>
                    <a:pt x="22049" y="0"/>
                    <a:pt x="49125" y="0"/>
                  </a:cubicBezTo>
                  <a:cubicBezTo>
                    <a:pt x="76362" y="162"/>
                    <a:pt x="98249" y="22049"/>
                    <a:pt x="98249" y="49125"/>
                  </a:cubicBezTo>
                  <a:close/>
                </a:path>
              </a:pathLst>
            </a:custGeom>
            <a:solidFill>
              <a:srgbClr val="FFFFFF"/>
            </a:solidFill>
            <a:ln w="162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280" name="图形 2"/>
            <p:cNvGrpSpPr/>
            <p:nvPr/>
          </p:nvGrpSpPr>
          <p:grpSpPr>
            <a:xfrm>
              <a:off x="-1169102" y="-4017685"/>
              <a:ext cx="278859" cy="278859"/>
              <a:chOff x="-1169102" y="-4017685"/>
              <a:chExt cx="278859" cy="278859"/>
            </a:xfrm>
            <a:solidFill>
              <a:srgbClr val="FFFFFF"/>
            </a:solidFill>
          </p:grpSpPr>
          <p:sp>
            <p:nvSpPr>
              <p:cNvPr id="293" name="任意多边形: 形状 292"/>
              <p:cNvSpPr/>
              <p:nvPr/>
            </p:nvSpPr>
            <p:spPr>
              <a:xfrm>
                <a:off x="-1074905" y="-3923489"/>
                <a:ext cx="90466" cy="90467"/>
              </a:xfrm>
              <a:custGeom>
                <a:avLst/>
                <a:gdLst>
                  <a:gd name="connsiteX0" fmla="*/ 45233 w 90466"/>
                  <a:gd name="connsiteY0" fmla="*/ 0 h 90467"/>
                  <a:gd name="connsiteX1" fmla="*/ 90467 w 90466"/>
                  <a:gd name="connsiteY1" fmla="*/ 45234 h 90467"/>
                  <a:gd name="connsiteX2" fmla="*/ 45233 w 90466"/>
                  <a:gd name="connsiteY2" fmla="*/ 90467 h 90467"/>
                  <a:gd name="connsiteX3" fmla="*/ 0 w 90466"/>
                  <a:gd name="connsiteY3" fmla="*/ 45234 h 90467"/>
                  <a:gd name="connsiteX4" fmla="*/ 45233 w 90466"/>
                  <a:gd name="connsiteY4" fmla="*/ 0 h 9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66" h="90467">
                    <a:moveTo>
                      <a:pt x="45233" y="0"/>
                    </a:moveTo>
                    <a:cubicBezTo>
                      <a:pt x="70201" y="0"/>
                      <a:pt x="90467" y="20266"/>
                      <a:pt x="90467" y="45234"/>
                    </a:cubicBezTo>
                    <a:cubicBezTo>
                      <a:pt x="90467" y="70201"/>
                      <a:pt x="70201" y="90467"/>
                      <a:pt x="45233" y="90467"/>
                    </a:cubicBezTo>
                    <a:cubicBezTo>
                      <a:pt x="20266" y="90467"/>
                      <a:pt x="0" y="70201"/>
                      <a:pt x="0" y="45234"/>
                    </a:cubicBezTo>
                    <a:cubicBezTo>
                      <a:pt x="0" y="20266"/>
                      <a:pt x="20266" y="0"/>
                      <a:pt x="452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621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4" name="任意多边形: 形状 293"/>
              <p:cNvSpPr/>
              <p:nvPr/>
            </p:nvSpPr>
            <p:spPr>
              <a:xfrm>
                <a:off x="-1169102" y="-3878255"/>
                <a:ext cx="278859" cy="16212"/>
              </a:xfrm>
              <a:custGeom>
                <a:avLst/>
                <a:gdLst>
                  <a:gd name="connsiteX0" fmla="*/ 0 w 278859"/>
                  <a:gd name="connsiteY0" fmla="*/ 0 h 16212"/>
                  <a:gd name="connsiteX1" fmla="*/ 278859 w 278859"/>
                  <a:gd name="connsiteY1" fmla="*/ 0 h 1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859" h="16212">
                    <a:moveTo>
                      <a:pt x="0" y="0"/>
                    </a:moveTo>
                    <a:lnTo>
                      <a:pt x="278859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5" name="任意多边形: 形状 294"/>
              <p:cNvSpPr/>
              <p:nvPr/>
            </p:nvSpPr>
            <p:spPr>
              <a:xfrm>
                <a:off x="-1029672" y="-4017685"/>
                <a:ext cx="16212" cy="278859"/>
              </a:xfrm>
              <a:custGeom>
                <a:avLst/>
                <a:gdLst>
                  <a:gd name="connsiteX0" fmla="*/ 0 w 16212"/>
                  <a:gd name="connsiteY0" fmla="*/ 278859 h 278859"/>
                  <a:gd name="connsiteX1" fmla="*/ 0 w 16212"/>
                  <a:gd name="connsiteY1" fmla="*/ 0 h 278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212" h="278859">
                    <a:moveTo>
                      <a:pt x="0" y="278859"/>
                    </a:moveTo>
                    <a:lnTo>
                      <a:pt x="0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6" name="任意多边形: 形状 295"/>
              <p:cNvSpPr/>
              <p:nvPr/>
            </p:nvSpPr>
            <p:spPr>
              <a:xfrm>
                <a:off x="-1116573" y="-3961589"/>
                <a:ext cx="170234" cy="170234"/>
              </a:xfrm>
              <a:custGeom>
                <a:avLst/>
                <a:gdLst>
                  <a:gd name="connsiteX0" fmla="*/ 0 w 170234"/>
                  <a:gd name="connsiteY0" fmla="*/ 170234 h 170234"/>
                  <a:gd name="connsiteX1" fmla="*/ 170234 w 170234"/>
                  <a:gd name="connsiteY1" fmla="*/ 0 h 17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234" h="170234">
                    <a:moveTo>
                      <a:pt x="0" y="170234"/>
                    </a:moveTo>
                    <a:lnTo>
                      <a:pt x="170234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7" name="任意多边形: 形状 296"/>
              <p:cNvSpPr/>
              <p:nvPr/>
            </p:nvSpPr>
            <p:spPr>
              <a:xfrm>
                <a:off x="-1115276" y="-3960292"/>
                <a:ext cx="167640" cy="167639"/>
              </a:xfrm>
              <a:custGeom>
                <a:avLst/>
                <a:gdLst>
                  <a:gd name="connsiteX0" fmla="*/ 167640 w 167640"/>
                  <a:gd name="connsiteY0" fmla="*/ 167640 h 167639"/>
                  <a:gd name="connsiteX1" fmla="*/ 0 w 167640"/>
                  <a:gd name="connsiteY1" fmla="*/ 0 h 16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7640" h="167639">
                    <a:moveTo>
                      <a:pt x="167640" y="167640"/>
                    </a:moveTo>
                    <a:lnTo>
                      <a:pt x="0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281" name="图形 2"/>
            <p:cNvGrpSpPr/>
            <p:nvPr/>
          </p:nvGrpSpPr>
          <p:grpSpPr>
            <a:xfrm>
              <a:off x="-6440845" y="-381648"/>
              <a:ext cx="278859" cy="278859"/>
              <a:chOff x="-6440845" y="-381648"/>
              <a:chExt cx="278859" cy="278859"/>
            </a:xfrm>
            <a:solidFill>
              <a:srgbClr val="FFFFFF"/>
            </a:solidFill>
          </p:grpSpPr>
          <p:sp>
            <p:nvSpPr>
              <p:cNvPr id="288" name="任意多边形: 形状 287"/>
              <p:cNvSpPr/>
              <p:nvPr/>
            </p:nvSpPr>
            <p:spPr>
              <a:xfrm>
                <a:off x="-6346649" y="-287452"/>
                <a:ext cx="90467" cy="90467"/>
              </a:xfrm>
              <a:custGeom>
                <a:avLst/>
                <a:gdLst>
                  <a:gd name="connsiteX0" fmla="*/ 45234 w 90467"/>
                  <a:gd name="connsiteY0" fmla="*/ 0 h 90467"/>
                  <a:gd name="connsiteX1" fmla="*/ 90468 w 90467"/>
                  <a:gd name="connsiteY1" fmla="*/ 45234 h 90467"/>
                  <a:gd name="connsiteX2" fmla="*/ 45234 w 90467"/>
                  <a:gd name="connsiteY2" fmla="*/ 90467 h 90467"/>
                  <a:gd name="connsiteX3" fmla="*/ 0 w 90467"/>
                  <a:gd name="connsiteY3" fmla="*/ 45234 h 90467"/>
                  <a:gd name="connsiteX4" fmla="*/ 45234 w 90467"/>
                  <a:gd name="connsiteY4" fmla="*/ 0 h 9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67" h="90467">
                    <a:moveTo>
                      <a:pt x="45234" y="0"/>
                    </a:moveTo>
                    <a:cubicBezTo>
                      <a:pt x="70202" y="0"/>
                      <a:pt x="90468" y="20266"/>
                      <a:pt x="90468" y="45234"/>
                    </a:cubicBezTo>
                    <a:cubicBezTo>
                      <a:pt x="90468" y="70201"/>
                      <a:pt x="70202" y="90467"/>
                      <a:pt x="45234" y="90467"/>
                    </a:cubicBezTo>
                    <a:cubicBezTo>
                      <a:pt x="20266" y="90467"/>
                      <a:pt x="0" y="70201"/>
                      <a:pt x="0" y="45234"/>
                    </a:cubicBezTo>
                    <a:cubicBezTo>
                      <a:pt x="0" y="20266"/>
                      <a:pt x="20266" y="0"/>
                      <a:pt x="4523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621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89" name="任意多边形: 形状 288"/>
              <p:cNvSpPr/>
              <p:nvPr/>
            </p:nvSpPr>
            <p:spPr>
              <a:xfrm>
                <a:off x="-6440845" y="-242218"/>
                <a:ext cx="278859" cy="16212"/>
              </a:xfrm>
              <a:custGeom>
                <a:avLst/>
                <a:gdLst>
                  <a:gd name="connsiteX0" fmla="*/ 0 w 278859"/>
                  <a:gd name="connsiteY0" fmla="*/ 0 h 16212"/>
                  <a:gd name="connsiteX1" fmla="*/ 278860 w 278859"/>
                  <a:gd name="connsiteY1" fmla="*/ 0 h 1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859" h="16212">
                    <a:moveTo>
                      <a:pt x="0" y="0"/>
                    </a:moveTo>
                    <a:lnTo>
                      <a:pt x="278860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0" name="任意多边形: 形状 289"/>
              <p:cNvSpPr/>
              <p:nvPr/>
            </p:nvSpPr>
            <p:spPr>
              <a:xfrm>
                <a:off x="-6301415" y="-381648"/>
                <a:ext cx="16212" cy="278859"/>
              </a:xfrm>
              <a:custGeom>
                <a:avLst/>
                <a:gdLst>
                  <a:gd name="connsiteX0" fmla="*/ 0 w 16212"/>
                  <a:gd name="connsiteY0" fmla="*/ 278860 h 278859"/>
                  <a:gd name="connsiteX1" fmla="*/ 0 w 16212"/>
                  <a:gd name="connsiteY1" fmla="*/ 0 h 278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212" h="278859">
                    <a:moveTo>
                      <a:pt x="0" y="278860"/>
                    </a:moveTo>
                    <a:lnTo>
                      <a:pt x="0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1" name="任意多边形: 形状 290"/>
              <p:cNvSpPr/>
              <p:nvPr/>
            </p:nvSpPr>
            <p:spPr>
              <a:xfrm>
                <a:off x="-6388316" y="-325552"/>
                <a:ext cx="170234" cy="170234"/>
              </a:xfrm>
              <a:custGeom>
                <a:avLst/>
                <a:gdLst>
                  <a:gd name="connsiteX0" fmla="*/ 0 w 170234"/>
                  <a:gd name="connsiteY0" fmla="*/ 170234 h 170234"/>
                  <a:gd name="connsiteX1" fmla="*/ 170234 w 170234"/>
                  <a:gd name="connsiteY1" fmla="*/ 0 h 17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234" h="170234">
                    <a:moveTo>
                      <a:pt x="0" y="170234"/>
                    </a:moveTo>
                    <a:lnTo>
                      <a:pt x="170234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2" name="任意多边形: 形状 291"/>
              <p:cNvSpPr/>
              <p:nvPr/>
            </p:nvSpPr>
            <p:spPr>
              <a:xfrm>
                <a:off x="-6387019" y="-324255"/>
                <a:ext cx="167639" cy="167639"/>
              </a:xfrm>
              <a:custGeom>
                <a:avLst/>
                <a:gdLst>
                  <a:gd name="connsiteX0" fmla="*/ 167640 w 167639"/>
                  <a:gd name="connsiteY0" fmla="*/ 167640 h 167639"/>
                  <a:gd name="connsiteX1" fmla="*/ 0 w 167639"/>
                  <a:gd name="connsiteY1" fmla="*/ 0 h 16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7639" h="167639">
                    <a:moveTo>
                      <a:pt x="167640" y="167640"/>
                    </a:moveTo>
                    <a:lnTo>
                      <a:pt x="0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282" name="图形 2"/>
            <p:cNvGrpSpPr/>
            <p:nvPr/>
          </p:nvGrpSpPr>
          <p:grpSpPr>
            <a:xfrm>
              <a:off x="487355" y="-6100215"/>
              <a:ext cx="221466" cy="221304"/>
              <a:chOff x="487355" y="-6100215"/>
              <a:chExt cx="221466" cy="221304"/>
            </a:xfrm>
            <a:solidFill>
              <a:srgbClr val="FFFFFF"/>
            </a:solidFill>
          </p:grpSpPr>
          <p:sp>
            <p:nvSpPr>
              <p:cNvPr id="283" name="任意多边形: 形状 282"/>
              <p:cNvSpPr/>
              <p:nvPr/>
            </p:nvSpPr>
            <p:spPr>
              <a:xfrm>
                <a:off x="562258" y="-6025474"/>
                <a:ext cx="71660" cy="71660"/>
              </a:xfrm>
              <a:custGeom>
                <a:avLst/>
                <a:gdLst>
                  <a:gd name="connsiteX0" fmla="*/ 35831 w 71660"/>
                  <a:gd name="connsiteY0" fmla="*/ 0 h 71660"/>
                  <a:gd name="connsiteX1" fmla="*/ 71660 w 71660"/>
                  <a:gd name="connsiteY1" fmla="*/ 35830 h 71660"/>
                  <a:gd name="connsiteX2" fmla="*/ 35831 w 71660"/>
                  <a:gd name="connsiteY2" fmla="*/ 71660 h 71660"/>
                  <a:gd name="connsiteX3" fmla="*/ 0 w 71660"/>
                  <a:gd name="connsiteY3" fmla="*/ 35830 h 71660"/>
                  <a:gd name="connsiteX4" fmla="*/ 35831 w 71660"/>
                  <a:gd name="connsiteY4" fmla="*/ 0 h 71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660" h="71660">
                    <a:moveTo>
                      <a:pt x="35831" y="0"/>
                    </a:moveTo>
                    <a:cubicBezTo>
                      <a:pt x="55610" y="0"/>
                      <a:pt x="71660" y="16051"/>
                      <a:pt x="71660" y="35830"/>
                    </a:cubicBezTo>
                    <a:cubicBezTo>
                      <a:pt x="71660" y="55610"/>
                      <a:pt x="55610" y="71660"/>
                      <a:pt x="35831" y="71660"/>
                    </a:cubicBezTo>
                    <a:cubicBezTo>
                      <a:pt x="16050" y="71660"/>
                      <a:pt x="0" y="55610"/>
                      <a:pt x="0" y="35830"/>
                    </a:cubicBezTo>
                    <a:cubicBezTo>
                      <a:pt x="0" y="16051"/>
                      <a:pt x="16050" y="0"/>
                      <a:pt x="3583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621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84" name="任意多边形: 形状 283"/>
              <p:cNvSpPr/>
              <p:nvPr/>
            </p:nvSpPr>
            <p:spPr>
              <a:xfrm>
                <a:off x="487355" y="-5989644"/>
                <a:ext cx="221466" cy="16212"/>
              </a:xfrm>
              <a:custGeom>
                <a:avLst/>
                <a:gdLst>
                  <a:gd name="connsiteX0" fmla="*/ 0 w 221466"/>
                  <a:gd name="connsiteY0" fmla="*/ 0 h 16212"/>
                  <a:gd name="connsiteX1" fmla="*/ 221466 w 221466"/>
                  <a:gd name="connsiteY1" fmla="*/ 0 h 1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1466" h="16212">
                    <a:moveTo>
                      <a:pt x="0" y="0"/>
                    </a:moveTo>
                    <a:lnTo>
                      <a:pt x="221466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85" name="任意多边形: 形状 284"/>
              <p:cNvSpPr/>
              <p:nvPr/>
            </p:nvSpPr>
            <p:spPr>
              <a:xfrm>
                <a:off x="598088" y="-6100215"/>
                <a:ext cx="16212" cy="221304"/>
              </a:xfrm>
              <a:custGeom>
                <a:avLst/>
                <a:gdLst>
                  <a:gd name="connsiteX0" fmla="*/ 0 w 16212"/>
                  <a:gd name="connsiteY0" fmla="*/ 221304 h 221304"/>
                  <a:gd name="connsiteX1" fmla="*/ 0 w 16212"/>
                  <a:gd name="connsiteY1" fmla="*/ 0 h 221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212" h="221304">
                    <a:moveTo>
                      <a:pt x="0" y="221304"/>
                    </a:moveTo>
                    <a:lnTo>
                      <a:pt x="0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86" name="任意多边形: 形状 285"/>
              <p:cNvSpPr/>
              <p:nvPr/>
            </p:nvSpPr>
            <p:spPr>
              <a:xfrm>
                <a:off x="529022" y="-6055630"/>
                <a:ext cx="135214" cy="135052"/>
              </a:xfrm>
              <a:custGeom>
                <a:avLst/>
                <a:gdLst>
                  <a:gd name="connsiteX0" fmla="*/ 0 w 135214"/>
                  <a:gd name="connsiteY0" fmla="*/ 135052 h 135052"/>
                  <a:gd name="connsiteX1" fmla="*/ 135214 w 135214"/>
                  <a:gd name="connsiteY1" fmla="*/ 0 h 135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214" h="135052">
                    <a:moveTo>
                      <a:pt x="0" y="135052"/>
                    </a:moveTo>
                    <a:lnTo>
                      <a:pt x="135214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87" name="任意多边形: 形状 286"/>
              <p:cNvSpPr/>
              <p:nvPr/>
            </p:nvSpPr>
            <p:spPr>
              <a:xfrm>
                <a:off x="530157" y="-6054657"/>
                <a:ext cx="132944" cy="133106"/>
              </a:xfrm>
              <a:custGeom>
                <a:avLst/>
                <a:gdLst>
                  <a:gd name="connsiteX0" fmla="*/ 132944 w 132944"/>
                  <a:gd name="connsiteY0" fmla="*/ 133107 h 133106"/>
                  <a:gd name="connsiteX1" fmla="*/ 0 w 132944"/>
                  <a:gd name="connsiteY1" fmla="*/ 0 h 133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2944" h="133106">
                    <a:moveTo>
                      <a:pt x="132944" y="133107"/>
                    </a:moveTo>
                    <a:lnTo>
                      <a:pt x="0" y="0"/>
                    </a:lnTo>
                  </a:path>
                </a:pathLst>
              </a:custGeom>
              <a:ln w="1216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grpSp>
        <p:nvGrpSpPr>
          <p:cNvPr id="466" name="组合 465"/>
          <p:cNvGrpSpPr/>
          <p:nvPr/>
        </p:nvGrpSpPr>
        <p:grpSpPr>
          <a:xfrm>
            <a:off x="1654789" y="1736912"/>
            <a:ext cx="1413802" cy="1109263"/>
            <a:chOff x="1658419" y="1794632"/>
            <a:chExt cx="1806412" cy="1417303"/>
          </a:xfrm>
        </p:grpSpPr>
        <p:grpSp>
          <p:nvGrpSpPr>
            <p:cNvPr id="43" name="图形 3"/>
            <p:cNvGrpSpPr/>
            <p:nvPr/>
          </p:nvGrpSpPr>
          <p:grpSpPr>
            <a:xfrm>
              <a:off x="2755356" y="2281395"/>
              <a:ext cx="709475" cy="930540"/>
              <a:chOff x="4215322" y="3966001"/>
              <a:chExt cx="512801" cy="672584"/>
            </a:xfrm>
            <a:solidFill>
              <a:srgbClr val="E73940"/>
            </a:solidFill>
          </p:grpSpPr>
          <p:sp>
            <p:nvSpPr>
              <p:cNvPr id="44" name="任意多边形: 形状 43"/>
              <p:cNvSpPr/>
              <p:nvPr/>
            </p:nvSpPr>
            <p:spPr>
              <a:xfrm>
                <a:off x="4417276" y="3966001"/>
                <a:ext cx="310848" cy="271924"/>
              </a:xfrm>
              <a:custGeom>
                <a:avLst/>
                <a:gdLst>
                  <a:gd name="connsiteX0" fmla="*/ 0 w 310848"/>
                  <a:gd name="connsiteY0" fmla="*/ 61744 h 271924"/>
                  <a:gd name="connsiteX1" fmla="*/ 304177 w 310848"/>
                  <a:gd name="connsiteY1" fmla="*/ 25592 h 271924"/>
                  <a:gd name="connsiteX2" fmla="*/ 148598 w 310848"/>
                  <a:gd name="connsiteY2" fmla="*/ 271925 h 271924"/>
                  <a:gd name="connsiteX3" fmla="*/ 0 w 310848"/>
                  <a:gd name="connsiteY3" fmla="*/ 61744 h 271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848" h="271924">
                    <a:moveTo>
                      <a:pt x="0" y="61744"/>
                    </a:moveTo>
                    <a:cubicBezTo>
                      <a:pt x="0" y="61744"/>
                      <a:pt x="258799" y="-48458"/>
                      <a:pt x="304177" y="25592"/>
                    </a:cubicBezTo>
                    <a:cubicBezTo>
                      <a:pt x="349554" y="99641"/>
                      <a:pt x="148598" y="271925"/>
                      <a:pt x="148598" y="271925"/>
                    </a:cubicBezTo>
                    <a:lnTo>
                      <a:pt x="0" y="61744"/>
                    </a:lnTo>
                    <a:close/>
                  </a:path>
                </a:pathLst>
              </a:custGeom>
              <a:grpFill/>
              <a:ln w="2491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>
              <a:xfrm>
                <a:off x="4215322" y="4348128"/>
                <a:ext cx="253812" cy="290458"/>
              </a:xfrm>
              <a:custGeom>
                <a:avLst/>
                <a:gdLst>
                  <a:gd name="connsiteX0" fmla="*/ 0 w 253812"/>
                  <a:gd name="connsiteY0" fmla="*/ 0 h 290458"/>
                  <a:gd name="connsiteX1" fmla="*/ 98234 w 253812"/>
                  <a:gd name="connsiteY1" fmla="*/ 290214 h 290458"/>
                  <a:gd name="connsiteX2" fmla="*/ 253813 w 253812"/>
                  <a:gd name="connsiteY2" fmla="*/ 43881 h 290458"/>
                  <a:gd name="connsiteX3" fmla="*/ 0 w 253812"/>
                  <a:gd name="connsiteY3" fmla="*/ 0 h 290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3812" h="290458">
                    <a:moveTo>
                      <a:pt x="0" y="0"/>
                    </a:moveTo>
                    <a:cubicBezTo>
                      <a:pt x="0" y="0"/>
                      <a:pt x="11968" y="280990"/>
                      <a:pt x="98234" y="290214"/>
                    </a:cubicBezTo>
                    <a:cubicBezTo>
                      <a:pt x="184500" y="299439"/>
                      <a:pt x="253813" y="43881"/>
                      <a:pt x="253813" y="4388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2491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6" name="任意多边形: 形状 45"/>
            <p:cNvSpPr/>
            <p:nvPr/>
          </p:nvSpPr>
          <p:spPr>
            <a:xfrm>
              <a:off x="1922951" y="1821802"/>
              <a:ext cx="1369834" cy="1102800"/>
            </a:xfrm>
            <a:custGeom>
              <a:avLst/>
              <a:gdLst>
                <a:gd name="connsiteX0" fmla="*/ 81062 w 990101"/>
                <a:gd name="connsiteY0" fmla="*/ 154831 h 797092"/>
                <a:gd name="connsiteX1" fmla="*/ 231654 w 990101"/>
                <a:gd name="connsiteY1" fmla="*/ 0 h 797092"/>
                <a:gd name="connsiteX2" fmla="*/ 990101 w 990101"/>
                <a:gd name="connsiteY2" fmla="*/ 593145 h 797092"/>
                <a:gd name="connsiteX3" fmla="*/ 861450 w 990101"/>
                <a:gd name="connsiteY3" fmla="*/ 797092 h 797092"/>
                <a:gd name="connsiteX4" fmla="*/ 31 w 990101"/>
                <a:gd name="connsiteY4" fmla="*/ 368253 h 797092"/>
                <a:gd name="connsiteX5" fmla="*/ 81062 w 990101"/>
                <a:gd name="connsiteY5" fmla="*/ 154831 h 797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0101" h="797092">
                  <a:moveTo>
                    <a:pt x="81062" y="154831"/>
                  </a:moveTo>
                  <a:cubicBezTo>
                    <a:pt x="152120" y="53854"/>
                    <a:pt x="205724" y="14461"/>
                    <a:pt x="231654" y="0"/>
                  </a:cubicBezTo>
                  <a:cubicBezTo>
                    <a:pt x="550791" y="70559"/>
                    <a:pt x="797373" y="300935"/>
                    <a:pt x="990101" y="593145"/>
                  </a:cubicBezTo>
                  <a:cubicBezTo>
                    <a:pt x="975142" y="678912"/>
                    <a:pt x="933255" y="747477"/>
                    <a:pt x="861450" y="797092"/>
                  </a:cubicBezTo>
                  <a:cubicBezTo>
                    <a:pt x="514888" y="748724"/>
                    <a:pt x="201237" y="625557"/>
                    <a:pt x="31" y="368253"/>
                  </a:cubicBezTo>
                  <a:cubicBezTo>
                    <a:pt x="-717" y="328361"/>
                    <a:pt x="11500" y="253564"/>
                    <a:pt x="81062" y="154831"/>
                  </a:cubicBezTo>
                  <a:close/>
                </a:path>
              </a:pathLst>
            </a:custGeom>
            <a:solidFill>
              <a:srgbClr val="FDF1F6"/>
            </a:solidFill>
            <a:ln w="249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/>
          </p:nvSpPr>
          <p:spPr>
            <a:xfrm>
              <a:off x="1930006" y="2049812"/>
              <a:ext cx="1324834" cy="874789"/>
            </a:xfrm>
            <a:custGeom>
              <a:avLst/>
              <a:gdLst>
                <a:gd name="connsiteX0" fmla="*/ 60505 w 957576"/>
                <a:gd name="connsiteY0" fmla="*/ 0 h 632288"/>
                <a:gd name="connsiteX1" fmla="*/ 281906 w 957576"/>
                <a:gd name="connsiteY1" fmla="*/ 55849 h 632288"/>
                <a:gd name="connsiteX2" fmla="*/ 957577 w 957576"/>
                <a:gd name="connsiteY2" fmla="*/ 515604 h 632288"/>
                <a:gd name="connsiteX3" fmla="*/ 856351 w 957576"/>
                <a:gd name="connsiteY3" fmla="*/ 632288 h 632288"/>
                <a:gd name="connsiteX4" fmla="*/ 168 w 957576"/>
                <a:gd name="connsiteY4" fmla="*/ 209433 h 632288"/>
                <a:gd name="connsiteX5" fmla="*/ 60505 w 957576"/>
                <a:gd name="connsiteY5" fmla="*/ 0 h 63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7576" h="632288">
                  <a:moveTo>
                    <a:pt x="60505" y="0"/>
                  </a:moveTo>
                  <a:cubicBezTo>
                    <a:pt x="129070" y="6732"/>
                    <a:pt x="204615" y="23187"/>
                    <a:pt x="281906" y="55849"/>
                  </a:cubicBezTo>
                  <a:cubicBezTo>
                    <a:pt x="517767" y="156078"/>
                    <a:pt x="863831" y="437566"/>
                    <a:pt x="957577" y="515604"/>
                  </a:cubicBezTo>
                  <a:cubicBezTo>
                    <a:pt x="935387" y="561729"/>
                    <a:pt x="901977" y="600874"/>
                    <a:pt x="856351" y="632288"/>
                  </a:cubicBezTo>
                  <a:cubicBezTo>
                    <a:pt x="512532" y="584418"/>
                    <a:pt x="201374" y="462498"/>
                    <a:pt x="168" y="209433"/>
                  </a:cubicBezTo>
                  <a:cubicBezTo>
                    <a:pt x="-3073" y="137627"/>
                    <a:pt x="41307" y="38895"/>
                    <a:pt x="60505" y="0"/>
                  </a:cubicBezTo>
                  <a:close/>
                </a:path>
              </a:pathLst>
            </a:custGeom>
            <a:solidFill>
              <a:srgbClr val="ECDAE5"/>
            </a:solidFill>
            <a:ln w="249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8" name="任意多边形: 形状 47"/>
            <p:cNvSpPr/>
            <p:nvPr/>
          </p:nvSpPr>
          <p:spPr>
            <a:xfrm>
              <a:off x="2359199" y="2027512"/>
              <a:ext cx="402867" cy="348017"/>
            </a:xfrm>
            <a:custGeom>
              <a:avLst/>
              <a:gdLst>
                <a:gd name="connsiteX0" fmla="*/ 278609 w 291188"/>
                <a:gd name="connsiteY0" fmla="*/ 209844 h 251543"/>
                <a:gd name="connsiteX1" fmla="*/ 86379 w 291188"/>
                <a:gd name="connsiteY1" fmla="*/ 219568 h 251543"/>
                <a:gd name="connsiteX2" fmla="*/ 12579 w 291188"/>
                <a:gd name="connsiteY2" fmla="*/ 41799 h 251543"/>
                <a:gd name="connsiteX3" fmla="*/ 204809 w 291188"/>
                <a:gd name="connsiteY3" fmla="*/ 32076 h 251543"/>
                <a:gd name="connsiteX4" fmla="*/ 278609 w 291188"/>
                <a:gd name="connsiteY4" fmla="*/ 209844 h 251543"/>
                <a:gd name="connsiteX5" fmla="*/ 278609 w 291188"/>
                <a:gd name="connsiteY5" fmla="*/ 209844 h 2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1188" h="251543">
                  <a:moveTo>
                    <a:pt x="278609" y="209844"/>
                  </a:moveTo>
                  <a:cubicBezTo>
                    <a:pt x="245947" y="261455"/>
                    <a:pt x="159681" y="265693"/>
                    <a:pt x="86379" y="219568"/>
                  </a:cubicBezTo>
                  <a:cubicBezTo>
                    <a:pt x="13077" y="173193"/>
                    <a:pt x="-20082" y="93409"/>
                    <a:pt x="12579" y="41799"/>
                  </a:cubicBezTo>
                  <a:cubicBezTo>
                    <a:pt x="45241" y="-9811"/>
                    <a:pt x="131507" y="-14299"/>
                    <a:pt x="204809" y="32076"/>
                  </a:cubicBezTo>
                  <a:cubicBezTo>
                    <a:pt x="278110" y="78450"/>
                    <a:pt x="311271" y="158234"/>
                    <a:pt x="278609" y="209844"/>
                  </a:cubicBezTo>
                  <a:lnTo>
                    <a:pt x="278609" y="209844"/>
                  </a:lnTo>
                  <a:close/>
                </a:path>
              </a:pathLst>
            </a:custGeom>
            <a:solidFill>
              <a:srgbClr val="E73940"/>
            </a:solidFill>
            <a:ln w="249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/>
          </p:nvSpPr>
          <p:spPr>
            <a:xfrm>
              <a:off x="2418053" y="2062292"/>
              <a:ext cx="298415" cy="257552"/>
            </a:xfrm>
            <a:custGeom>
              <a:avLst/>
              <a:gdLst>
                <a:gd name="connsiteX0" fmla="*/ 206401 w 215691"/>
                <a:gd name="connsiteY0" fmla="*/ 155285 h 186156"/>
                <a:gd name="connsiteX1" fmla="*/ 64036 w 215691"/>
                <a:gd name="connsiteY1" fmla="*/ 162515 h 186156"/>
                <a:gd name="connsiteX2" fmla="*/ 9184 w 215691"/>
                <a:gd name="connsiteY2" fmla="*/ 30871 h 186156"/>
                <a:gd name="connsiteX3" fmla="*/ 151549 w 215691"/>
                <a:gd name="connsiteY3" fmla="*/ 23641 h 186156"/>
                <a:gd name="connsiteX4" fmla="*/ 206401 w 215691"/>
                <a:gd name="connsiteY4" fmla="*/ 155285 h 186156"/>
                <a:gd name="connsiteX5" fmla="*/ 206401 w 215691"/>
                <a:gd name="connsiteY5" fmla="*/ 155285 h 18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691" h="186156">
                  <a:moveTo>
                    <a:pt x="206401" y="155285"/>
                  </a:moveTo>
                  <a:cubicBezTo>
                    <a:pt x="182216" y="193432"/>
                    <a:pt x="118389" y="196672"/>
                    <a:pt x="64036" y="162515"/>
                  </a:cubicBezTo>
                  <a:cubicBezTo>
                    <a:pt x="9683" y="128358"/>
                    <a:pt x="-14751" y="69268"/>
                    <a:pt x="9184" y="30871"/>
                  </a:cubicBezTo>
                  <a:cubicBezTo>
                    <a:pt x="33369" y="-7275"/>
                    <a:pt x="97196" y="-10517"/>
                    <a:pt x="151549" y="23641"/>
                  </a:cubicBezTo>
                  <a:cubicBezTo>
                    <a:pt x="205902" y="58048"/>
                    <a:pt x="230585" y="117138"/>
                    <a:pt x="206401" y="155285"/>
                  </a:cubicBezTo>
                  <a:lnTo>
                    <a:pt x="206401" y="155285"/>
                  </a:lnTo>
                  <a:close/>
                </a:path>
              </a:pathLst>
            </a:custGeom>
            <a:solidFill>
              <a:srgbClr val="C00000"/>
            </a:solidFill>
            <a:ln w="249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1658419" y="1794632"/>
              <a:ext cx="604694" cy="559769"/>
            </a:xfrm>
            <a:custGeom>
              <a:avLst/>
              <a:gdLst>
                <a:gd name="connsiteX0" fmla="*/ 437067 w 437066"/>
                <a:gd name="connsiteY0" fmla="*/ 22381 h 404595"/>
                <a:gd name="connsiteX1" fmla="*/ 0 w 437066"/>
                <a:gd name="connsiteY1" fmla="*/ 22131 h 404595"/>
                <a:gd name="connsiteX2" fmla="*/ 204447 w 437066"/>
                <a:gd name="connsiteY2" fmla="*/ 404596 h 404595"/>
                <a:gd name="connsiteX3" fmla="*/ 437067 w 437066"/>
                <a:gd name="connsiteY3" fmla="*/ 22381 h 404595"/>
                <a:gd name="connsiteX4" fmla="*/ 437067 w 437066"/>
                <a:gd name="connsiteY4" fmla="*/ 22381 h 404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066" h="404595">
                  <a:moveTo>
                    <a:pt x="437067" y="22381"/>
                  </a:moveTo>
                  <a:cubicBezTo>
                    <a:pt x="307169" y="-8287"/>
                    <a:pt x="155330" y="-6541"/>
                    <a:pt x="0" y="22131"/>
                  </a:cubicBezTo>
                  <a:cubicBezTo>
                    <a:pt x="41637" y="177461"/>
                    <a:pt x="118429" y="299630"/>
                    <a:pt x="204447" y="404596"/>
                  </a:cubicBezTo>
                  <a:cubicBezTo>
                    <a:pt x="217661" y="254502"/>
                    <a:pt x="299190" y="97926"/>
                    <a:pt x="437067" y="22381"/>
                  </a:cubicBezTo>
                  <a:lnTo>
                    <a:pt x="437067" y="22381"/>
                  </a:lnTo>
                  <a:close/>
                </a:path>
              </a:pathLst>
            </a:custGeom>
            <a:solidFill>
              <a:srgbClr val="E73940"/>
            </a:solidFill>
            <a:ln w="249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4" name="图形 3"/>
          <p:cNvSpPr/>
          <p:nvPr/>
        </p:nvSpPr>
        <p:spPr>
          <a:xfrm>
            <a:off x="5033013" y="3297467"/>
            <a:ext cx="191586" cy="191586"/>
          </a:xfrm>
          <a:custGeom>
            <a:avLst/>
            <a:gdLst>
              <a:gd name="connsiteX0" fmla="*/ 196468 w 196468"/>
              <a:gd name="connsiteY0" fmla="*/ 98234 h 196468"/>
              <a:gd name="connsiteX1" fmla="*/ 98234 w 196468"/>
              <a:gd name="connsiteY1" fmla="*/ 196468 h 196468"/>
              <a:gd name="connsiteX2" fmla="*/ 0 w 196468"/>
              <a:gd name="connsiteY2" fmla="*/ 98234 h 196468"/>
              <a:gd name="connsiteX3" fmla="*/ 98234 w 196468"/>
              <a:gd name="connsiteY3" fmla="*/ 0 h 196468"/>
              <a:gd name="connsiteX4" fmla="*/ 196468 w 196468"/>
              <a:gd name="connsiteY4" fmla="*/ 98234 h 19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468" h="196468">
                <a:moveTo>
                  <a:pt x="196468" y="98234"/>
                </a:moveTo>
                <a:cubicBezTo>
                  <a:pt x="196468" y="152487"/>
                  <a:pt x="152487" y="196468"/>
                  <a:pt x="98234" y="196468"/>
                </a:cubicBezTo>
                <a:cubicBezTo>
                  <a:pt x="43981" y="196468"/>
                  <a:pt x="0" y="152488"/>
                  <a:pt x="0" y="98234"/>
                </a:cubicBezTo>
                <a:cubicBezTo>
                  <a:pt x="0" y="43981"/>
                  <a:pt x="43981" y="0"/>
                  <a:pt x="98234" y="0"/>
                </a:cubicBezTo>
                <a:cubicBezTo>
                  <a:pt x="152487" y="0"/>
                  <a:pt x="196468" y="43981"/>
                  <a:pt x="196468" y="98234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图形 3"/>
          <p:cNvSpPr/>
          <p:nvPr/>
        </p:nvSpPr>
        <p:spPr>
          <a:xfrm>
            <a:off x="6196878" y="196338"/>
            <a:ext cx="191586" cy="191586"/>
          </a:xfrm>
          <a:custGeom>
            <a:avLst/>
            <a:gdLst>
              <a:gd name="connsiteX0" fmla="*/ 196468 w 196468"/>
              <a:gd name="connsiteY0" fmla="*/ 98234 h 196468"/>
              <a:gd name="connsiteX1" fmla="*/ 98234 w 196468"/>
              <a:gd name="connsiteY1" fmla="*/ 196468 h 196468"/>
              <a:gd name="connsiteX2" fmla="*/ 0 w 196468"/>
              <a:gd name="connsiteY2" fmla="*/ 98234 h 196468"/>
              <a:gd name="connsiteX3" fmla="*/ 98234 w 196468"/>
              <a:gd name="connsiteY3" fmla="*/ 0 h 196468"/>
              <a:gd name="connsiteX4" fmla="*/ 196468 w 196468"/>
              <a:gd name="connsiteY4" fmla="*/ 98234 h 19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468" h="196468">
                <a:moveTo>
                  <a:pt x="196468" y="98234"/>
                </a:moveTo>
                <a:cubicBezTo>
                  <a:pt x="196468" y="152487"/>
                  <a:pt x="152487" y="196468"/>
                  <a:pt x="98234" y="196468"/>
                </a:cubicBezTo>
                <a:cubicBezTo>
                  <a:pt x="43981" y="196468"/>
                  <a:pt x="0" y="152487"/>
                  <a:pt x="0" y="98234"/>
                </a:cubicBezTo>
                <a:cubicBezTo>
                  <a:pt x="0" y="43981"/>
                  <a:pt x="43981" y="0"/>
                  <a:pt x="98234" y="0"/>
                </a:cubicBezTo>
                <a:cubicBezTo>
                  <a:pt x="152487" y="0"/>
                  <a:pt x="196468" y="43981"/>
                  <a:pt x="196468" y="98234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图形 3"/>
          <p:cNvSpPr/>
          <p:nvPr/>
        </p:nvSpPr>
        <p:spPr>
          <a:xfrm>
            <a:off x="2941363" y="6435552"/>
            <a:ext cx="377824" cy="377824"/>
          </a:xfrm>
          <a:custGeom>
            <a:avLst/>
            <a:gdLst>
              <a:gd name="connsiteX0" fmla="*/ 387451 w 387451"/>
              <a:gd name="connsiteY0" fmla="*/ 193726 h 387451"/>
              <a:gd name="connsiteX1" fmla="*/ 193726 w 387451"/>
              <a:gd name="connsiteY1" fmla="*/ 387451 h 387451"/>
              <a:gd name="connsiteX2" fmla="*/ 0 w 387451"/>
              <a:gd name="connsiteY2" fmla="*/ 193726 h 387451"/>
              <a:gd name="connsiteX3" fmla="*/ 193726 w 387451"/>
              <a:gd name="connsiteY3" fmla="*/ 0 h 387451"/>
              <a:gd name="connsiteX4" fmla="*/ 387451 w 387451"/>
              <a:gd name="connsiteY4" fmla="*/ 193726 h 387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451" h="387451">
                <a:moveTo>
                  <a:pt x="387451" y="193726"/>
                </a:moveTo>
                <a:cubicBezTo>
                  <a:pt x="387451" y="300717"/>
                  <a:pt x="300718" y="387451"/>
                  <a:pt x="193726" y="387451"/>
                </a:cubicBezTo>
                <a:cubicBezTo>
                  <a:pt x="86734" y="387451"/>
                  <a:pt x="0" y="300717"/>
                  <a:pt x="0" y="193726"/>
                </a:cubicBezTo>
                <a:cubicBezTo>
                  <a:pt x="0" y="86734"/>
                  <a:pt x="86734" y="0"/>
                  <a:pt x="193726" y="0"/>
                </a:cubicBezTo>
                <a:cubicBezTo>
                  <a:pt x="300718" y="0"/>
                  <a:pt x="387451" y="86734"/>
                  <a:pt x="387451" y="193726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图形 3"/>
          <p:cNvSpPr/>
          <p:nvPr/>
        </p:nvSpPr>
        <p:spPr>
          <a:xfrm>
            <a:off x="3826843" y="5654373"/>
            <a:ext cx="129831" cy="129831"/>
          </a:xfrm>
          <a:custGeom>
            <a:avLst/>
            <a:gdLst>
              <a:gd name="connsiteX0" fmla="*/ 133140 w 133139"/>
              <a:gd name="connsiteY0" fmla="*/ 66570 h 133139"/>
              <a:gd name="connsiteX1" fmla="*/ 66570 w 133139"/>
              <a:gd name="connsiteY1" fmla="*/ 133140 h 133139"/>
              <a:gd name="connsiteX2" fmla="*/ 0 w 133139"/>
              <a:gd name="connsiteY2" fmla="*/ 66570 h 133139"/>
              <a:gd name="connsiteX3" fmla="*/ 66570 w 133139"/>
              <a:gd name="connsiteY3" fmla="*/ 0 h 133139"/>
              <a:gd name="connsiteX4" fmla="*/ 133140 w 133139"/>
              <a:gd name="connsiteY4" fmla="*/ 66570 h 133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139" h="133139">
                <a:moveTo>
                  <a:pt x="133140" y="66570"/>
                </a:moveTo>
                <a:cubicBezTo>
                  <a:pt x="133140" y="103221"/>
                  <a:pt x="103470" y="133140"/>
                  <a:pt x="66570" y="133140"/>
                </a:cubicBezTo>
                <a:cubicBezTo>
                  <a:pt x="29919" y="133140"/>
                  <a:pt x="0" y="103470"/>
                  <a:pt x="0" y="66570"/>
                </a:cubicBezTo>
                <a:cubicBezTo>
                  <a:pt x="0" y="29919"/>
                  <a:pt x="29670" y="0"/>
                  <a:pt x="66570" y="0"/>
                </a:cubicBezTo>
                <a:cubicBezTo>
                  <a:pt x="103470" y="0"/>
                  <a:pt x="133140" y="29670"/>
                  <a:pt x="133140" y="6657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图形 3"/>
          <p:cNvSpPr/>
          <p:nvPr/>
        </p:nvSpPr>
        <p:spPr>
          <a:xfrm>
            <a:off x="5454601" y="2889737"/>
            <a:ext cx="344758" cy="344759"/>
          </a:xfrm>
          <a:custGeom>
            <a:avLst/>
            <a:gdLst>
              <a:gd name="connsiteX0" fmla="*/ 353543 w 353542"/>
              <a:gd name="connsiteY0" fmla="*/ 176772 h 353543"/>
              <a:gd name="connsiteX1" fmla="*/ 176771 w 353542"/>
              <a:gd name="connsiteY1" fmla="*/ 353543 h 353543"/>
              <a:gd name="connsiteX2" fmla="*/ 0 w 353542"/>
              <a:gd name="connsiteY2" fmla="*/ 176772 h 353543"/>
              <a:gd name="connsiteX3" fmla="*/ 176771 w 353542"/>
              <a:gd name="connsiteY3" fmla="*/ 0 h 353543"/>
              <a:gd name="connsiteX4" fmla="*/ 353543 w 353542"/>
              <a:gd name="connsiteY4" fmla="*/ 176772 h 35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542" h="353543">
                <a:moveTo>
                  <a:pt x="353543" y="176772"/>
                </a:moveTo>
                <a:cubicBezTo>
                  <a:pt x="353543" y="274507"/>
                  <a:pt x="274258" y="353543"/>
                  <a:pt x="176771" y="353543"/>
                </a:cubicBezTo>
                <a:cubicBezTo>
                  <a:pt x="79285" y="353543"/>
                  <a:pt x="0" y="274257"/>
                  <a:pt x="0" y="176772"/>
                </a:cubicBezTo>
                <a:cubicBezTo>
                  <a:pt x="0" y="79036"/>
                  <a:pt x="79285" y="0"/>
                  <a:pt x="176771" y="0"/>
                </a:cubicBezTo>
                <a:cubicBezTo>
                  <a:pt x="274258" y="0"/>
                  <a:pt x="353543" y="79285"/>
                  <a:pt x="353543" y="176772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图形 3"/>
          <p:cNvSpPr/>
          <p:nvPr/>
        </p:nvSpPr>
        <p:spPr>
          <a:xfrm>
            <a:off x="3923123" y="4579493"/>
            <a:ext cx="344758" cy="344759"/>
          </a:xfrm>
          <a:custGeom>
            <a:avLst/>
            <a:gdLst>
              <a:gd name="connsiteX0" fmla="*/ 353543 w 353542"/>
              <a:gd name="connsiteY0" fmla="*/ 176772 h 353543"/>
              <a:gd name="connsiteX1" fmla="*/ 176771 w 353542"/>
              <a:gd name="connsiteY1" fmla="*/ 353543 h 353543"/>
              <a:gd name="connsiteX2" fmla="*/ 0 w 353542"/>
              <a:gd name="connsiteY2" fmla="*/ 176772 h 353543"/>
              <a:gd name="connsiteX3" fmla="*/ 176771 w 353542"/>
              <a:gd name="connsiteY3" fmla="*/ 0 h 353543"/>
              <a:gd name="connsiteX4" fmla="*/ 353543 w 353542"/>
              <a:gd name="connsiteY4" fmla="*/ 176772 h 35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542" h="353543">
                <a:moveTo>
                  <a:pt x="353543" y="176772"/>
                </a:moveTo>
                <a:cubicBezTo>
                  <a:pt x="353543" y="274507"/>
                  <a:pt x="274258" y="353543"/>
                  <a:pt x="176771" y="353543"/>
                </a:cubicBezTo>
                <a:cubicBezTo>
                  <a:pt x="79285" y="353543"/>
                  <a:pt x="0" y="274258"/>
                  <a:pt x="0" y="176772"/>
                </a:cubicBezTo>
                <a:cubicBezTo>
                  <a:pt x="0" y="79036"/>
                  <a:pt x="79285" y="0"/>
                  <a:pt x="176771" y="0"/>
                </a:cubicBezTo>
                <a:cubicBezTo>
                  <a:pt x="274258" y="0"/>
                  <a:pt x="353543" y="79286"/>
                  <a:pt x="353543" y="176772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图形 3"/>
          <p:cNvSpPr/>
          <p:nvPr/>
        </p:nvSpPr>
        <p:spPr>
          <a:xfrm>
            <a:off x="6120535" y="1559084"/>
            <a:ext cx="344759" cy="344759"/>
          </a:xfrm>
          <a:custGeom>
            <a:avLst/>
            <a:gdLst>
              <a:gd name="connsiteX0" fmla="*/ 353544 w 353543"/>
              <a:gd name="connsiteY0" fmla="*/ 176771 h 353543"/>
              <a:gd name="connsiteX1" fmla="*/ 176771 w 353543"/>
              <a:gd name="connsiteY1" fmla="*/ 353543 h 353543"/>
              <a:gd name="connsiteX2" fmla="*/ 0 w 353543"/>
              <a:gd name="connsiteY2" fmla="*/ 176771 h 353543"/>
              <a:gd name="connsiteX3" fmla="*/ 176771 w 353543"/>
              <a:gd name="connsiteY3" fmla="*/ 0 h 353543"/>
              <a:gd name="connsiteX4" fmla="*/ 353544 w 353543"/>
              <a:gd name="connsiteY4" fmla="*/ 176771 h 35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543" h="353543">
                <a:moveTo>
                  <a:pt x="353544" y="176771"/>
                </a:moveTo>
                <a:cubicBezTo>
                  <a:pt x="353544" y="274507"/>
                  <a:pt x="274258" y="353543"/>
                  <a:pt x="176771" y="353543"/>
                </a:cubicBezTo>
                <a:cubicBezTo>
                  <a:pt x="79036" y="353543"/>
                  <a:pt x="0" y="274258"/>
                  <a:pt x="0" y="176771"/>
                </a:cubicBezTo>
                <a:cubicBezTo>
                  <a:pt x="0" y="79036"/>
                  <a:pt x="79286" y="0"/>
                  <a:pt x="176771" y="0"/>
                </a:cubicBezTo>
                <a:cubicBezTo>
                  <a:pt x="274258" y="0"/>
                  <a:pt x="353544" y="79036"/>
                  <a:pt x="353544" y="176771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355809" y="292094"/>
            <a:ext cx="977780" cy="978013"/>
          </a:xfrm>
          <a:custGeom>
            <a:avLst/>
            <a:gdLst>
              <a:gd name="connsiteX0" fmla="*/ 762793 w 1002693"/>
              <a:gd name="connsiteY0" fmla="*/ 73590 h 1002932"/>
              <a:gd name="connsiteX1" fmla="*/ 929093 w 1002693"/>
              <a:gd name="connsiteY1" fmla="*/ 762974 h 1002932"/>
              <a:gd name="connsiteX2" fmla="*/ 239959 w 1002693"/>
              <a:gd name="connsiteY2" fmla="*/ 929274 h 1002932"/>
              <a:gd name="connsiteX3" fmla="*/ 73659 w 1002693"/>
              <a:gd name="connsiteY3" fmla="*/ 240139 h 1002932"/>
              <a:gd name="connsiteX4" fmla="*/ 762793 w 1002693"/>
              <a:gd name="connsiteY4" fmla="*/ 73590 h 100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693" h="1002932">
                <a:moveTo>
                  <a:pt x="762793" y="73590"/>
                </a:moveTo>
                <a:cubicBezTo>
                  <a:pt x="998904" y="217949"/>
                  <a:pt x="1073453" y="526614"/>
                  <a:pt x="929093" y="762974"/>
                </a:cubicBezTo>
                <a:cubicBezTo>
                  <a:pt x="784734" y="999334"/>
                  <a:pt x="476069" y="1073633"/>
                  <a:pt x="239959" y="929274"/>
                </a:cubicBezTo>
                <a:cubicBezTo>
                  <a:pt x="3598" y="784915"/>
                  <a:pt x="-70701" y="476250"/>
                  <a:pt x="73659" y="240139"/>
                </a:cubicBezTo>
                <a:cubicBezTo>
                  <a:pt x="218018" y="3779"/>
                  <a:pt x="526682" y="-70769"/>
                  <a:pt x="762793" y="73590"/>
                </a:cubicBezTo>
                <a:close/>
              </a:path>
            </a:pathLst>
          </a:custGeom>
          <a:solidFill>
            <a:schemeClr val="accent5">
              <a:lumMod val="75000"/>
              <a:alpha val="50000"/>
            </a:schemeClr>
          </a:solidFill>
          <a:ln w="2491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任意多边形: 形状 50"/>
          <p:cNvSpPr/>
          <p:nvPr/>
        </p:nvSpPr>
        <p:spPr>
          <a:xfrm>
            <a:off x="1450871" y="3906497"/>
            <a:ext cx="684489" cy="684660"/>
          </a:xfrm>
          <a:custGeom>
            <a:avLst/>
            <a:gdLst>
              <a:gd name="connsiteX0" fmla="*/ 729387 w 1002758"/>
              <a:gd name="connsiteY0" fmla="*/ 54963 h 1003008"/>
              <a:gd name="connsiteX1" fmla="*/ 947796 w 1002758"/>
              <a:gd name="connsiteY1" fmla="*/ 729637 h 1003008"/>
              <a:gd name="connsiteX2" fmla="*/ 273371 w 1002758"/>
              <a:gd name="connsiteY2" fmla="*/ 948046 h 1003008"/>
              <a:gd name="connsiteX3" fmla="*/ 54963 w 1002758"/>
              <a:gd name="connsiteY3" fmla="*/ 273371 h 1003008"/>
              <a:gd name="connsiteX4" fmla="*/ 729387 w 1002758"/>
              <a:gd name="connsiteY4" fmla="*/ 54963 h 100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758" h="1003008">
                <a:moveTo>
                  <a:pt x="729387" y="54963"/>
                </a:moveTo>
                <a:cubicBezTo>
                  <a:pt x="975970" y="180872"/>
                  <a:pt x="1073705" y="482805"/>
                  <a:pt x="947796" y="729637"/>
                </a:cubicBezTo>
                <a:cubicBezTo>
                  <a:pt x="821887" y="976219"/>
                  <a:pt x="519705" y="1073954"/>
                  <a:pt x="273371" y="948046"/>
                </a:cubicBezTo>
                <a:cubicBezTo>
                  <a:pt x="26789" y="822136"/>
                  <a:pt x="-70946" y="519954"/>
                  <a:pt x="54963" y="273371"/>
                </a:cubicBezTo>
                <a:cubicBezTo>
                  <a:pt x="180622" y="26789"/>
                  <a:pt x="482805" y="-70947"/>
                  <a:pt x="729387" y="54963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 w="2491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任意多边形: 形状 51"/>
          <p:cNvSpPr/>
          <p:nvPr/>
        </p:nvSpPr>
        <p:spPr>
          <a:xfrm>
            <a:off x="2517100" y="5161305"/>
            <a:ext cx="151713" cy="151713"/>
          </a:xfrm>
          <a:custGeom>
            <a:avLst/>
            <a:gdLst>
              <a:gd name="connsiteX0" fmla="*/ 155579 w 155578"/>
              <a:gd name="connsiteY0" fmla="*/ 77789 h 155578"/>
              <a:gd name="connsiteX1" fmla="*/ 77790 w 155578"/>
              <a:gd name="connsiteY1" fmla="*/ 155579 h 155578"/>
              <a:gd name="connsiteX2" fmla="*/ 0 w 155578"/>
              <a:gd name="connsiteY2" fmla="*/ 77789 h 155578"/>
              <a:gd name="connsiteX3" fmla="*/ 77790 w 155578"/>
              <a:gd name="connsiteY3" fmla="*/ 0 h 155578"/>
              <a:gd name="connsiteX4" fmla="*/ 155579 w 155578"/>
              <a:gd name="connsiteY4" fmla="*/ 77789 h 15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578" h="155578">
                <a:moveTo>
                  <a:pt x="155579" y="77789"/>
                </a:moveTo>
                <a:cubicBezTo>
                  <a:pt x="155579" y="120673"/>
                  <a:pt x="120923" y="155579"/>
                  <a:pt x="77790" y="155579"/>
                </a:cubicBezTo>
                <a:cubicBezTo>
                  <a:pt x="34906" y="155579"/>
                  <a:pt x="0" y="120673"/>
                  <a:pt x="0" y="77789"/>
                </a:cubicBezTo>
                <a:cubicBezTo>
                  <a:pt x="0" y="34905"/>
                  <a:pt x="34906" y="0"/>
                  <a:pt x="77790" y="0"/>
                </a:cubicBezTo>
                <a:cubicBezTo>
                  <a:pt x="120673" y="0"/>
                  <a:pt x="155579" y="34905"/>
                  <a:pt x="155579" y="77789"/>
                </a:cubicBezTo>
                <a:close/>
              </a:path>
            </a:pathLst>
          </a:custGeom>
          <a:solidFill>
            <a:srgbClr val="FFFFFF"/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任意多边形: 形状 52"/>
          <p:cNvSpPr/>
          <p:nvPr/>
        </p:nvSpPr>
        <p:spPr>
          <a:xfrm>
            <a:off x="483314" y="6408320"/>
            <a:ext cx="151713" cy="151713"/>
          </a:xfrm>
          <a:custGeom>
            <a:avLst/>
            <a:gdLst>
              <a:gd name="connsiteX0" fmla="*/ 155579 w 155578"/>
              <a:gd name="connsiteY0" fmla="*/ 77789 h 155578"/>
              <a:gd name="connsiteX1" fmla="*/ 77789 w 155578"/>
              <a:gd name="connsiteY1" fmla="*/ 155579 h 155578"/>
              <a:gd name="connsiteX2" fmla="*/ 0 w 155578"/>
              <a:gd name="connsiteY2" fmla="*/ 77789 h 155578"/>
              <a:gd name="connsiteX3" fmla="*/ 77789 w 155578"/>
              <a:gd name="connsiteY3" fmla="*/ 0 h 155578"/>
              <a:gd name="connsiteX4" fmla="*/ 155579 w 155578"/>
              <a:gd name="connsiteY4" fmla="*/ 77789 h 15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578" h="155578">
                <a:moveTo>
                  <a:pt x="155579" y="77789"/>
                </a:moveTo>
                <a:cubicBezTo>
                  <a:pt x="155579" y="120673"/>
                  <a:pt x="120923" y="155579"/>
                  <a:pt x="77789" y="155579"/>
                </a:cubicBezTo>
                <a:cubicBezTo>
                  <a:pt x="34906" y="155579"/>
                  <a:pt x="0" y="120673"/>
                  <a:pt x="0" y="77789"/>
                </a:cubicBezTo>
                <a:cubicBezTo>
                  <a:pt x="0" y="34905"/>
                  <a:pt x="34906" y="0"/>
                  <a:pt x="77789" y="0"/>
                </a:cubicBezTo>
                <a:cubicBezTo>
                  <a:pt x="120923" y="0"/>
                  <a:pt x="155579" y="34905"/>
                  <a:pt x="155579" y="77789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任意多边形: 形状 53"/>
          <p:cNvSpPr/>
          <p:nvPr/>
        </p:nvSpPr>
        <p:spPr>
          <a:xfrm>
            <a:off x="5052950" y="2597981"/>
            <a:ext cx="151713" cy="151713"/>
          </a:xfrm>
          <a:custGeom>
            <a:avLst/>
            <a:gdLst>
              <a:gd name="connsiteX0" fmla="*/ 155579 w 155579"/>
              <a:gd name="connsiteY0" fmla="*/ 77789 h 155578"/>
              <a:gd name="connsiteX1" fmla="*/ 77789 w 155579"/>
              <a:gd name="connsiteY1" fmla="*/ 155579 h 155578"/>
              <a:gd name="connsiteX2" fmla="*/ 0 w 155579"/>
              <a:gd name="connsiteY2" fmla="*/ 77789 h 155578"/>
              <a:gd name="connsiteX3" fmla="*/ 77789 w 155579"/>
              <a:gd name="connsiteY3" fmla="*/ 0 h 155578"/>
              <a:gd name="connsiteX4" fmla="*/ 155579 w 155579"/>
              <a:gd name="connsiteY4" fmla="*/ 77789 h 15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579" h="155578">
                <a:moveTo>
                  <a:pt x="155579" y="77789"/>
                </a:moveTo>
                <a:cubicBezTo>
                  <a:pt x="155579" y="120673"/>
                  <a:pt x="120922" y="155579"/>
                  <a:pt x="77789" y="155579"/>
                </a:cubicBezTo>
                <a:cubicBezTo>
                  <a:pt x="34905" y="155579"/>
                  <a:pt x="0" y="120673"/>
                  <a:pt x="0" y="77789"/>
                </a:cubicBezTo>
                <a:cubicBezTo>
                  <a:pt x="0" y="34905"/>
                  <a:pt x="34905" y="0"/>
                  <a:pt x="77789" y="0"/>
                </a:cubicBezTo>
                <a:cubicBezTo>
                  <a:pt x="120673" y="249"/>
                  <a:pt x="155579" y="34905"/>
                  <a:pt x="155579" y="77789"/>
                </a:cubicBezTo>
                <a:close/>
              </a:path>
            </a:pathLst>
          </a:custGeom>
          <a:solidFill>
            <a:srgbClr val="FFFFFF"/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任意多边形: 形状 54"/>
          <p:cNvSpPr/>
          <p:nvPr/>
        </p:nvSpPr>
        <p:spPr>
          <a:xfrm>
            <a:off x="2044697" y="3385723"/>
            <a:ext cx="151713" cy="151713"/>
          </a:xfrm>
          <a:custGeom>
            <a:avLst/>
            <a:gdLst>
              <a:gd name="connsiteX0" fmla="*/ 155579 w 155578"/>
              <a:gd name="connsiteY0" fmla="*/ 77789 h 155578"/>
              <a:gd name="connsiteX1" fmla="*/ 77790 w 155578"/>
              <a:gd name="connsiteY1" fmla="*/ 155579 h 155578"/>
              <a:gd name="connsiteX2" fmla="*/ 0 w 155578"/>
              <a:gd name="connsiteY2" fmla="*/ 77789 h 155578"/>
              <a:gd name="connsiteX3" fmla="*/ 77790 w 155578"/>
              <a:gd name="connsiteY3" fmla="*/ 0 h 155578"/>
              <a:gd name="connsiteX4" fmla="*/ 155579 w 155578"/>
              <a:gd name="connsiteY4" fmla="*/ 77789 h 15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578" h="155578">
                <a:moveTo>
                  <a:pt x="155579" y="77789"/>
                </a:moveTo>
                <a:cubicBezTo>
                  <a:pt x="155579" y="120673"/>
                  <a:pt x="120923" y="155579"/>
                  <a:pt x="77790" y="155579"/>
                </a:cubicBezTo>
                <a:cubicBezTo>
                  <a:pt x="34906" y="155579"/>
                  <a:pt x="0" y="120673"/>
                  <a:pt x="0" y="77789"/>
                </a:cubicBezTo>
                <a:cubicBezTo>
                  <a:pt x="0" y="34905"/>
                  <a:pt x="34906" y="0"/>
                  <a:pt x="77790" y="0"/>
                </a:cubicBezTo>
                <a:cubicBezTo>
                  <a:pt x="120673" y="249"/>
                  <a:pt x="155579" y="34905"/>
                  <a:pt x="155579" y="77789"/>
                </a:cubicBezTo>
                <a:close/>
              </a:path>
            </a:pathLst>
          </a:custGeom>
          <a:solidFill>
            <a:srgbClr val="FFFFFF"/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任意多边形: 形状 55"/>
          <p:cNvSpPr/>
          <p:nvPr/>
        </p:nvSpPr>
        <p:spPr>
          <a:xfrm>
            <a:off x="2286126" y="216275"/>
            <a:ext cx="151713" cy="151713"/>
          </a:xfrm>
          <a:custGeom>
            <a:avLst/>
            <a:gdLst>
              <a:gd name="connsiteX0" fmla="*/ 155579 w 155578"/>
              <a:gd name="connsiteY0" fmla="*/ 77789 h 155578"/>
              <a:gd name="connsiteX1" fmla="*/ 77790 w 155578"/>
              <a:gd name="connsiteY1" fmla="*/ 155579 h 155578"/>
              <a:gd name="connsiteX2" fmla="*/ 0 w 155578"/>
              <a:gd name="connsiteY2" fmla="*/ 77789 h 155578"/>
              <a:gd name="connsiteX3" fmla="*/ 77790 w 155578"/>
              <a:gd name="connsiteY3" fmla="*/ 0 h 155578"/>
              <a:gd name="connsiteX4" fmla="*/ 155579 w 155578"/>
              <a:gd name="connsiteY4" fmla="*/ 77789 h 15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578" h="155578">
                <a:moveTo>
                  <a:pt x="155579" y="77789"/>
                </a:moveTo>
                <a:cubicBezTo>
                  <a:pt x="155579" y="120673"/>
                  <a:pt x="120923" y="155579"/>
                  <a:pt x="77790" y="155579"/>
                </a:cubicBezTo>
                <a:cubicBezTo>
                  <a:pt x="34906" y="155579"/>
                  <a:pt x="0" y="120673"/>
                  <a:pt x="0" y="77789"/>
                </a:cubicBezTo>
                <a:cubicBezTo>
                  <a:pt x="0" y="34906"/>
                  <a:pt x="34906" y="0"/>
                  <a:pt x="77790" y="0"/>
                </a:cubicBezTo>
                <a:cubicBezTo>
                  <a:pt x="120673" y="0"/>
                  <a:pt x="155579" y="34906"/>
                  <a:pt x="155579" y="77789"/>
                </a:cubicBezTo>
                <a:close/>
              </a:path>
            </a:pathLst>
          </a:custGeom>
          <a:solidFill>
            <a:srgbClr val="FFFFFF"/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任意多边形: 形状 56"/>
          <p:cNvSpPr/>
          <p:nvPr/>
        </p:nvSpPr>
        <p:spPr>
          <a:xfrm>
            <a:off x="279814" y="1655607"/>
            <a:ext cx="151713" cy="151713"/>
          </a:xfrm>
          <a:custGeom>
            <a:avLst/>
            <a:gdLst>
              <a:gd name="connsiteX0" fmla="*/ 155579 w 155578"/>
              <a:gd name="connsiteY0" fmla="*/ 77789 h 155578"/>
              <a:gd name="connsiteX1" fmla="*/ 77789 w 155578"/>
              <a:gd name="connsiteY1" fmla="*/ 155579 h 155578"/>
              <a:gd name="connsiteX2" fmla="*/ 0 w 155578"/>
              <a:gd name="connsiteY2" fmla="*/ 77789 h 155578"/>
              <a:gd name="connsiteX3" fmla="*/ 77789 w 155578"/>
              <a:gd name="connsiteY3" fmla="*/ 0 h 155578"/>
              <a:gd name="connsiteX4" fmla="*/ 155579 w 155578"/>
              <a:gd name="connsiteY4" fmla="*/ 77789 h 15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578" h="155578">
                <a:moveTo>
                  <a:pt x="155579" y="77789"/>
                </a:moveTo>
                <a:cubicBezTo>
                  <a:pt x="155579" y="120673"/>
                  <a:pt x="120923" y="155579"/>
                  <a:pt x="77789" y="155579"/>
                </a:cubicBezTo>
                <a:cubicBezTo>
                  <a:pt x="34906" y="155579"/>
                  <a:pt x="0" y="120673"/>
                  <a:pt x="0" y="77789"/>
                </a:cubicBezTo>
                <a:cubicBezTo>
                  <a:pt x="0" y="34906"/>
                  <a:pt x="34906" y="0"/>
                  <a:pt x="77789" y="0"/>
                </a:cubicBezTo>
                <a:cubicBezTo>
                  <a:pt x="120923" y="0"/>
                  <a:pt x="155579" y="34906"/>
                  <a:pt x="155579" y="77789"/>
                </a:cubicBezTo>
                <a:close/>
              </a:path>
            </a:pathLst>
          </a:custGeom>
          <a:solidFill>
            <a:srgbClr val="FFFFFF"/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任意多边形: 形状 58"/>
          <p:cNvSpPr/>
          <p:nvPr/>
        </p:nvSpPr>
        <p:spPr>
          <a:xfrm>
            <a:off x="4427132" y="44625"/>
            <a:ext cx="277655" cy="277655"/>
          </a:xfrm>
          <a:custGeom>
            <a:avLst/>
            <a:gdLst>
              <a:gd name="connsiteX0" fmla="*/ 284729 w 284729"/>
              <a:gd name="connsiteY0" fmla="*/ 142365 h 284729"/>
              <a:gd name="connsiteX1" fmla="*/ 142365 w 284729"/>
              <a:gd name="connsiteY1" fmla="*/ 284729 h 284729"/>
              <a:gd name="connsiteX2" fmla="*/ 0 w 284729"/>
              <a:gd name="connsiteY2" fmla="*/ 142365 h 284729"/>
              <a:gd name="connsiteX3" fmla="*/ 142365 w 284729"/>
              <a:gd name="connsiteY3" fmla="*/ 0 h 284729"/>
              <a:gd name="connsiteX4" fmla="*/ 284729 w 284729"/>
              <a:gd name="connsiteY4" fmla="*/ 142365 h 28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729" h="284729">
                <a:moveTo>
                  <a:pt x="284729" y="142365"/>
                </a:moveTo>
                <a:cubicBezTo>
                  <a:pt x="284729" y="220902"/>
                  <a:pt x="221152" y="284729"/>
                  <a:pt x="142365" y="284729"/>
                </a:cubicBezTo>
                <a:cubicBezTo>
                  <a:pt x="63827" y="284729"/>
                  <a:pt x="0" y="220902"/>
                  <a:pt x="0" y="142365"/>
                </a:cubicBezTo>
                <a:cubicBezTo>
                  <a:pt x="0" y="63827"/>
                  <a:pt x="63827" y="0"/>
                  <a:pt x="142365" y="0"/>
                </a:cubicBezTo>
                <a:cubicBezTo>
                  <a:pt x="221152" y="0"/>
                  <a:pt x="284729" y="63827"/>
                  <a:pt x="284729" y="142365"/>
                </a:cubicBezTo>
                <a:close/>
              </a:path>
            </a:pathLst>
          </a:custGeom>
          <a:solidFill>
            <a:srgbClr val="FFFFFF"/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任意多边形: 形状 62"/>
          <p:cNvSpPr/>
          <p:nvPr/>
        </p:nvSpPr>
        <p:spPr>
          <a:xfrm>
            <a:off x="552605" y="5313018"/>
            <a:ext cx="198880" cy="198881"/>
          </a:xfrm>
          <a:custGeom>
            <a:avLst/>
            <a:gdLst>
              <a:gd name="connsiteX0" fmla="*/ 203948 w 203947"/>
              <a:gd name="connsiteY0" fmla="*/ 101974 h 203948"/>
              <a:gd name="connsiteX1" fmla="*/ 101974 w 203947"/>
              <a:gd name="connsiteY1" fmla="*/ 203948 h 203948"/>
              <a:gd name="connsiteX2" fmla="*/ 0 w 203947"/>
              <a:gd name="connsiteY2" fmla="*/ 101974 h 203948"/>
              <a:gd name="connsiteX3" fmla="*/ 101974 w 203947"/>
              <a:gd name="connsiteY3" fmla="*/ 0 h 203948"/>
              <a:gd name="connsiteX4" fmla="*/ 203948 w 203947"/>
              <a:gd name="connsiteY4" fmla="*/ 101974 h 20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947" h="203948">
                <a:moveTo>
                  <a:pt x="203948" y="101974"/>
                </a:moveTo>
                <a:cubicBezTo>
                  <a:pt x="203948" y="158322"/>
                  <a:pt x="158322" y="203948"/>
                  <a:pt x="101974" y="203948"/>
                </a:cubicBezTo>
                <a:cubicBezTo>
                  <a:pt x="45627" y="203948"/>
                  <a:pt x="0" y="158322"/>
                  <a:pt x="0" y="101974"/>
                </a:cubicBezTo>
                <a:cubicBezTo>
                  <a:pt x="0" y="45627"/>
                  <a:pt x="45627" y="0"/>
                  <a:pt x="101974" y="0"/>
                </a:cubicBezTo>
                <a:cubicBezTo>
                  <a:pt x="158322" y="0"/>
                  <a:pt x="203948" y="45627"/>
                  <a:pt x="203948" y="101974"/>
                </a:cubicBezTo>
                <a:close/>
              </a:path>
            </a:pathLst>
          </a:custGeom>
          <a:solidFill>
            <a:srgbClr val="FFFFFF"/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8" name="任意多边形: 形状 447"/>
          <p:cNvSpPr/>
          <p:nvPr/>
        </p:nvSpPr>
        <p:spPr>
          <a:xfrm>
            <a:off x="5378501" y="216275"/>
            <a:ext cx="151713" cy="151713"/>
          </a:xfrm>
          <a:custGeom>
            <a:avLst/>
            <a:gdLst>
              <a:gd name="connsiteX0" fmla="*/ 155579 w 155579"/>
              <a:gd name="connsiteY0" fmla="*/ 77789 h 155578"/>
              <a:gd name="connsiteX1" fmla="*/ 77789 w 155579"/>
              <a:gd name="connsiteY1" fmla="*/ 155579 h 155578"/>
              <a:gd name="connsiteX2" fmla="*/ 0 w 155579"/>
              <a:gd name="connsiteY2" fmla="*/ 77789 h 155578"/>
              <a:gd name="connsiteX3" fmla="*/ 77789 w 155579"/>
              <a:gd name="connsiteY3" fmla="*/ 0 h 155578"/>
              <a:gd name="connsiteX4" fmla="*/ 155579 w 155579"/>
              <a:gd name="connsiteY4" fmla="*/ 77789 h 15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579" h="155578">
                <a:moveTo>
                  <a:pt x="155579" y="77789"/>
                </a:moveTo>
                <a:cubicBezTo>
                  <a:pt x="155579" y="120673"/>
                  <a:pt x="120923" y="155579"/>
                  <a:pt x="77789" y="155579"/>
                </a:cubicBezTo>
                <a:cubicBezTo>
                  <a:pt x="34905" y="155579"/>
                  <a:pt x="0" y="120673"/>
                  <a:pt x="0" y="77789"/>
                </a:cubicBezTo>
                <a:cubicBezTo>
                  <a:pt x="0" y="34906"/>
                  <a:pt x="34905" y="0"/>
                  <a:pt x="77789" y="0"/>
                </a:cubicBezTo>
                <a:cubicBezTo>
                  <a:pt x="120673" y="0"/>
                  <a:pt x="155579" y="34906"/>
                  <a:pt x="155579" y="77789"/>
                </a:cubicBezTo>
                <a:close/>
              </a:path>
            </a:pathLst>
          </a:custGeom>
          <a:solidFill>
            <a:srgbClr val="FFFFFF"/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0" name="任意多边形: 形状 449"/>
          <p:cNvSpPr/>
          <p:nvPr/>
        </p:nvSpPr>
        <p:spPr>
          <a:xfrm>
            <a:off x="1613141" y="4834052"/>
            <a:ext cx="96766" cy="96765"/>
          </a:xfrm>
          <a:custGeom>
            <a:avLst/>
            <a:gdLst>
              <a:gd name="connsiteX0" fmla="*/ 99231 w 99231"/>
              <a:gd name="connsiteY0" fmla="*/ 49616 h 99231"/>
              <a:gd name="connsiteX1" fmla="*/ 49616 w 99231"/>
              <a:gd name="connsiteY1" fmla="*/ 99231 h 99231"/>
              <a:gd name="connsiteX2" fmla="*/ 0 w 99231"/>
              <a:gd name="connsiteY2" fmla="*/ 49616 h 99231"/>
              <a:gd name="connsiteX3" fmla="*/ 49616 w 99231"/>
              <a:gd name="connsiteY3" fmla="*/ 0 h 99231"/>
              <a:gd name="connsiteX4" fmla="*/ 99231 w 99231"/>
              <a:gd name="connsiteY4" fmla="*/ 49616 h 99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231" h="99231">
                <a:moveTo>
                  <a:pt x="99231" y="49616"/>
                </a:moveTo>
                <a:cubicBezTo>
                  <a:pt x="99231" y="77041"/>
                  <a:pt x="77042" y="99231"/>
                  <a:pt x="49616" y="99231"/>
                </a:cubicBezTo>
                <a:cubicBezTo>
                  <a:pt x="22190" y="99231"/>
                  <a:pt x="0" y="77041"/>
                  <a:pt x="0" y="49616"/>
                </a:cubicBezTo>
                <a:cubicBezTo>
                  <a:pt x="0" y="22190"/>
                  <a:pt x="22190" y="0"/>
                  <a:pt x="49616" y="0"/>
                </a:cubicBezTo>
                <a:cubicBezTo>
                  <a:pt x="77042" y="0"/>
                  <a:pt x="99231" y="22190"/>
                  <a:pt x="99231" y="49616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1" name="任意多边形: 形状 450"/>
          <p:cNvSpPr/>
          <p:nvPr/>
        </p:nvSpPr>
        <p:spPr>
          <a:xfrm>
            <a:off x="435173" y="3186354"/>
            <a:ext cx="96766" cy="96768"/>
          </a:xfrm>
          <a:custGeom>
            <a:avLst/>
            <a:gdLst>
              <a:gd name="connsiteX0" fmla="*/ 99231 w 99231"/>
              <a:gd name="connsiteY0" fmla="*/ 49618 h 99233"/>
              <a:gd name="connsiteX1" fmla="*/ 49616 w 99231"/>
              <a:gd name="connsiteY1" fmla="*/ 99234 h 99233"/>
              <a:gd name="connsiteX2" fmla="*/ 0 w 99231"/>
              <a:gd name="connsiteY2" fmla="*/ 49618 h 99233"/>
              <a:gd name="connsiteX3" fmla="*/ 49616 w 99231"/>
              <a:gd name="connsiteY3" fmla="*/ 2 h 99233"/>
              <a:gd name="connsiteX4" fmla="*/ 99231 w 99231"/>
              <a:gd name="connsiteY4" fmla="*/ 49618 h 99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231" h="99233">
                <a:moveTo>
                  <a:pt x="99231" y="49618"/>
                </a:moveTo>
                <a:cubicBezTo>
                  <a:pt x="99231" y="77044"/>
                  <a:pt x="77041" y="99234"/>
                  <a:pt x="49616" y="99234"/>
                </a:cubicBezTo>
                <a:cubicBezTo>
                  <a:pt x="22190" y="99234"/>
                  <a:pt x="0" y="77044"/>
                  <a:pt x="0" y="49618"/>
                </a:cubicBezTo>
                <a:cubicBezTo>
                  <a:pt x="0" y="22192"/>
                  <a:pt x="22190" y="2"/>
                  <a:pt x="49616" y="2"/>
                </a:cubicBezTo>
                <a:cubicBezTo>
                  <a:pt x="77041" y="-247"/>
                  <a:pt x="99231" y="22192"/>
                  <a:pt x="99231" y="49618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2" name="任意多边形: 形状 451"/>
          <p:cNvSpPr/>
          <p:nvPr/>
        </p:nvSpPr>
        <p:spPr>
          <a:xfrm>
            <a:off x="1564758" y="5670904"/>
            <a:ext cx="96766" cy="96768"/>
          </a:xfrm>
          <a:custGeom>
            <a:avLst/>
            <a:gdLst>
              <a:gd name="connsiteX0" fmla="*/ 99231 w 99231"/>
              <a:gd name="connsiteY0" fmla="*/ 49618 h 99233"/>
              <a:gd name="connsiteX1" fmla="*/ 49616 w 99231"/>
              <a:gd name="connsiteY1" fmla="*/ 99234 h 99233"/>
              <a:gd name="connsiteX2" fmla="*/ 0 w 99231"/>
              <a:gd name="connsiteY2" fmla="*/ 49618 h 99233"/>
              <a:gd name="connsiteX3" fmla="*/ 49616 w 99231"/>
              <a:gd name="connsiteY3" fmla="*/ 2 h 99233"/>
              <a:gd name="connsiteX4" fmla="*/ 99231 w 99231"/>
              <a:gd name="connsiteY4" fmla="*/ 49618 h 99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231" h="99233">
                <a:moveTo>
                  <a:pt x="99231" y="49618"/>
                </a:moveTo>
                <a:cubicBezTo>
                  <a:pt x="99231" y="77044"/>
                  <a:pt x="77041" y="99234"/>
                  <a:pt x="49616" y="99234"/>
                </a:cubicBezTo>
                <a:cubicBezTo>
                  <a:pt x="22190" y="99234"/>
                  <a:pt x="0" y="77044"/>
                  <a:pt x="0" y="49618"/>
                </a:cubicBezTo>
                <a:cubicBezTo>
                  <a:pt x="0" y="22192"/>
                  <a:pt x="22190" y="2"/>
                  <a:pt x="49616" y="2"/>
                </a:cubicBezTo>
                <a:cubicBezTo>
                  <a:pt x="77041" y="-247"/>
                  <a:pt x="99231" y="22192"/>
                  <a:pt x="99231" y="49618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3" name="任意多边形: 形状 452"/>
          <p:cNvSpPr/>
          <p:nvPr/>
        </p:nvSpPr>
        <p:spPr>
          <a:xfrm>
            <a:off x="5847986" y="1402992"/>
            <a:ext cx="96766" cy="96768"/>
          </a:xfrm>
          <a:custGeom>
            <a:avLst/>
            <a:gdLst>
              <a:gd name="connsiteX0" fmla="*/ 99231 w 99231"/>
              <a:gd name="connsiteY0" fmla="*/ 49618 h 99233"/>
              <a:gd name="connsiteX1" fmla="*/ 49616 w 99231"/>
              <a:gd name="connsiteY1" fmla="*/ 99233 h 99233"/>
              <a:gd name="connsiteX2" fmla="*/ 0 w 99231"/>
              <a:gd name="connsiteY2" fmla="*/ 49618 h 99233"/>
              <a:gd name="connsiteX3" fmla="*/ 49616 w 99231"/>
              <a:gd name="connsiteY3" fmla="*/ 2 h 99233"/>
              <a:gd name="connsiteX4" fmla="*/ 99231 w 99231"/>
              <a:gd name="connsiteY4" fmla="*/ 49618 h 99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231" h="99233">
                <a:moveTo>
                  <a:pt x="99231" y="49618"/>
                </a:moveTo>
                <a:cubicBezTo>
                  <a:pt x="99231" y="77043"/>
                  <a:pt x="77041" y="99233"/>
                  <a:pt x="49616" y="99233"/>
                </a:cubicBezTo>
                <a:cubicBezTo>
                  <a:pt x="22190" y="99233"/>
                  <a:pt x="0" y="77043"/>
                  <a:pt x="0" y="49618"/>
                </a:cubicBezTo>
                <a:cubicBezTo>
                  <a:pt x="0" y="22192"/>
                  <a:pt x="22190" y="2"/>
                  <a:pt x="49616" y="2"/>
                </a:cubicBezTo>
                <a:cubicBezTo>
                  <a:pt x="77041" y="-247"/>
                  <a:pt x="99231" y="22192"/>
                  <a:pt x="99231" y="49618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6" name="任意多边形: 形状 455"/>
          <p:cNvSpPr/>
          <p:nvPr/>
        </p:nvSpPr>
        <p:spPr>
          <a:xfrm>
            <a:off x="5750977" y="2550813"/>
            <a:ext cx="96766" cy="96765"/>
          </a:xfrm>
          <a:custGeom>
            <a:avLst/>
            <a:gdLst>
              <a:gd name="connsiteX0" fmla="*/ 99232 w 99231"/>
              <a:gd name="connsiteY0" fmla="*/ 49616 h 99231"/>
              <a:gd name="connsiteX1" fmla="*/ 49616 w 99231"/>
              <a:gd name="connsiteY1" fmla="*/ 99231 h 99231"/>
              <a:gd name="connsiteX2" fmla="*/ 0 w 99231"/>
              <a:gd name="connsiteY2" fmla="*/ 49616 h 99231"/>
              <a:gd name="connsiteX3" fmla="*/ 49616 w 99231"/>
              <a:gd name="connsiteY3" fmla="*/ 0 h 99231"/>
              <a:gd name="connsiteX4" fmla="*/ 99232 w 99231"/>
              <a:gd name="connsiteY4" fmla="*/ 49616 h 99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231" h="99231">
                <a:moveTo>
                  <a:pt x="99232" y="49616"/>
                </a:moveTo>
                <a:cubicBezTo>
                  <a:pt x="99232" y="77041"/>
                  <a:pt x="77042" y="99231"/>
                  <a:pt x="49616" y="99231"/>
                </a:cubicBezTo>
                <a:cubicBezTo>
                  <a:pt x="22190" y="99231"/>
                  <a:pt x="0" y="77041"/>
                  <a:pt x="0" y="49616"/>
                </a:cubicBezTo>
                <a:cubicBezTo>
                  <a:pt x="0" y="22190"/>
                  <a:pt x="22190" y="0"/>
                  <a:pt x="49616" y="0"/>
                </a:cubicBezTo>
                <a:cubicBezTo>
                  <a:pt x="77042" y="0"/>
                  <a:pt x="99232" y="22190"/>
                  <a:pt x="99232" y="49616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0" name="任意多边形: 形状 459"/>
          <p:cNvSpPr/>
          <p:nvPr/>
        </p:nvSpPr>
        <p:spPr>
          <a:xfrm>
            <a:off x="1912191" y="6387168"/>
            <a:ext cx="96766" cy="96765"/>
          </a:xfrm>
          <a:custGeom>
            <a:avLst/>
            <a:gdLst>
              <a:gd name="connsiteX0" fmla="*/ 99231 w 99231"/>
              <a:gd name="connsiteY0" fmla="*/ 49616 h 99231"/>
              <a:gd name="connsiteX1" fmla="*/ 49616 w 99231"/>
              <a:gd name="connsiteY1" fmla="*/ 99232 h 99231"/>
              <a:gd name="connsiteX2" fmla="*/ 0 w 99231"/>
              <a:gd name="connsiteY2" fmla="*/ 49616 h 99231"/>
              <a:gd name="connsiteX3" fmla="*/ 49616 w 99231"/>
              <a:gd name="connsiteY3" fmla="*/ 0 h 99231"/>
              <a:gd name="connsiteX4" fmla="*/ 99231 w 99231"/>
              <a:gd name="connsiteY4" fmla="*/ 49616 h 99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231" h="99231">
                <a:moveTo>
                  <a:pt x="99231" y="49616"/>
                </a:moveTo>
                <a:cubicBezTo>
                  <a:pt x="99231" y="77042"/>
                  <a:pt x="77041" y="99232"/>
                  <a:pt x="49616" y="99232"/>
                </a:cubicBezTo>
                <a:cubicBezTo>
                  <a:pt x="22190" y="99232"/>
                  <a:pt x="0" y="77042"/>
                  <a:pt x="0" y="49616"/>
                </a:cubicBezTo>
                <a:cubicBezTo>
                  <a:pt x="0" y="22190"/>
                  <a:pt x="22190" y="0"/>
                  <a:pt x="49616" y="0"/>
                </a:cubicBezTo>
                <a:cubicBezTo>
                  <a:pt x="77041" y="0"/>
                  <a:pt x="99231" y="22190"/>
                  <a:pt x="99231" y="49616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1" name="任意多边形: 形状 460"/>
          <p:cNvSpPr/>
          <p:nvPr/>
        </p:nvSpPr>
        <p:spPr>
          <a:xfrm>
            <a:off x="3467010" y="147955"/>
            <a:ext cx="96766" cy="96765"/>
          </a:xfrm>
          <a:custGeom>
            <a:avLst/>
            <a:gdLst>
              <a:gd name="connsiteX0" fmla="*/ 99231 w 99231"/>
              <a:gd name="connsiteY0" fmla="*/ 49616 h 99231"/>
              <a:gd name="connsiteX1" fmla="*/ 49615 w 99231"/>
              <a:gd name="connsiteY1" fmla="*/ 99231 h 99231"/>
              <a:gd name="connsiteX2" fmla="*/ 0 w 99231"/>
              <a:gd name="connsiteY2" fmla="*/ 49616 h 99231"/>
              <a:gd name="connsiteX3" fmla="*/ 49615 w 99231"/>
              <a:gd name="connsiteY3" fmla="*/ 0 h 99231"/>
              <a:gd name="connsiteX4" fmla="*/ 99231 w 99231"/>
              <a:gd name="connsiteY4" fmla="*/ 49616 h 99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231" h="99231">
                <a:moveTo>
                  <a:pt x="99231" y="49616"/>
                </a:moveTo>
                <a:cubicBezTo>
                  <a:pt x="99231" y="77041"/>
                  <a:pt x="77041" y="99231"/>
                  <a:pt x="49615" y="99231"/>
                </a:cubicBezTo>
                <a:cubicBezTo>
                  <a:pt x="22190" y="99231"/>
                  <a:pt x="0" y="77041"/>
                  <a:pt x="0" y="49616"/>
                </a:cubicBezTo>
                <a:cubicBezTo>
                  <a:pt x="0" y="22190"/>
                  <a:pt x="22190" y="0"/>
                  <a:pt x="49615" y="0"/>
                </a:cubicBezTo>
                <a:cubicBezTo>
                  <a:pt x="77041" y="0"/>
                  <a:pt x="99231" y="22190"/>
                  <a:pt x="99231" y="49616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1" name="图形 3"/>
          <p:cNvSpPr/>
          <p:nvPr/>
        </p:nvSpPr>
        <p:spPr>
          <a:xfrm>
            <a:off x="3791011" y="0"/>
            <a:ext cx="8400989" cy="6853671"/>
          </a:xfrm>
          <a:custGeom>
            <a:avLst/>
            <a:gdLst>
              <a:gd name="connsiteX0" fmla="*/ 435338 w 6666970"/>
              <a:gd name="connsiteY0" fmla="*/ 3245715 h 5439028"/>
              <a:gd name="connsiteX1" fmla="*/ 653498 w 6666970"/>
              <a:gd name="connsiteY1" fmla="*/ 3516731 h 5439028"/>
              <a:gd name="connsiteX2" fmla="*/ 572467 w 6666970"/>
              <a:gd name="connsiteY2" fmla="*/ 3872020 h 5439028"/>
              <a:gd name="connsiteX3" fmla="*/ 705108 w 6666970"/>
              <a:gd name="connsiteY3" fmla="*/ 4088184 h 5439028"/>
              <a:gd name="connsiteX4" fmla="*/ 543795 w 6666970"/>
              <a:gd name="connsiteY4" fmla="*/ 4391364 h 5439028"/>
              <a:gd name="connsiteX5" fmla="*/ 586679 w 6666970"/>
              <a:gd name="connsiteY5" fmla="*/ 4563149 h 5439028"/>
              <a:gd name="connsiteX6" fmla="*/ 414894 w 6666970"/>
              <a:gd name="connsiteY6" fmla="*/ 4798512 h 5439028"/>
              <a:gd name="connsiteX7" fmla="*/ 538060 w 6666970"/>
              <a:gd name="connsiteY7" fmla="*/ 5012183 h 5439028"/>
              <a:gd name="connsiteX8" fmla="*/ 336107 w 6666970"/>
              <a:gd name="connsiteY8" fmla="*/ 5338800 h 5439028"/>
              <a:gd name="connsiteX9" fmla="*/ 350318 w 6666970"/>
              <a:gd name="connsiteY9" fmla="*/ 5439028 h 5439028"/>
              <a:gd name="connsiteX10" fmla="*/ 3993457 w 6666970"/>
              <a:gd name="connsiteY10" fmla="*/ 5439028 h 5439028"/>
              <a:gd name="connsiteX11" fmla="*/ 6666971 w 6666970"/>
              <a:gd name="connsiteY11" fmla="*/ 5439028 h 5439028"/>
              <a:gd name="connsiteX12" fmla="*/ 6666971 w 6666970"/>
              <a:gd name="connsiteY12" fmla="*/ 0 h 5439028"/>
              <a:gd name="connsiteX13" fmla="*/ 2703449 w 6666970"/>
              <a:gd name="connsiteY13" fmla="*/ 0 h 5439028"/>
              <a:gd name="connsiteX14" fmla="*/ 2699460 w 6666970"/>
              <a:gd name="connsiteY14" fmla="*/ 51361 h 5439028"/>
              <a:gd name="connsiteX15" fmla="*/ 2817889 w 6666970"/>
              <a:gd name="connsiteY15" fmla="*/ 321380 h 5439028"/>
              <a:gd name="connsiteX16" fmla="*/ 2702202 w 6666970"/>
              <a:gd name="connsiteY16" fmla="*/ 491420 h 5439028"/>
              <a:gd name="connsiteX17" fmla="*/ 2884958 w 6666970"/>
              <a:gd name="connsiteY17" fmla="*/ 674175 h 5439028"/>
              <a:gd name="connsiteX18" fmla="*/ 2909142 w 6666970"/>
              <a:gd name="connsiteY18" fmla="*/ 672430 h 5439028"/>
              <a:gd name="connsiteX19" fmla="*/ 2884958 w 6666970"/>
              <a:gd name="connsiteY19" fmla="*/ 790361 h 5439028"/>
              <a:gd name="connsiteX20" fmla="*/ 2957760 w 6666970"/>
              <a:gd name="connsiteY20" fmla="*/ 985582 h 5439028"/>
              <a:gd name="connsiteX21" fmla="*/ 2823873 w 6666970"/>
              <a:gd name="connsiteY21" fmla="*/ 1211471 h 5439028"/>
              <a:gd name="connsiteX22" fmla="*/ 2749075 w 6666970"/>
              <a:gd name="connsiteY22" fmla="*/ 1203742 h 5439028"/>
              <a:gd name="connsiteX23" fmla="*/ 2380573 w 6666970"/>
              <a:gd name="connsiteY23" fmla="*/ 1572244 h 5439028"/>
              <a:gd name="connsiteX24" fmla="*/ 2625909 w 6666970"/>
              <a:gd name="connsiteY24" fmla="*/ 1919056 h 5439028"/>
              <a:gd name="connsiteX25" fmla="*/ 2470330 w 6666970"/>
              <a:gd name="connsiteY25" fmla="*/ 2181595 h 5439028"/>
              <a:gd name="connsiteX26" fmla="*/ 2603470 w 6666970"/>
              <a:gd name="connsiteY26" fmla="*/ 2430421 h 5439028"/>
              <a:gd name="connsiteX27" fmla="*/ 2571306 w 6666970"/>
              <a:gd name="connsiteY27" fmla="*/ 2533892 h 5439028"/>
              <a:gd name="connsiteX28" fmla="*/ 2330458 w 6666970"/>
              <a:gd name="connsiteY28" fmla="*/ 2725622 h 5439028"/>
              <a:gd name="connsiteX29" fmla="*/ 2265883 w 6666970"/>
              <a:gd name="connsiteY29" fmla="*/ 2719639 h 5439028"/>
              <a:gd name="connsiteX30" fmla="*/ 1996114 w 6666970"/>
              <a:gd name="connsiteY30" fmla="*/ 2839065 h 5439028"/>
              <a:gd name="connsiteX31" fmla="*/ 1788675 w 6666970"/>
              <a:gd name="connsiteY31" fmla="*/ 2755292 h 5439028"/>
              <a:gd name="connsiteX32" fmla="*/ 1490482 w 6666970"/>
              <a:gd name="connsiteY32" fmla="*/ 3038276 h 5439028"/>
              <a:gd name="connsiteX33" fmla="*/ 1301743 w 6666970"/>
              <a:gd name="connsiteY33" fmla="*/ 2918101 h 5439028"/>
              <a:gd name="connsiteX34" fmla="*/ 865424 w 6666970"/>
              <a:gd name="connsiteY34" fmla="*/ 2882697 h 5439028"/>
              <a:gd name="connsiteX35" fmla="*/ 6250 w 6666970"/>
              <a:gd name="connsiteY35" fmla="*/ 2667530 h 5439028"/>
              <a:gd name="connsiteX36" fmla="*/ 80299 w 6666970"/>
              <a:gd name="connsiteY36" fmla="*/ 2882697 h 5439028"/>
              <a:gd name="connsiteX37" fmla="*/ 435338 w 6666970"/>
              <a:gd name="connsiteY37" fmla="*/ 3245715 h 543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666970" h="5439028">
                <a:moveTo>
                  <a:pt x="435338" y="3245715"/>
                </a:moveTo>
                <a:cubicBezTo>
                  <a:pt x="541301" y="3335971"/>
                  <a:pt x="653498" y="3516731"/>
                  <a:pt x="653498" y="3516731"/>
                </a:cubicBezTo>
                <a:cubicBezTo>
                  <a:pt x="653498" y="3516731"/>
                  <a:pt x="522602" y="3716191"/>
                  <a:pt x="572467" y="3872020"/>
                </a:cubicBezTo>
                <a:cubicBezTo>
                  <a:pt x="606126" y="3977484"/>
                  <a:pt x="668457" y="4051284"/>
                  <a:pt x="705108" y="4088184"/>
                </a:cubicBezTo>
                <a:cubicBezTo>
                  <a:pt x="607871" y="4154006"/>
                  <a:pt x="543795" y="4265205"/>
                  <a:pt x="543795" y="4391364"/>
                </a:cubicBezTo>
                <a:cubicBezTo>
                  <a:pt x="543795" y="4453446"/>
                  <a:pt x="559502" y="4512037"/>
                  <a:pt x="586679" y="4563149"/>
                </a:cubicBezTo>
                <a:cubicBezTo>
                  <a:pt x="486948" y="4595063"/>
                  <a:pt x="414894" y="4688310"/>
                  <a:pt x="414894" y="4798512"/>
                </a:cubicBezTo>
                <a:cubicBezTo>
                  <a:pt x="414894" y="4889765"/>
                  <a:pt x="464509" y="4969299"/>
                  <a:pt x="538060" y="5012183"/>
                </a:cubicBezTo>
                <a:cubicBezTo>
                  <a:pt x="418384" y="5072271"/>
                  <a:pt x="336107" y="5195687"/>
                  <a:pt x="336107" y="5338800"/>
                </a:cubicBezTo>
                <a:cubicBezTo>
                  <a:pt x="336107" y="5373456"/>
                  <a:pt x="341093" y="5407114"/>
                  <a:pt x="350318" y="5439028"/>
                </a:cubicBezTo>
                <a:lnTo>
                  <a:pt x="3993457" y="5439028"/>
                </a:lnTo>
                <a:lnTo>
                  <a:pt x="6666971" y="5439028"/>
                </a:lnTo>
                <a:lnTo>
                  <a:pt x="6666971" y="0"/>
                </a:lnTo>
                <a:lnTo>
                  <a:pt x="2703449" y="0"/>
                </a:lnTo>
                <a:cubicBezTo>
                  <a:pt x="2701205" y="16954"/>
                  <a:pt x="2699460" y="33908"/>
                  <a:pt x="2699460" y="51361"/>
                </a:cubicBezTo>
                <a:cubicBezTo>
                  <a:pt x="2699460" y="158321"/>
                  <a:pt x="2745336" y="254062"/>
                  <a:pt x="2817889" y="321380"/>
                </a:cubicBezTo>
                <a:cubicBezTo>
                  <a:pt x="2750073" y="348058"/>
                  <a:pt x="2702202" y="414129"/>
                  <a:pt x="2702202" y="491420"/>
                </a:cubicBezTo>
                <a:cubicBezTo>
                  <a:pt x="2702202" y="592397"/>
                  <a:pt x="2783981" y="674175"/>
                  <a:pt x="2884958" y="674175"/>
                </a:cubicBezTo>
                <a:cubicBezTo>
                  <a:pt x="2893185" y="674175"/>
                  <a:pt x="2901164" y="673427"/>
                  <a:pt x="2909142" y="672430"/>
                </a:cubicBezTo>
                <a:cubicBezTo>
                  <a:pt x="2893684" y="708582"/>
                  <a:pt x="2884958" y="748474"/>
                  <a:pt x="2884958" y="790361"/>
                </a:cubicBezTo>
                <a:cubicBezTo>
                  <a:pt x="2884958" y="864909"/>
                  <a:pt x="2912383" y="933224"/>
                  <a:pt x="2957760" y="985582"/>
                </a:cubicBezTo>
                <a:cubicBezTo>
                  <a:pt x="2888199" y="1040683"/>
                  <a:pt x="2839082" y="1120218"/>
                  <a:pt x="2823873" y="1211471"/>
                </a:cubicBezTo>
                <a:cubicBezTo>
                  <a:pt x="2799688" y="1206484"/>
                  <a:pt x="2774756" y="1203742"/>
                  <a:pt x="2749075" y="1203742"/>
                </a:cubicBezTo>
                <a:cubicBezTo>
                  <a:pt x="2545626" y="1203742"/>
                  <a:pt x="2380573" y="1368795"/>
                  <a:pt x="2380573" y="1572244"/>
                </a:cubicBezTo>
                <a:cubicBezTo>
                  <a:pt x="2380573" y="1732560"/>
                  <a:pt x="2483046" y="1868443"/>
                  <a:pt x="2625909" y="1919056"/>
                </a:cubicBezTo>
                <a:cubicBezTo>
                  <a:pt x="2533160" y="1969918"/>
                  <a:pt x="2470330" y="2068401"/>
                  <a:pt x="2470330" y="2181595"/>
                </a:cubicBezTo>
                <a:cubicBezTo>
                  <a:pt x="2470330" y="2285314"/>
                  <a:pt x="2523187" y="2376817"/>
                  <a:pt x="2603470" y="2430421"/>
                </a:cubicBezTo>
                <a:cubicBezTo>
                  <a:pt x="2583274" y="2459842"/>
                  <a:pt x="2571306" y="2495495"/>
                  <a:pt x="2571306" y="2533892"/>
                </a:cubicBezTo>
                <a:cubicBezTo>
                  <a:pt x="2453875" y="2533892"/>
                  <a:pt x="2355890" y="2615919"/>
                  <a:pt x="2330458" y="2725622"/>
                </a:cubicBezTo>
                <a:cubicBezTo>
                  <a:pt x="2309515" y="2721883"/>
                  <a:pt x="2287824" y="2719639"/>
                  <a:pt x="2265883" y="2719639"/>
                </a:cubicBezTo>
                <a:cubicBezTo>
                  <a:pt x="2158923" y="2719639"/>
                  <a:pt x="2062932" y="2765764"/>
                  <a:pt x="1996114" y="2839065"/>
                </a:cubicBezTo>
                <a:cubicBezTo>
                  <a:pt x="1942259" y="2787206"/>
                  <a:pt x="1869456" y="2755292"/>
                  <a:pt x="1788675" y="2755292"/>
                </a:cubicBezTo>
                <a:cubicBezTo>
                  <a:pt x="1628858" y="2755292"/>
                  <a:pt x="1498959" y="2880453"/>
                  <a:pt x="1490482" y="3038276"/>
                </a:cubicBezTo>
                <a:cubicBezTo>
                  <a:pt x="1431392" y="2990655"/>
                  <a:pt x="1367565" y="2948021"/>
                  <a:pt x="1301743" y="2918101"/>
                </a:cubicBezTo>
                <a:cubicBezTo>
                  <a:pt x="1027485" y="2793938"/>
                  <a:pt x="865424" y="2882697"/>
                  <a:pt x="865424" y="2882697"/>
                </a:cubicBezTo>
                <a:cubicBezTo>
                  <a:pt x="865424" y="2882697"/>
                  <a:pt x="119443" y="2497490"/>
                  <a:pt x="6250" y="2667530"/>
                </a:cubicBezTo>
                <a:cubicBezTo>
                  <a:pt x="6250" y="2667530"/>
                  <a:pt x="-31897" y="2753297"/>
                  <a:pt x="80299" y="2882697"/>
                </a:cubicBezTo>
                <a:cubicBezTo>
                  <a:pt x="192246" y="3011848"/>
                  <a:pt x="329375" y="3155459"/>
                  <a:pt x="435338" y="3245715"/>
                </a:cubicBezTo>
                <a:close/>
              </a:path>
            </a:pathLst>
          </a:custGeom>
          <a:solidFill>
            <a:schemeClr val="accent5">
              <a:lumMod val="75000"/>
              <a:alpha val="50000"/>
            </a:scheme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2" name="图形 3"/>
          <p:cNvSpPr/>
          <p:nvPr/>
        </p:nvSpPr>
        <p:spPr>
          <a:xfrm>
            <a:off x="3994684" y="0"/>
            <a:ext cx="8291376" cy="6871154"/>
          </a:xfrm>
          <a:custGeom>
            <a:avLst/>
            <a:gdLst>
              <a:gd name="connsiteX0" fmla="*/ 764704 w 6586945"/>
              <a:gd name="connsiteY0" fmla="*/ 5439277 h 5439276"/>
              <a:gd name="connsiteX1" fmla="*/ 3913432 w 6586945"/>
              <a:gd name="connsiteY1" fmla="*/ 5439277 h 5439276"/>
              <a:gd name="connsiteX2" fmla="*/ 6586946 w 6586945"/>
              <a:gd name="connsiteY2" fmla="*/ 5439277 h 5439276"/>
              <a:gd name="connsiteX3" fmla="*/ 6586946 w 6586945"/>
              <a:gd name="connsiteY3" fmla="*/ 0 h 5439276"/>
              <a:gd name="connsiteX4" fmla="*/ 2996414 w 6586945"/>
              <a:gd name="connsiteY4" fmla="*/ 0 h 5439276"/>
              <a:gd name="connsiteX5" fmla="*/ 2836347 w 6586945"/>
              <a:gd name="connsiteY5" fmla="*/ 365511 h 5439276"/>
              <a:gd name="connsiteX6" fmla="*/ 3298346 w 6586945"/>
              <a:gd name="connsiteY6" fmla="*/ 863662 h 5439276"/>
              <a:gd name="connsiteX7" fmla="*/ 3104123 w 6586945"/>
              <a:gd name="connsiteY7" fmla="*/ 1215460 h 5439276"/>
              <a:gd name="connsiteX8" fmla="*/ 3141770 w 6586945"/>
              <a:gd name="connsiteY8" fmla="*/ 1387744 h 5439276"/>
              <a:gd name="connsiteX9" fmla="*/ 2965747 w 6586945"/>
              <a:gd name="connsiteY9" fmla="*/ 1604906 h 5439276"/>
              <a:gd name="connsiteX10" fmla="*/ 2998907 w 6586945"/>
              <a:gd name="connsiteY10" fmla="*/ 1721091 h 5439276"/>
              <a:gd name="connsiteX11" fmla="*/ 2720660 w 6586945"/>
              <a:gd name="connsiteY11" fmla="*/ 2025517 h 5439276"/>
              <a:gd name="connsiteX12" fmla="*/ 2927600 w 6586945"/>
              <a:gd name="connsiteY12" fmla="*/ 2314735 h 5439276"/>
              <a:gd name="connsiteX13" fmla="*/ 2797702 w 6586945"/>
              <a:gd name="connsiteY13" fmla="*/ 2616418 h 5439276"/>
              <a:gd name="connsiteX14" fmla="*/ 2859535 w 6586945"/>
              <a:gd name="connsiteY14" fmla="*/ 2834079 h 5439276"/>
              <a:gd name="connsiteX15" fmla="*/ 2836347 w 6586945"/>
              <a:gd name="connsiteY15" fmla="*/ 2832832 h 5439276"/>
              <a:gd name="connsiteX16" fmla="*/ 2415487 w 6586945"/>
              <a:gd name="connsiteY16" fmla="*/ 3063458 h 5439276"/>
              <a:gd name="connsiteX17" fmla="*/ 2246195 w 6586945"/>
              <a:gd name="connsiteY17" fmla="*/ 2998384 h 5439276"/>
              <a:gd name="connsiteX18" fmla="*/ 1993628 w 6586945"/>
              <a:gd name="connsiteY18" fmla="*/ 3235991 h 5439276"/>
              <a:gd name="connsiteX19" fmla="*/ 1658535 w 6586945"/>
              <a:gd name="connsiteY19" fmla="*/ 2983674 h 5439276"/>
              <a:gd name="connsiteX20" fmla="*/ 1336656 w 6586945"/>
              <a:gd name="connsiteY20" fmla="*/ 3197346 h 5439276"/>
              <a:gd name="connsiteX21" fmla="*/ 1200525 w 6586945"/>
              <a:gd name="connsiteY21" fmla="*/ 3102602 h 5439276"/>
              <a:gd name="connsiteX22" fmla="*/ 776423 w 6586945"/>
              <a:gd name="connsiteY22" fmla="*/ 2995641 h 5439276"/>
              <a:gd name="connsiteX23" fmla="*/ 336613 w 6586945"/>
              <a:gd name="connsiteY23" fmla="*/ 2791943 h 5439276"/>
              <a:gd name="connsiteX24" fmla="*/ 21466 w 6586945"/>
              <a:gd name="connsiteY24" fmla="*/ 2683985 h 5439276"/>
              <a:gd name="connsiteX25" fmla="*/ 112470 w 6586945"/>
              <a:gd name="connsiteY25" fmla="*/ 2818122 h 5439276"/>
              <a:gd name="connsiteX26" fmla="*/ 433351 w 6586945"/>
              <a:gd name="connsiteY26" fmla="*/ 3146733 h 5439276"/>
              <a:gd name="connsiteX27" fmla="*/ 653505 w 6586945"/>
              <a:gd name="connsiteY27" fmla="*/ 3323006 h 5439276"/>
              <a:gd name="connsiteX28" fmla="*/ 749246 w 6586945"/>
              <a:gd name="connsiteY28" fmla="*/ 3506010 h 5439276"/>
              <a:gd name="connsiteX29" fmla="*/ 771187 w 6586945"/>
              <a:gd name="connsiteY29" fmla="*/ 3540417 h 5439276"/>
              <a:gd name="connsiteX30" fmla="*/ 696639 w 6586945"/>
              <a:gd name="connsiteY30" fmla="*/ 3705969 h 5439276"/>
              <a:gd name="connsiteX31" fmla="*/ 863437 w 6586945"/>
              <a:gd name="connsiteY31" fmla="*/ 3920887 h 5439276"/>
              <a:gd name="connsiteX32" fmla="*/ 809085 w 6586945"/>
              <a:gd name="connsiteY32" fmla="*/ 4146526 h 5439276"/>
              <a:gd name="connsiteX33" fmla="*/ 1046691 w 6586945"/>
              <a:gd name="connsiteY33" fmla="*/ 4571626 h 5439276"/>
              <a:gd name="connsiteX34" fmla="*/ 893606 w 6586945"/>
              <a:gd name="connsiteY34" fmla="*/ 4800257 h 5439276"/>
              <a:gd name="connsiteX35" fmla="*/ 968652 w 6586945"/>
              <a:gd name="connsiteY35" fmla="*/ 4977527 h 5439276"/>
              <a:gd name="connsiteX36" fmla="*/ 764704 w 6586945"/>
              <a:gd name="connsiteY36" fmla="*/ 5439277 h 5439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586945" h="5439276">
                <a:moveTo>
                  <a:pt x="764704" y="5439277"/>
                </a:moveTo>
                <a:lnTo>
                  <a:pt x="3913432" y="5439277"/>
                </a:lnTo>
                <a:lnTo>
                  <a:pt x="6586946" y="5439277"/>
                </a:lnTo>
                <a:lnTo>
                  <a:pt x="6586946" y="0"/>
                </a:lnTo>
                <a:lnTo>
                  <a:pt x="2996414" y="0"/>
                </a:lnTo>
                <a:cubicBezTo>
                  <a:pt x="2898180" y="91253"/>
                  <a:pt x="2836347" y="220902"/>
                  <a:pt x="2836347" y="365511"/>
                </a:cubicBezTo>
                <a:cubicBezTo>
                  <a:pt x="2836347" y="628798"/>
                  <a:pt x="3040046" y="844215"/>
                  <a:pt x="3298346" y="863662"/>
                </a:cubicBezTo>
                <a:cubicBezTo>
                  <a:pt x="3181662" y="937463"/>
                  <a:pt x="3104123" y="1067112"/>
                  <a:pt x="3104123" y="1215460"/>
                </a:cubicBezTo>
                <a:cubicBezTo>
                  <a:pt x="3104123" y="1277043"/>
                  <a:pt x="3117835" y="1335136"/>
                  <a:pt x="3141770" y="1387744"/>
                </a:cubicBezTo>
                <a:cubicBezTo>
                  <a:pt x="3041292" y="1408936"/>
                  <a:pt x="2965747" y="1498195"/>
                  <a:pt x="2965747" y="1604906"/>
                </a:cubicBezTo>
                <a:cubicBezTo>
                  <a:pt x="2965747" y="1647541"/>
                  <a:pt x="2977964" y="1687183"/>
                  <a:pt x="2998907" y="1721091"/>
                </a:cubicBezTo>
                <a:cubicBezTo>
                  <a:pt x="2843079" y="1735054"/>
                  <a:pt x="2720660" y="1865949"/>
                  <a:pt x="2720660" y="2025517"/>
                </a:cubicBezTo>
                <a:cubicBezTo>
                  <a:pt x="2720660" y="2159655"/>
                  <a:pt x="2807176" y="2273596"/>
                  <a:pt x="2927600" y="2314735"/>
                </a:cubicBezTo>
                <a:cubicBezTo>
                  <a:pt x="2847816" y="2390530"/>
                  <a:pt x="2797702" y="2497490"/>
                  <a:pt x="2797702" y="2616418"/>
                </a:cubicBezTo>
                <a:cubicBezTo>
                  <a:pt x="2797702" y="2696202"/>
                  <a:pt x="2820640" y="2770501"/>
                  <a:pt x="2859535" y="2834079"/>
                </a:cubicBezTo>
                <a:cubicBezTo>
                  <a:pt x="2851806" y="2833830"/>
                  <a:pt x="2844076" y="2832832"/>
                  <a:pt x="2836347" y="2832832"/>
                </a:cubicBezTo>
                <a:cubicBezTo>
                  <a:pt x="2659327" y="2832832"/>
                  <a:pt x="2504495" y="2924833"/>
                  <a:pt x="2415487" y="3063458"/>
                </a:cubicBezTo>
                <a:cubicBezTo>
                  <a:pt x="2370608" y="3023067"/>
                  <a:pt x="2311518" y="2998384"/>
                  <a:pt x="2246195" y="2998384"/>
                </a:cubicBezTo>
                <a:cubicBezTo>
                  <a:pt x="2111559" y="2998384"/>
                  <a:pt x="2001856" y="3103350"/>
                  <a:pt x="1993628" y="3235991"/>
                </a:cubicBezTo>
                <a:cubicBezTo>
                  <a:pt x="1951741" y="3090385"/>
                  <a:pt x="1817605" y="2983674"/>
                  <a:pt x="1658535" y="2983674"/>
                </a:cubicBezTo>
                <a:cubicBezTo>
                  <a:pt x="1513677" y="2983674"/>
                  <a:pt x="1389513" y="3071935"/>
                  <a:pt x="1336656" y="3197346"/>
                </a:cubicBezTo>
                <a:cubicBezTo>
                  <a:pt x="1288287" y="3161692"/>
                  <a:pt x="1239669" y="3127285"/>
                  <a:pt x="1200525" y="3102602"/>
                </a:cubicBezTo>
                <a:cubicBezTo>
                  <a:pt x="1079103" y="3026309"/>
                  <a:pt x="905074" y="3014590"/>
                  <a:pt x="776423" y="2995641"/>
                </a:cubicBezTo>
                <a:cubicBezTo>
                  <a:pt x="647522" y="2976693"/>
                  <a:pt x="432853" y="2855770"/>
                  <a:pt x="336613" y="2791943"/>
                </a:cubicBezTo>
                <a:cubicBezTo>
                  <a:pt x="240374" y="2728116"/>
                  <a:pt x="69835" y="2695953"/>
                  <a:pt x="21466" y="2683985"/>
                </a:cubicBezTo>
                <a:cubicBezTo>
                  <a:pt x="-26903" y="2671768"/>
                  <a:pt x="7754" y="2742327"/>
                  <a:pt x="112470" y="2818122"/>
                </a:cubicBezTo>
                <a:cubicBezTo>
                  <a:pt x="217436" y="2893917"/>
                  <a:pt x="309437" y="3034537"/>
                  <a:pt x="433351" y="3146733"/>
                </a:cubicBezTo>
                <a:cubicBezTo>
                  <a:pt x="557266" y="3259178"/>
                  <a:pt x="653505" y="3323006"/>
                  <a:pt x="653505" y="3323006"/>
                </a:cubicBezTo>
                <a:cubicBezTo>
                  <a:pt x="653505" y="3323006"/>
                  <a:pt x="684172" y="3390822"/>
                  <a:pt x="749246" y="3506010"/>
                </a:cubicBezTo>
                <a:cubicBezTo>
                  <a:pt x="756227" y="3518227"/>
                  <a:pt x="763458" y="3529447"/>
                  <a:pt x="771187" y="3540417"/>
                </a:cubicBezTo>
                <a:cubicBezTo>
                  <a:pt x="725560" y="3581057"/>
                  <a:pt x="696639" y="3640147"/>
                  <a:pt x="696639" y="3705969"/>
                </a:cubicBezTo>
                <a:cubicBezTo>
                  <a:pt x="696639" y="3809439"/>
                  <a:pt x="767447" y="3896204"/>
                  <a:pt x="863437" y="3920887"/>
                </a:cubicBezTo>
                <a:cubicBezTo>
                  <a:pt x="829030" y="3988704"/>
                  <a:pt x="809085" y="4065247"/>
                  <a:pt x="809085" y="4146526"/>
                </a:cubicBezTo>
                <a:cubicBezTo>
                  <a:pt x="809085" y="4326290"/>
                  <a:pt x="904327" y="4483614"/>
                  <a:pt x="1046691" y="4571626"/>
                </a:cubicBezTo>
                <a:cubicBezTo>
                  <a:pt x="956934" y="4608526"/>
                  <a:pt x="893606" y="4697036"/>
                  <a:pt x="893606" y="4800257"/>
                </a:cubicBezTo>
                <a:cubicBezTo>
                  <a:pt x="893606" y="4869819"/>
                  <a:pt x="922527" y="4932649"/>
                  <a:pt x="968652" y="4977527"/>
                </a:cubicBezTo>
                <a:cubicBezTo>
                  <a:pt x="843491" y="5091469"/>
                  <a:pt x="764704" y="5256023"/>
                  <a:pt x="764704" y="5439277"/>
                </a:cubicBezTo>
                <a:close/>
              </a:path>
            </a:pathLst>
          </a:custGeom>
          <a:solidFill>
            <a:srgbClr val="FFFFFF"/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1" name="文本框 240"/>
          <p:cNvSpPr txBox="1"/>
          <p:nvPr/>
        </p:nvSpPr>
        <p:spPr>
          <a:xfrm>
            <a:off x="7779960" y="1321413"/>
            <a:ext cx="36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梦想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E739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先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飞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E2B6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4" name="文本框 243"/>
          <p:cNvSpPr txBox="1"/>
          <p:nvPr/>
        </p:nvSpPr>
        <p:spPr>
          <a:xfrm>
            <a:off x="8405717" y="2293989"/>
            <a:ext cx="36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E739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导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未来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E2B6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任意多边形: 形状 245"/>
          <p:cNvSpPr/>
          <p:nvPr/>
        </p:nvSpPr>
        <p:spPr>
          <a:xfrm>
            <a:off x="1376766" y="1435971"/>
            <a:ext cx="6184154" cy="5529355"/>
          </a:xfrm>
          <a:custGeom>
            <a:avLst/>
            <a:gdLst>
              <a:gd name="connsiteX0" fmla="*/ 4469840 w 4469839"/>
              <a:gd name="connsiteY0" fmla="*/ 1214089 h 3996557"/>
              <a:gd name="connsiteX1" fmla="*/ 2446317 w 4469839"/>
              <a:gd name="connsiteY1" fmla="*/ 3996558 h 3996557"/>
              <a:gd name="connsiteX2" fmla="*/ 4469840 w 4469839"/>
              <a:gd name="connsiteY2" fmla="*/ 1214089 h 3996557"/>
              <a:gd name="connsiteX3" fmla="*/ 4469840 w 4469839"/>
              <a:gd name="connsiteY3" fmla="*/ 1214089 h 399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9839" h="3996557">
                <a:moveTo>
                  <a:pt x="4469840" y="1214089"/>
                </a:moveTo>
                <a:lnTo>
                  <a:pt x="2446317" y="3996558"/>
                </a:lnTo>
                <a:cubicBezTo>
                  <a:pt x="-1140475" y="-642137"/>
                  <a:pt x="-1039997" y="-766550"/>
                  <a:pt x="4469840" y="1214089"/>
                </a:cubicBezTo>
                <a:lnTo>
                  <a:pt x="4469840" y="1214089"/>
                </a:lnTo>
                <a:close/>
              </a:path>
            </a:pathLst>
          </a:custGeom>
          <a:solidFill>
            <a:schemeClr val="accent5">
              <a:lumMod val="50000"/>
              <a:alpha val="8000"/>
            </a:scheme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任意多边形: 形状 246"/>
          <p:cNvSpPr/>
          <p:nvPr/>
        </p:nvSpPr>
        <p:spPr>
          <a:xfrm>
            <a:off x="1626465" y="1647711"/>
            <a:ext cx="5907683" cy="5120504"/>
          </a:xfrm>
          <a:custGeom>
            <a:avLst/>
            <a:gdLst>
              <a:gd name="connsiteX0" fmla="*/ 4270010 w 4270009"/>
              <a:gd name="connsiteY0" fmla="*/ 1425953 h 3701044"/>
              <a:gd name="connsiteX1" fmla="*/ 2615239 w 4270009"/>
              <a:gd name="connsiteY1" fmla="*/ 3701045 h 3701044"/>
              <a:gd name="connsiteX2" fmla="*/ 4270010 w 4270009"/>
              <a:gd name="connsiteY2" fmla="*/ 1425953 h 3701044"/>
              <a:gd name="connsiteX3" fmla="*/ 4270010 w 4270009"/>
              <a:gd name="connsiteY3" fmla="*/ 1425953 h 3701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0009" h="3701044">
                <a:moveTo>
                  <a:pt x="4270010" y="1425953"/>
                </a:moveTo>
                <a:lnTo>
                  <a:pt x="2615239" y="3701045"/>
                </a:lnTo>
                <a:cubicBezTo>
                  <a:pt x="-1147576" y="-695555"/>
                  <a:pt x="-1064052" y="-796282"/>
                  <a:pt x="4270010" y="1425953"/>
                </a:cubicBezTo>
                <a:lnTo>
                  <a:pt x="4270010" y="1425953"/>
                </a:lnTo>
                <a:close/>
              </a:path>
            </a:pathLst>
          </a:custGeom>
          <a:solidFill>
            <a:srgbClr val="FFFFFF">
              <a:alpha val="22000"/>
            </a:srgbClr>
          </a:solidFill>
          <a:ln w="2491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49" name="Picture 2" descr="无锡先导智能装备股份有限公司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523" y="6387571"/>
            <a:ext cx="968955" cy="360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文本框 91"/>
          <p:cNvSpPr txBox="1"/>
          <p:nvPr/>
        </p:nvSpPr>
        <p:spPr>
          <a:xfrm>
            <a:off x="7534910" y="3956685"/>
            <a:ext cx="4418330" cy="2451735"/>
          </a:xfrm>
          <a:prstGeom prst="rect">
            <a:avLst/>
          </a:prstGeom>
          <a:solidFill>
            <a:srgbClr val="0E2B66"/>
          </a:solidFill>
          <a:ln w="24913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/>
              <a:t>宣讲时间：</a:t>
            </a:r>
            <a:r>
              <a:rPr lang="en-US" altLang="zh-CN" dirty="0"/>
              <a:t>2021-10-19</a:t>
            </a:r>
            <a:r>
              <a:rPr lang="zh-CN" altLang="en-US" dirty="0"/>
              <a:t>（周二）</a:t>
            </a:r>
            <a:r>
              <a:rPr lang="en-US" altLang="zh-CN" dirty="0"/>
              <a:t>      </a:t>
            </a:r>
            <a:endParaRPr lang="en-US" altLang="zh-CN" dirty="0"/>
          </a:p>
          <a:p>
            <a:pPr algn="l"/>
            <a:r>
              <a:rPr lang="en-US" altLang="zh-CN" dirty="0"/>
              <a:t>18</a:t>
            </a:r>
            <a:r>
              <a:rPr lang="zh-CN" altLang="en-US" dirty="0"/>
              <a:t>：</a:t>
            </a:r>
            <a:r>
              <a:rPr lang="en-US" altLang="zh-CN" dirty="0"/>
              <a:t>00-20</a:t>
            </a:r>
            <a:r>
              <a:rPr lang="zh-CN" altLang="en-US" dirty="0"/>
              <a:t>：</a:t>
            </a:r>
            <a:r>
              <a:rPr lang="en-US" altLang="zh-CN" dirty="0"/>
              <a:t>00</a:t>
            </a:r>
            <a:r>
              <a:rPr lang="zh-CN" altLang="en-US" dirty="0"/>
              <a:t>（含部分岗位面试时间）</a:t>
            </a:r>
            <a:endParaRPr lang="zh-CN" altLang="en-US" dirty="0"/>
          </a:p>
          <a:p>
            <a:pPr algn="l"/>
            <a:r>
              <a:rPr lang="zh-CN" altLang="en-US" dirty="0"/>
              <a:t>宣讲学校：东南大学</a:t>
            </a:r>
            <a:endParaRPr lang="zh-CN" altLang="en-US" dirty="0"/>
          </a:p>
          <a:p>
            <a:pPr algn="l"/>
            <a:r>
              <a:rPr lang="zh-CN" altLang="en-US" dirty="0"/>
              <a:t>宣讲地址：九龙湖校区教一 </a:t>
            </a:r>
            <a:r>
              <a:rPr lang="en-US" altLang="zh-CN" dirty="0"/>
              <a:t>--103</a:t>
            </a:r>
            <a:endParaRPr lang="zh-CN" altLang="en-US" dirty="0"/>
          </a:p>
          <a:p>
            <a:pPr algn="l"/>
            <a:r>
              <a:rPr lang="zh-CN" altLang="en-US" dirty="0"/>
              <a:t>招聘岗位：机械</a:t>
            </a:r>
            <a:r>
              <a:rPr lang="zh-CN" altLang="en-US" dirty="0" smtClean="0"/>
              <a:t>、软件</a:t>
            </a:r>
            <a:r>
              <a:rPr lang="zh-CN" altLang="en-US" dirty="0"/>
              <a:t>、视觉、算法、</a:t>
            </a:r>
            <a:r>
              <a:rPr lang="zh-CN" altLang="en-US" dirty="0" smtClean="0"/>
              <a:t>光学、产品等研发</a:t>
            </a:r>
            <a:r>
              <a:rPr lang="en-US" altLang="zh-CN" dirty="0" smtClean="0"/>
              <a:t>&amp;</a:t>
            </a:r>
            <a:r>
              <a:rPr lang="zh-CN" altLang="en-US" dirty="0" smtClean="0"/>
              <a:t>众多非研发</a:t>
            </a:r>
            <a:r>
              <a:rPr lang="zh-CN" altLang="en-US" dirty="0"/>
              <a:t>岗位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9"/>
          <p:cNvSpPr txBox="1"/>
          <p:nvPr/>
        </p:nvSpPr>
        <p:spPr>
          <a:xfrm>
            <a:off x="4331218" y="5369430"/>
            <a:ext cx="3514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  <a:defRPr/>
            </a:pPr>
            <a:r>
              <a:rPr lang="zh-CN" altLang="en-US" sz="10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管理岗出现空缺时，专业或技能通道的员工可申请转换至管理通道</a:t>
            </a:r>
            <a:endParaRPr lang="en-US" altLang="zh-CN" sz="10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  <a:defRPr/>
            </a:pPr>
            <a:r>
              <a:rPr lang="zh-CN" altLang="en-US" sz="10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任何转换到管理通道的申请，均需满足目标岗位的绩效和任职资格标准要求</a:t>
            </a:r>
            <a:endParaRPr lang="zh-CN" altLang="en-US" sz="10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44"/>
          <p:cNvSpPr txBox="1"/>
          <p:nvPr/>
        </p:nvSpPr>
        <p:spPr>
          <a:xfrm>
            <a:off x="5027661" y="4984505"/>
            <a:ext cx="2102400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专业与技能转管理</a:t>
            </a:r>
            <a:endParaRPr lang="zh-CN" altLang="en-US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60"/>
          <p:cNvSpPr txBox="1"/>
          <p:nvPr/>
        </p:nvSpPr>
        <p:spPr>
          <a:xfrm>
            <a:off x="597514" y="5308081"/>
            <a:ext cx="351490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  <a:defRPr/>
            </a:pPr>
            <a:r>
              <a:rPr lang="zh-CN" altLang="en-US" sz="10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管理通道各个层级均可转换到专业通道发展</a:t>
            </a:r>
            <a:endParaRPr lang="zh-CN" altLang="en-US" sz="10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  <a:defRPr/>
            </a:pPr>
            <a:r>
              <a:rPr lang="zh-CN" altLang="en-US" sz="10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管理通道的通道转换，可以由员工自主申请，也可以由特殊情形发起（如绩效不达标而退出管理通道），不论何种原因，均需满足目标岗位的任职资格标准要求方可上岗</a:t>
            </a:r>
            <a:endParaRPr lang="zh-CN" altLang="en-US" sz="10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62"/>
          <p:cNvSpPr txBox="1"/>
          <p:nvPr/>
        </p:nvSpPr>
        <p:spPr>
          <a:xfrm>
            <a:off x="1210797" y="4918056"/>
            <a:ext cx="2102400" cy="338554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管理转专业</a:t>
            </a:r>
            <a:endParaRPr lang="zh-CN" altLang="en-US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3"/>
          <p:cNvSpPr txBox="1"/>
          <p:nvPr/>
        </p:nvSpPr>
        <p:spPr>
          <a:xfrm>
            <a:off x="8557890" y="5008718"/>
            <a:ext cx="2101550" cy="338554"/>
          </a:xfrm>
          <a:prstGeom prst="rect">
            <a:avLst/>
          </a:prstGeom>
          <a:solidFill>
            <a:srgbClr val="7030A0">
              <a:alpha val="92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技能转专业或管理 </a:t>
            </a:r>
            <a:endParaRPr lang="zh-CN" altLang="en-US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66"/>
          <p:cNvSpPr txBox="1"/>
          <p:nvPr/>
        </p:nvSpPr>
        <p:spPr>
          <a:xfrm>
            <a:off x="7831855" y="5375330"/>
            <a:ext cx="352267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90204" pitchFamily="34" charset="0"/>
              <a:buChar char="•"/>
              <a:defRPr kumimoji="0" sz="12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专业通道岗位空缺时，技能通道员工可以申请转换通道</a:t>
            </a:r>
            <a:endParaRPr lang="zh-CN" altLang="en-US" sz="10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任何转换到专业通道的申请，均需满足目标岗位的绩效和任职资格标准要求</a:t>
            </a:r>
            <a:endParaRPr lang="zh-CN" altLang="en-US" sz="10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822000" y="976803"/>
          <a:ext cx="10548000" cy="3924000"/>
        </p:xfrm>
        <a:graphic>
          <a:graphicData uri="http://schemas.openxmlformats.org/drawingml/2006/table">
            <a:tbl>
              <a:tblPr firstRow="1" bandRow="1"/>
              <a:tblGrid>
                <a:gridCol w="1758000"/>
                <a:gridCol w="1758000"/>
                <a:gridCol w="1128820"/>
                <a:gridCol w="2387180"/>
                <a:gridCol w="1758000"/>
                <a:gridCol w="1758000"/>
              </a:tblGrid>
              <a:tr h="3924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zh-CN" altLang="en-US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管理通道</a:t>
                      </a:r>
                      <a:endParaRPr lang="zh-CN" alt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zh-CN" altLang="en-US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专业通道</a:t>
                      </a:r>
                      <a:endParaRPr lang="zh-CN" alt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zh-CN" altLang="en-US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技能通道</a:t>
                      </a:r>
                      <a:endParaRPr lang="zh-CN" alt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40A7"/>
                    </a:solidFill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M5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CEO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M4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副总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P6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首席工程师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 gridSpan="2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M3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总监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P5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专家工程师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 gridSpan="2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M2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经理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P4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资深工程师</a:t>
                      </a:r>
                      <a:r>
                        <a:rPr lang="en-US" altLang="zh-CN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专业经理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SM-3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i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主任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M1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主管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P3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高级工程师</a:t>
                      </a:r>
                      <a:r>
                        <a:rPr lang="en-US" altLang="zh-CN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专业主管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SM-2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i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班长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P2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工程师</a:t>
                      </a:r>
                      <a:r>
                        <a:rPr lang="en-US" altLang="zh-CN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专员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SM-1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i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组长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P1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初级工程师</a:t>
                      </a:r>
                      <a:r>
                        <a:rPr lang="en-US" altLang="zh-CN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助理专员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S3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i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资深技工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S2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i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高级技工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S1</a:t>
                      </a:r>
                      <a:endParaRPr 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600" b="0" i="0" u="none" strike="noStrike" dirty="0">
                          <a:solidFill>
                            <a:srgbClr val="203E72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技工</a:t>
                      </a:r>
                      <a:endParaRPr lang="zh-CN" altLang="en-US" sz="1600" b="0" i="0" u="none" strike="noStrike" dirty="0">
                        <a:solidFill>
                          <a:srgbClr val="203E72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2180213" y="1957596"/>
            <a:ext cx="0" cy="1112819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" name="Straight Arrow Connector 22"/>
          <p:cNvCxnSpPr/>
          <p:nvPr/>
        </p:nvCxnSpPr>
        <p:spPr>
          <a:xfrm>
            <a:off x="3599100" y="2912755"/>
            <a:ext cx="4993800" cy="0"/>
          </a:xfrm>
          <a:prstGeom prst="straightConnector1">
            <a:avLst/>
          </a:prstGeom>
          <a:noFill/>
          <a:ln w="38100" cap="flat" cmpd="sng" algn="ctr">
            <a:solidFill>
              <a:srgbClr val="203E72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12" name="Straight Arrow Connector 13"/>
          <p:cNvCxnSpPr/>
          <p:nvPr/>
        </p:nvCxnSpPr>
        <p:spPr>
          <a:xfrm>
            <a:off x="3599100" y="3318983"/>
            <a:ext cx="1176949" cy="0"/>
          </a:xfrm>
          <a:prstGeom prst="straightConnector1">
            <a:avLst/>
          </a:prstGeom>
          <a:noFill/>
          <a:ln w="38100" cap="flat" cmpd="sng" algn="ctr">
            <a:solidFill>
              <a:srgbClr val="203E72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13" name="Straight Arrow Connector 14"/>
          <p:cNvCxnSpPr/>
          <p:nvPr/>
        </p:nvCxnSpPr>
        <p:spPr>
          <a:xfrm flipV="1">
            <a:off x="5236586" y="2352747"/>
            <a:ext cx="0" cy="1666875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" name="Straight Arrow Connector 18"/>
          <p:cNvCxnSpPr/>
          <p:nvPr/>
        </p:nvCxnSpPr>
        <p:spPr>
          <a:xfrm>
            <a:off x="7616697" y="3932049"/>
            <a:ext cx="607735" cy="0"/>
          </a:xfrm>
          <a:prstGeom prst="straightConnector1">
            <a:avLst/>
          </a:prstGeom>
          <a:noFill/>
          <a:ln w="38100" cap="flat" cmpd="sng" algn="ctr">
            <a:solidFill>
              <a:srgbClr val="203E72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15" name="Straight Arrow Connector 15"/>
          <p:cNvCxnSpPr/>
          <p:nvPr/>
        </p:nvCxnSpPr>
        <p:spPr>
          <a:xfrm flipV="1">
            <a:off x="9289920" y="2725783"/>
            <a:ext cx="0" cy="1886076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6" name="矩形 15"/>
          <p:cNvSpPr/>
          <p:nvPr/>
        </p:nvSpPr>
        <p:spPr>
          <a:xfrm>
            <a:off x="0" y="550850"/>
            <a:ext cx="302455" cy="345473"/>
          </a:xfrm>
          <a:prstGeom prst="rect">
            <a:avLst/>
          </a:prstGeom>
          <a:solidFill>
            <a:srgbClr val="233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56382" y="550850"/>
            <a:ext cx="143022" cy="345473"/>
          </a:xfrm>
          <a:prstGeom prst="rect">
            <a:avLst/>
          </a:prstGeom>
          <a:solidFill>
            <a:srgbClr val="233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53331" y="497885"/>
            <a:ext cx="5375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职业通道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直接连接符 98"/>
          <p:cNvCxnSpPr/>
          <p:nvPr/>
        </p:nvCxnSpPr>
        <p:spPr>
          <a:xfrm flipH="1" flipV="1">
            <a:off x="7605512" y="1946520"/>
            <a:ext cx="1222403" cy="1"/>
          </a:xfrm>
          <a:prstGeom prst="line">
            <a:avLst/>
          </a:prstGeom>
          <a:noFill/>
          <a:ln w="12700" cap="flat" cmpd="sng" algn="ctr">
            <a:solidFill>
              <a:srgbClr val="3559A2"/>
            </a:solidFill>
            <a:prstDash val="solid"/>
            <a:miter lim="800000"/>
            <a:headEnd type="oval"/>
          </a:ln>
          <a:effectLst/>
        </p:spPr>
      </p:cxnSp>
      <p:sp>
        <p:nvSpPr>
          <p:cNvPr id="50" name="矩形 49"/>
          <p:cNvSpPr/>
          <p:nvPr/>
        </p:nvSpPr>
        <p:spPr>
          <a:xfrm>
            <a:off x="0" y="550850"/>
            <a:ext cx="302455" cy="345473"/>
          </a:xfrm>
          <a:prstGeom prst="rect">
            <a:avLst/>
          </a:prstGeom>
          <a:solidFill>
            <a:srgbClr val="243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356382" y="550850"/>
            <a:ext cx="143022" cy="345473"/>
          </a:xfrm>
          <a:prstGeom prst="rect">
            <a:avLst/>
          </a:prstGeom>
          <a:solidFill>
            <a:srgbClr val="243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53331" y="497885"/>
            <a:ext cx="5375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招聘岗位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无锡总部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" y="5521653"/>
            <a:ext cx="12191999" cy="1074373"/>
          </a:xfrm>
          <a:prstGeom prst="rect">
            <a:avLst/>
          </a:prstGeom>
          <a:solidFill>
            <a:srgbClr val="24366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79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16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需求专业</a:t>
            </a:r>
            <a:endParaRPr lang="en-US" altLang="zh-CN" sz="16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机械类、力学类、电气类、自动化类、测控类、光学类、材料类、微电子类、信息类、机械电子类、财务会计类、计算机、物联网、软件工程、电子信息工程、通讯工程、图像处理、模式识别、人工智能、车辆工程、物流类、工业工程、信息安全、网络工程、数学、物理等相关专业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1795" b="1" dirty="0">
              <a:solidFill>
                <a:schemeClr val="bg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41651" y="1336347"/>
            <a:ext cx="11250695" cy="4088945"/>
            <a:chOff x="541651" y="1243266"/>
            <a:chExt cx="11250695" cy="4088945"/>
          </a:xfrm>
        </p:grpSpPr>
        <p:cxnSp>
          <p:nvCxnSpPr>
            <p:cNvPr id="31" name="直接连接符 30"/>
            <p:cNvCxnSpPr/>
            <p:nvPr/>
          </p:nvCxnSpPr>
          <p:spPr>
            <a:xfrm flipH="1">
              <a:off x="7155653" y="1498633"/>
              <a:ext cx="1657418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32" name="直接连接符 31"/>
            <p:cNvCxnSpPr/>
            <p:nvPr/>
          </p:nvCxnSpPr>
          <p:spPr>
            <a:xfrm flipH="1">
              <a:off x="7155653" y="5068098"/>
              <a:ext cx="1657418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33" name="直接连接符 32"/>
            <p:cNvCxnSpPr/>
            <p:nvPr/>
          </p:nvCxnSpPr>
          <p:spPr>
            <a:xfrm flipH="1">
              <a:off x="7924628" y="2271910"/>
              <a:ext cx="903287" cy="5095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34" name="直接连接符 33"/>
            <p:cNvCxnSpPr/>
            <p:nvPr/>
          </p:nvCxnSpPr>
          <p:spPr>
            <a:xfrm flipH="1">
              <a:off x="7671115" y="4689764"/>
              <a:ext cx="1135170" cy="5912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35" name="直接连接符 34"/>
            <p:cNvCxnSpPr/>
            <p:nvPr/>
          </p:nvCxnSpPr>
          <p:spPr>
            <a:xfrm flipH="1">
              <a:off x="8028982" y="2640841"/>
              <a:ext cx="798933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36" name="直接连接符 35"/>
            <p:cNvCxnSpPr/>
            <p:nvPr/>
          </p:nvCxnSpPr>
          <p:spPr>
            <a:xfrm flipH="1">
              <a:off x="7959647" y="4344508"/>
              <a:ext cx="868268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37" name="直接连接符 36"/>
            <p:cNvCxnSpPr/>
            <p:nvPr/>
          </p:nvCxnSpPr>
          <p:spPr>
            <a:xfrm flipH="1">
              <a:off x="8115254" y="3033402"/>
              <a:ext cx="697818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38" name="直接连接符 37"/>
            <p:cNvCxnSpPr/>
            <p:nvPr/>
          </p:nvCxnSpPr>
          <p:spPr>
            <a:xfrm flipH="1">
              <a:off x="8160439" y="3506026"/>
              <a:ext cx="672094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39" name="直接连接符 38"/>
            <p:cNvCxnSpPr/>
            <p:nvPr/>
          </p:nvCxnSpPr>
          <p:spPr>
            <a:xfrm>
              <a:off x="3357416" y="1507377"/>
              <a:ext cx="1618973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41" name="直接连接符 40"/>
            <p:cNvCxnSpPr/>
            <p:nvPr/>
          </p:nvCxnSpPr>
          <p:spPr>
            <a:xfrm>
              <a:off x="3357416" y="5068098"/>
              <a:ext cx="1618973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42" name="直接连接符 41"/>
            <p:cNvCxnSpPr/>
            <p:nvPr/>
          </p:nvCxnSpPr>
          <p:spPr>
            <a:xfrm>
              <a:off x="3357416" y="1903013"/>
              <a:ext cx="1243821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43" name="直接连接符 42"/>
            <p:cNvCxnSpPr/>
            <p:nvPr/>
          </p:nvCxnSpPr>
          <p:spPr>
            <a:xfrm>
              <a:off x="3357416" y="2298649"/>
              <a:ext cx="942415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44" name="直接连接符 43"/>
            <p:cNvCxnSpPr/>
            <p:nvPr/>
          </p:nvCxnSpPr>
          <p:spPr>
            <a:xfrm>
              <a:off x="3357416" y="2694285"/>
              <a:ext cx="769024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45" name="直接连接符 44"/>
            <p:cNvCxnSpPr/>
            <p:nvPr/>
          </p:nvCxnSpPr>
          <p:spPr>
            <a:xfrm>
              <a:off x="3357416" y="3089920"/>
              <a:ext cx="683355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46" name="直接连接符 45"/>
            <p:cNvCxnSpPr/>
            <p:nvPr/>
          </p:nvCxnSpPr>
          <p:spPr>
            <a:xfrm>
              <a:off x="3357416" y="3485556"/>
              <a:ext cx="683355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47" name="直接连接符 46"/>
            <p:cNvCxnSpPr/>
            <p:nvPr/>
          </p:nvCxnSpPr>
          <p:spPr>
            <a:xfrm>
              <a:off x="3357416" y="3881192"/>
              <a:ext cx="769024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48" name="直接连接符 47"/>
            <p:cNvCxnSpPr/>
            <p:nvPr/>
          </p:nvCxnSpPr>
          <p:spPr>
            <a:xfrm>
              <a:off x="3357416" y="4344508"/>
              <a:ext cx="942415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cxnSp>
          <p:nvCxnSpPr>
            <p:cNvPr id="49" name="直接连接符 48"/>
            <p:cNvCxnSpPr/>
            <p:nvPr/>
          </p:nvCxnSpPr>
          <p:spPr>
            <a:xfrm>
              <a:off x="3357416" y="4734320"/>
              <a:ext cx="1243821" cy="0"/>
            </a:xfrm>
            <a:prstGeom prst="line">
              <a:avLst/>
            </a:prstGeom>
            <a:noFill/>
            <a:ln w="12700" cap="flat" cmpd="sng" algn="ctr">
              <a:solidFill>
                <a:srgbClr val="3559A2"/>
              </a:solidFill>
              <a:prstDash val="solid"/>
              <a:miter lim="800000"/>
              <a:headEnd type="oval"/>
            </a:ln>
            <a:effectLst/>
          </p:spPr>
        </p:cxnSp>
        <p:sp>
          <p:nvSpPr>
            <p:cNvPr id="52" name="椭圆 51"/>
            <p:cNvSpPr/>
            <p:nvPr/>
          </p:nvSpPr>
          <p:spPr>
            <a:xfrm>
              <a:off x="4040772" y="1243266"/>
              <a:ext cx="4088944" cy="4088945"/>
            </a:xfrm>
            <a:prstGeom prst="ellipse">
              <a:avLst/>
            </a:prstGeom>
            <a:gradFill>
              <a:gsLst>
                <a:gs pos="100000">
                  <a:srgbClr val="0E2B66">
                    <a:lumMod val="75000"/>
                    <a:alpha val="8000"/>
                  </a:srgbClr>
                </a:gs>
                <a:gs pos="0">
                  <a:srgbClr val="0E2B66">
                    <a:alpha val="8000"/>
                    <a:lumMod val="75000"/>
                  </a:srgbClr>
                </a:gs>
                <a:gs pos="50000">
                  <a:srgbClr val="0E2B66">
                    <a:alpha val="0"/>
                    <a:lumMod val="80000"/>
                  </a:srgbClr>
                </a:gs>
              </a:gsLst>
              <a:lin ang="0" scaled="1"/>
            </a:gradFill>
            <a:ln w="6350" cap="flat" cmpd="sng" algn="ctr">
              <a:gradFill flip="none" rotWithShape="1">
                <a:gsLst>
                  <a:gs pos="75000">
                    <a:sysClr val="window" lastClr="FFFFFF">
                      <a:lumMod val="75000"/>
                      <a:alpha val="0"/>
                    </a:sysClr>
                  </a:gs>
                  <a:gs pos="20000">
                    <a:sysClr val="window" lastClr="FFFFFF">
                      <a:lumMod val="65000"/>
                      <a:alpha val="0"/>
                    </a:sysClr>
                  </a:gs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0" scaled="1"/>
                <a:tileRect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603089" y="2328589"/>
              <a:ext cx="2964310" cy="1918300"/>
              <a:chOff x="4109679" y="2471502"/>
              <a:chExt cx="3715229" cy="2404243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4109679" y="2471502"/>
                <a:ext cx="3715229" cy="2404243"/>
                <a:chOff x="4109679" y="2471502"/>
                <a:chExt cx="3715229" cy="2404243"/>
              </a:xfrm>
            </p:grpSpPr>
            <p:sp>
              <p:nvSpPr>
                <p:cNvPr id="94" name="任意多边形 97"/>
                <p:cNvSpPr/>
                <p:nvPr/>
              </p:nvSpPr>
              <p:spPr>
                <a:xfrm rot="16789885" flipH="1" flipV="1">
                  <a:off x="6871348" y="3768107"/>
                  <a:ext cx="674145" cy="1232975"/>
                </a:xfrm>
                <a:custGeom>
                  <a:avLst/>
                  <a:gdLst>
                    <a:gd name="connsiteX0" fmla="*/ 946795 w 947714"/>
                    <a:gd name="connsiteY0" fmla="*/ 1566953 h 1733318"/>
                    <a:gd name="connsiteX1" fmla="*/ 886506 w 947714"/>
                    <a:gd name="connsiteY1" fmla="*/ 1616506 h 1733318"/>
                    <a:gd name="connsiteX2" fmla="*/ 602323 w 947714"/>
                    <a:gd name="connsiteY2" fmla="*/ 1694754 h 1733318"/>
                    <a:gd name="connsiteX3" fmla="*/ 339284 w 947714"/>
                    <a:gd name="connsiteY3" fmla="*/ 1214455 h 1733318"/>
                    <a:gd name="connsiteX4" fmla="*/ 173510 w 947714"/>
                    <a:gd name="connsiteY4" fmla="*/ 640864 h 1733318"/>
                    <a:gd name="connsiteX5" fmla="*/ 169650 w 947714"/>
                    <a:gd name="connsiteY5" fmla="*/ 626834 h 1733318"/>
                    <a:gd name="connsiteX6" fmla="*/ 0 w 947714"/>
                    <a:gd name="connsiteY6" fmla="*/ 625040 h 1733318"/>
                    <a:gd name="connsiteX7" fmla="*/ 337111 w 947714"/>
                    <a:gd name="connsiteY7" fmla="*/ 0 h 1733318"/>
                    <a:gd name="connsiteX8" fmla="*/ 636357 w 947714"/>
                    <a:gd name="connsiteY8" fmla="*/ 631770 h 1733318"/>
                    <a:gd name="connsiteX9" fmla="*/ 491958 w 947714"/>
                    <a:gd name="connsiteY9" fmla="*/ 630243 h 1733318"/>
                    <a:gd name="connsiteX10" fmla="*/ 512740 w 947714"/>
                    <a:gd name="connsiteY10" fmla="*/ 713418 h 1733318"/>
                    <a:gd name="connsiteX11" fmla="*/ 652875 w 947714"/>
                    <a:gd name="connsiteY11" fmla="*/ 1082775 h 1733318"/>
                    <a:gd name="connsiteX12" fmla="*/ 929405 w 947714"/>
                    <a:gd name="connsiteY12" fmla="*/ 1518202 h 1733318"/>
                    <a:gd name="connsiteX13" fmla="*/ 946795 w 947714"/>
                    <a:gd name="connsiteY13" fmla="*/ 1566953 h 173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47714" h="1733318">
                      <a:moveTo>
                        <a:pt x="946795" y="1566953"/>
                      </a:moveTo>
                      <a:cubicBezTo>
                        <a:pt x="952982" y="1600213"/>
                        <a:pt x="927390" y="1594437"/>
                        <a:pt x="886506" y="1616506"/>
                      </a:cubicBezTo>
                      <a:cubicBezTo>
                        <a:pt x="831992" y="1645931"/>
                        <a:pt x="711711" y="1805335"/>
                        <a:pt x="602323" y="1694754"/>
                      </a:cubicBezTo>
                      <a:cubicBezTo>
                        <a:pt x="492935" y="1584173"/>
                        <a:pt x="423214" y="1367793"/>
                        <a:pt x="339284" y="1214455"/>
                      </a:cubicBezTo>
                      <a:cubicBezTo>
                        <a:pt x="265845" y="1080284"/>
                        <a:pt x="209102" y="783352"/>
                        <a:pt x="173510" y="640864"/>
                      </a:cubicBezTo>
                      <a:lnTo>
                        <a:pt x="169650" y="626834"/>
                      </a:lnTo>
                      <a:lnTo>
                        <a:pt x="0" y="625040"/>
                      </a:lnTo>
                      <a:lnTo>
                        <a:pt x="337111" y="0"/>
                      </a:lnTo>
                      <a:lnTo>
                        <a:pt x="636357" y="631770"/>
                      </a:lnTo>
                      <a:lnTo>
                        <a:pt x="491958" y="630243"/>
                      </a:lnTo>
                      <a:lnTo>
                        <a:pt x="512740" y="713418"/>
                      </a:lnTo>
                      <a:cubicBezTo>
                        <a:pt x="536679" y="808673"/>
                        <a:pt x="568710" y="919247"/>
                        <a:pt x="652875" y="1082775"/>
                      </a:cubicBezTo>
                      <a:cubicBezTo>
                        <a:pt x="765095" y="1300814"/>
                        <a:pt x="890466" y="1429247"/>
                        <a:pt x="929405" y="1518202"/>
                      </a:cubicBezTo>
                      <a:cubicBezTo>
                        <a:pt x="939140" y="1540441"/>
                        <a:pt x="944733" y="1555866"/>
                        <a:pt x="946795" y="156695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E2B67">
                        <a:lumMod val="40000"/>
                        <a:lumOff val="60000"/>
                      </a:srgbClr>
                    </a:gs>
                    <a:gs pos="46000">
                      <a:srgbClr val="0E2B67">
                        <a:lumMod val="95000"/>
                        <a:lumOff val="5000"/>
                      </a:srgbClr>
                    </a:gs>
                    <a:gs pos="100000">
                      <a:srgbClr val="0E2B67">
                        <a:lumMod val="60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95" name="任意多边形 96"/>
                <p:cNvSpPr/>
                <p:nvPr/>
              </p:nvSpPr>
              <p:spPr>
                <a:xfrm rot="16789885">
                  <a:off x="4389094" y="2332068"/>
                  <a:ext cx="674145" cy="1232975"/>
                </a:xfrm>
                <a:custGeom>
                  <a:avLst/>
                  <a:gdLst>
                    <a:gd name="connsiteX0" fmla="*/ 946795 w 947714"/>
                    <a:gd name="connsiteY0" fmla="*/ 1566953 h 1733318"/>
                    <a:gd name="connsiteX1" fmla="*/ 886506 w 947714"/>
                    <a:gd name="connsiteY1" fmla="*/ 1616506 h 1733318"/>
                    <a:gd name="connsiteX2" fmla="*/ 602323 w 947714"/>
                    <a:gd name="connsiteY2" fmla="*/ 1694754 h 1733318"/>
                    <a:gd name="connsiteX3" fmla="*/ 339284 w 947714"/>
                    <a:gd name="connsiteY3" fmla="*/ 1214455 h 1733318"/>
                    <a:gd name="connsiteX4" fmla="*/ 173510 w 947714"/>
                    <a:gd name="connsiteY4" fmla="*/ 640864 h 1733318"/>
                    <a:gd name="connsiteX5" fmla="*/ 169650 w 947714"/>
                    <a:gd name="connsiteY5" fmla="*/ 626834 h 1733318"/>
                    <a:gd name="connsiteX6" fmla="*/ 0 w 947714"/>
                    <a:gd name="connsiteY6" fmla="*/ 625040 h 1733318"/>
                    <a:gd name="connsiteX7" fmla="*/ 337111 w 947714"/>
                    <a:gd name="connsiteY7" fmla="*/ 0 h 1733318"/>
                    <a:gd name="connsiteX8" fmla="*/ 636357 w 947714"/>
                    <a:gd name="connsiteY8" fmla="*/ 631770 h 1733318"/>
                    <a:gd name="connsiteX9" fmla="*/ 491958 w 947714"/>
                    <a:gd name="connsiteY9" fmla="*/ 630243 h 1733318"/>
                    <a:gd name="connsiteX10" fmla="*/ 512740 w 947714"/>
                    <a:gd name="connsiteY10" fmla="*/ 713418 h 1733318"/>
                    <a:gd name="connsiteX11" fmla="*/ 652875 w 947714"/>
                    <a:gd name="connsiteY11" fmla="*/ 1082775 h 1733318"/>
                    <a:gd name="connsiteX12" fmla="*/ 929405 w 947714"/>
                    <a:gd name="connsiteY12" fmla="*/ 1518202 h 1733318"/>
                    <a:gd name="connsiteX13" fmla="*/ 946795 w 947714"/>
                    <a:gd name="connsiteY13" fmla="*/ 1566953 h 173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47714" h="1733318">
                      <a:moveTo>
                        <a:pt x="946795" y="1566953"/>
                      </a:moveTo>
                      <a:cubicBezTo>
                        <a:pt x="952982" y="1600213"/>
                        <a:pt x="927390" y="1594437"/>
                        <a:pt x="886506" y="1616506"/>
                      </a:cubicBezTo>
                      <a:cubicBezTo>
                        <a:pt x="831992" y="1645931"/>
                        <a:pt x="711711" y="1805335"/>
                        <a:pt x="602323" y="1694754"/>
                      </a:cubicBezTo>
                      <a:cubicBezTo>
                        <a:pt x="492935" y="1584173"/>
                        <a:pt x="423214" y="1367793"/>
                        <a:pt x="339284" y="1214455"/>
                      </a:cubicBezTo>
                      <a:cubicBezTo>
                        <a:pt x="265845" y="1080284"/>
                        <a:pt x="209102" y="783352"/>
                        <a:pt x="173510" y="640864"/>
                      </a:cubicBezTo>
                      <a:lnTo>
                        <a:pt x="169650" y="626834"/>
                      </a:lnTo>
                      <a:lnTo>
                        <a:pt x="0" y="625040"/>
                      </a:lnTo>
                      <a:lnTo>
                        <a:pt x="337111" y="0"/>
                      </a:lnTo>
                      <a:lnTo>
                        <a:pt x="636357" y="631770"/>
                      </a:lnTo>
                      <a:lnTo>
                        <a:pt x="491958" y="630243"/>
                      </a:lnTo>
                      <a:lnTo>
                        <a:pt x="512740" y="713418"/>
                      </a:lnTo>
                      <a:cubicBezTo>
                        <a:pt x="536679" y="808673"/>
                        <a:pt x="568710" y="919247"/>
                        <a:pt x="652875" y="1082775"/>
                      </a:cubicBezTo>
                      <a:cubicBezTo>
                        <a:pt x="765095" y="1300814"/>
                        <a:pt x="890466" y="1429247"/>
                        <a:pt x="929405" y="1518202"/>
                      </a:cubicBezTo>
                      <a:cubicBezTo>
                        <a:pt x="939140" y="1540441"/>
                        <a:pt x="944733" y="1555866"/>
                        <a:pt x="946795" y="156695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E2B67">
                        <a:lumMod val="40000"/>
                        <a:lumOff val="60000"/>
                      </a:srgbClr>
                    </a:gs>
                    <a:gs pos="46000">
                      <a:srgbClr val="0E2B67">
                        <a:lumMod val="95000"/>
                        <a:lumOff val="5000"/>
                      </a:srgbClr>
                    </a:gs>
                    <a:gs pos="100000">
                      <a:srgbClr val="0E2B67">
                        <a:lumMod val="60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96" name="任意多边形 81"/>
                <p:cNvSpPr>
                  <a:spLocks noChangeAspect="1"/>
                </p:cNvSpPr>
                <p:nvPr/>
              </p:nvSpPr>
              <p:spPr>
                <a:xfrm>
                  <a:off x="4729541" y="2471502"/>
                  <a:ext cx="1595917" cy="2304735"/>
                </a:xfrm>
                <a:custGeom>
                  <a:avLst/>
                  <a:gdLst>
                    <a:gd name="connsiteX0" fmla="*/ 1759890 w 2361727"/>
                    <a:gd name="connsiteY0" fmla="*/ 0 h 3410677"/>
                    <a:gd name="connsiteX1" fmla="*/ 2283228 w 2361727"/>
                    <a:gd name="connsiteY1" fmla="*/ 79121 h 3410677"/>
                    <a:gd name="connsiteX2" fmla="*/ 2361727 w 2361727"/>
                    <a:gd name="connsiteY2" fmla="*/ 107852 h 3410677"/>
                    <a:gd name="connsiteX3" fmla="*/ 1154636 w 2361727"/>
                    <a:gd name="connsiteY3" fmla="*/ 3410677 h 3410677"/>
                    <a:gd name="connsiteX4" fmla="*/ 1074862 w 2361727"/>
                    <a:gd name="connsiteY4" fmla="*/ 3381479 h 3410677"/>
                    <a:gd name="connsiteX5" fmla="*/ 0 w 2361727"/>
                    <a:gd name="connsiteY5" fmla="*/ 1759890 h 3410677"/>
                    <a:gd name="connsiteX6" fmla="*/ 1759890 w 2361727"/>
                    <a:gd name="connsiteY6" fmla="*/ 0 h 3410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61727" h="3410677">
                      <a:moveTo>
                        <a:pt x="1759890" y="0"/>
                      </a:moveTo>
                      <a:cubicBezTo>
                        <a:pt x="1942133" y="0"/>
                        <a:pt x="2117906" y="27701"/>
                        <a:pt x="2283228" y="79121"/>
                      </a:cubicBezTo>
                      <a:lnTo>
                        <a:pt x="2361727" y="107852"/>
                      </a:lnTo>
                      <a:lnTo>
                        <a:pt x="1154636" y="3410677"/>
                      </a:lnTo>
                      <a:lnTo>
                        <a:pt x="1074862" y="3381479"/>
                      </a:lnTo>
                      <a:cubicBezTo>
                        <a:pt x="443211" y="3114313"/>
                        <a:pt x="0" y="2488860"/>
                        <a:pt x="0" y="1759890"/>
                      </a:cubicBezTo>
                      <a:cubicBezTo>
                        <a:pt x="0" y="787930"/>
                        <a:pt x="787930" y="0"/>
                        <a:pt x="175989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E2B67">
                        <a:lumMod val="40000"/>
                        <a:lumOff val="60000"/>
                      </a:srgbClr>
                    </a:gs>
                    <a:gs pos="46000">
                      <a:srgbClr val="0E2B67">
                        <a:lumMod val="95000"/>
                        <a:lumOff val="5000"/>
                      </a:srgbClr>
                    </a:gs>
                    <a:gs pos="100000">
                      <a:srgbClr val="0E2B67">
                        <a:lumMod val="60000"/>
                      </a:srgb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97" name="任意多边形 82"/>
                <p:cNvSpPr>
                  <a:spLocks noChangeAspect="1"/>
                </p:cNvSpPr>
                <p:nvPr/>
              </p:nvSpPr>
              <p:spPr>
                <a:xfrm>
                  <a:off x="5575844" y="2571010"/>
                  <a:ext cx="1597639" cy="2304735"/>
                </a:xfrm>
                <a:custGeom>
                  <a:avLst/>
                  <a:gdLst>
                    <a:gd name="connsiteX0" fmla="*/ 1207091 w 2365144"/>
                    <a:gd name="connsiteY0" fmla="*/ 0 h 3411928"/>
                    <a:gd name="connsiteX1" fmla="*/ 1290283 w 2365144"/>
                    <a:gd name="connsiteY1" fmla="*/ 30449 h 3411928"/>
                    <a:gd name="connsiteX2" fmla="*/ 2365144 w 2365144"/>
                    <a:gd name="connsiteY2" fmla="*/ 1652038 h 3411928"/>
                    <a:gd name="connsiteX3" fmla="*/ 605254 w 2365144"/>
                    <a:gd name="connsiteY3" fmla="*/ 3411928 h 3411928"/>
                    <a:gd name="connsiteX4" fmla="*/ 81917 w 2365144"/>
                    <a:gd name="connsiteY4" fmla="*/ 3332807 h 3411928"/>
                    <a:gd name="connsiteX5" fmla="*/ 0 w 2365144"/>
                    <a:gd name="connsiteY5" fmla="*/ 3302825 h 3411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5144" h="3411928">
                      <a:moveTo>
                        <a:pt x="1207091" y="0"/>
                      </a:moveTo>
                      <a:lnTo>
                        <a:pt x="1290283" y="30449"/>
                      </a:lnTo>
                      <a:cubicBezTo>
                        <a:pt x="1921933" y="297615"/>
                        <a:pt x="2365144" y="923068"/>
                        <a:pt x="2365144" y="1652038"/>
                      </a:cubicBezTo>
                      <a:cubicBezTo>
                        <a:pt x="2365144" y="2623998"/>
                        <a:pt x="1577214" y="3411928"/>
                        <a:pt x="605254" y="3411928"/>
                      </a:cubicBezTo>
                      <a:cubicBezTo>
                        <a:pt x="423012" y="3411928"/>
                        <a:pt x="247239" y="3384228"/>
                        <a:pt x="81917" y="3332807"/>
                      </a:cubicBezTo>
                      <a:lnTo>
                        <a:pt x="0" y="330282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E2B67">
                        <a:lumMod val="40000"/>
                        <a:lumOff val="60000"/>
                      </a:srgbClr>
                    </a:gs>
                    <a:gs pos="46000">
                      <a:srgbClr val="0E2B67">
                        <a:lumMod val="95000"/>
                        <a:lumOff val="5000"/>
                      </a:srgbClr>
                    </a:gs>
                    <a:gs pos="100000">
                      <a:srgbClr val="0E2B67">
                        <a:lumMod val="60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grpSp>
            <p:nvGrpSpPr>
              <p:cNvPr id="91" name="组合 90"/>
              <p:cNvGrpSpPr/>
              <p:nvPr/>
            </p:nvGrpSpPr>
            <p:grpSpPr>
              <a:xfrm>
                <a:off x="4980910" y="3129330"/>
                <a:ext cx="2195050" cy="1074219"/>
                <a:chOff x="4980910" y="3119917"/>
                <a:chExt cx="2195050" cy="1074219"/>
              </a:xfrm>
            </p:grpSpPr>
            <p:sp>
              <p:nvSpPr>
                <p:cNvPr id="92" name="文本框 91"/>
                <p:cNvSpPr txBox="1"/>
                <p:nvPr/>
              </p:nvSpPr>
              <p:spPr>
                <a:xfrm>
                  <a:off x="4980910" y="3119917"/>
                  <a:ext cx="976905" cy="3857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研发类</a:t>
                  </a:r>
                  <a:endPara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3" name="文本框 92"/>
                <p:cNvSpPr txBox="1"/>
                <p:nvPr/>
              </p:nvSpPr>
              <p:spPr>
                <a:xfrm>
                  <a:off x="5840216" y="3808393"/>
                  <a:ext cx="1335744" cy="3857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非研发类</a:t>
                  </a:r>
                  <a:endPara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54" name="椭圆 53"/>
            <p:cNvSpPr/>
            <p:nvPr/>
          </p:nvSpPr>
          <p:spPr>
            <a:xfrm>
              <a:off x="4936971" y="1392483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936971" y="4953203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486343" y="1788118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4486343" y="4609362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184937" y="2183754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4184937" y="4213726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31788" y="2975025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4011545" y="3766297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4011545" y="2579390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931788" y="3370661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323450" y="1323201"/>
              <a:ext cx="1934438" cy="3289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机械研发工程师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03E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323450" y="1718837"/>
              <a:ext cx="1934438" cy="3289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电气研发工程师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03E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751322" y="2114472"/>
              <a:ext cx="2506566" cy="3289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激光工艺</a:t>
              </a:r>
              <a:r>
                <a:rPr kumimoji="0" lang="en-US" altLang="zh-CN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/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光学研发工程师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03E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323450" y="2510108"/>
              <a:ext cx="1934438" cy="3289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产品</a:t>
              </a:r>
              <a:r>
                <a:rPr kumimoji="0" lang="en-US" altLang="zh-CN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/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方案工程师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03E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323450" y="3301379"/>
              <a:ext cx="1934438" cy="3289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视觉工程师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03E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51322" y="3697015"/>
              <a:ext cx="2506566" cy="3289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运动控制</a:t>
              </a:r>
              <a:r>
                <a:rPr kumimoji="0" lang="en-US" altLang="zh-CN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/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氢能工艺工程师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03E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541651" y="2905744"/>
              <a:ext cx="2716237" cy="3289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数挖</a:t>
              </a:r>
              <a:r>
                <a:rPr kumimoji="0" lang="en-US" altLang="zh-CN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/slam/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视觉算法工程师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03E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1100775" y="4092651"/>
              <a:ext cx="2157113" cy="3289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规划</a:t>
              </a:r>
              <a:r>
                <a:rPr kumimoji="0" lang="en-US" altLang="zh-CN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/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成本分析工程师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03E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908576" y="4488287"/>
              <a:ext cx="2349313" cy="3289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嵌入式软件</a:t>
              </a:r>
              <a:r>
                <a:rPr kumimoji="0" lang="en-US" altLang="zh-CN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/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硬件工程师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03E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323450" y="4883922"/>
              <a:ext cx="1934438" cy="3289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软件开发工程师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03E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 flipH="1">
              <a:off x="7003727" y="1383738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 flipH="1">
              <a:off x="7003727" y="4953203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 flipH="1">
              <a:off x="7732482" y="2169095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 flipH="1">
              <a:off x="7428842" y="4597090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 flipH="1">
              <a:off x="7914087" y="2553048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 flipH="1">
              <a:off x="7729856" y="4262830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 flipH="1">
              <a:off x="8018117" y="3346187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 flipH="1">
              <a:off x="8014136" y="2918507"/>
              <a:ext cx="229790" cy="22979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B5FA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IN"/>
                <a:ea typeface="方正兰亭细黑_GBK"/>
                <a:cs typeface="+mn-cs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8935344" y="1323201"/>
              <a:ext cx="1933200" cy="3508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项目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8935344" y="2062476"/>
              <a:ext cx="1933200" cy="3508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质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量工程师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8938053" y="2447022"/>
              <a:ext cx="2854293" cy="3508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销售</a:t>
              </a:r>
              <a:r>
                <a:rPr kumimoji="0" lang="en-US" altLang="zh-CN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/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采购</a:t>
              </a:r>
              <a:r>
                <a:rPr kumimoji="0" lang="en-US" altLang="zh-CN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/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供应商开发工程师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8935344" y="3274712"/>
              <a:ext cx="2485917" cy="3508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机械</a:t>
              </a:r>
              <a:r>
                <a:rPr kumimoji="0" lang="en-US" altLang="zh-CN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/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电气装配工艺工程师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8935344" y="2849257"/>
              <a:ext cx="2485916" cy="3508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物流运营</a:t>
              </a:r>
              <a:r>
                <a:rPr kumimoji="0" lang="en-US" altLang="zh-CN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/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生产计划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8953078" y="4112666"/>
              <a:ext cx="1933200" cy="3508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生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产中心管培生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8935344" y="4513864"/>
              <a:ext cx="1933200" cy="3508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调试 </a:t>
              </a: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测试工程师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8935350" y="4883920"/>
              <a:ext cx="2212176" cy="3508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203E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战略顾问、财务</a:t>
              </a:r>
              <a:r>
                <a:rPr kumimoji="0" lang="zh-CN" altLang="en-US" sz="1400" b="1" i="0" u="none" strike="noStrike" kern="0" cap="none" spc="150" normalizeH="0" baseline="0" noProof="0" dirty="0">
                  <a:ln>
                    <a:noFill/>
                  </a:ln>
                  <a:solidFill>
                    <a:srgbClr val="0E2B6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专员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8" name="椭圆 97"/>
          <p:cNvSpPr/>
          <p:nvPr/>
        </p:nvSpPr>
        <p:spPr>
          <a:xfrm flipH="1">
            <a:off x="7443760" y="1832933"/>
            <a:ext cx="229790" cy="22979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3B5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DIN"/>
              <a:ea typeface="方正兰亭细黑_GBK"/>
              <a:cs typeface="+mn-cs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935344" y="1782053"/>
            <a:ext cx="6097136" cy="328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50" normalizeH="0" baseline="0" noProof="0" dirty="0">
                <a:ln>
                  <a:noFill/>
                </a:ln>
                <a:solidFill>
                  <a:srgbClr val="203E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90204" pitchFamily="34" charset="0"/>
              </a:rPr>
              <a:t>运维</a:t>
            </a:r>
            <a:r>
              <a:rPr kumimoji="0" lang="zh-CN" altLang="en-US" sz="1400" b="1" i="0" u="none" strike="noStrike" kern="1200" cap="none" spc="150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90204" pitchFamily="34" charset="0"/>
              </a:rPr>
              <a:t>工程师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E2B6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01" name="直接连接符 100"/>
          <p:cNvCxnSpPr/>
          <p:nvPr/>
        </p:nvCxnSpPr>
        <p:spPr>
          <a:xfrm flipH="1">
            <a:off x="8160439" y="3997035"/>
            <a:ext cx="672094" cy="0"/>
          </a:xfrm>
          <a:prstGeom prst="line">
            <a:avLst/>
          </a:prstGeom>
          <a:noFill/>
          <a:ln w="12700" cap="flat" cmpd="sng" algn="ctr">
            <a:solidFill>
              <a:srgbClr val="3559A2"/>
            </a:solidFill>
            <a:prstDash val="solid"/>
            <a:miter lim="800000"/>
            <a:headEnd type="oval"/>
          </a:ln>
          <a:effectLst/>
        </p:spPr>
      </p:cxnSp>
      <p:sp>
        <p:nvSpPr>
          <p:cNvPr id="102" name="椭圆 101"/>
          <p:cNvSpPr/>
          <p:nvPr/>
        </p:nvSpPr>
        <p:spPr>
          <a:xfrm flipH="1">
            <a:off x="7936969" y="3885427"/>
            <a:ext cx="229790" cy="22979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3B5FA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DIN"/>
              <a:ea typeface="方正兰亭细黑_GBK"/>
              <a:cs typeface="+mn-cs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8935344" y="3779887"/>
            <a:ext cx="1933200" cy="350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pc="150" dirty="0">
                <a:solidFill>
                  <a:srgbClr val="0E2B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精益工程师</a:t>
            </a:r>
            <a:endParaRPr lang="zh-CN" altLang="en-US" sz="1400" b="1" dirty="0">
              <a:solidFill>
                <a:srgbClr val="0E2B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0" y="550850"/>
            <a:ext cx="302455" cy="345473"/>
          </a:xfrm>
          <a:prstGeom prst="rect">
            <a:avLst/>
          </a:prstGeom>
          <a:solidFill>
            <a:srgbClr val="578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356382" y="550850"/>
            <a:ext cx="143022" cy="345473"/>
          </a:xfrm>
          <a:prstGeom prst="rect">
            <a:avLst/>
          </a:prstGeom>
          <a:solidFill>
            <a:srgbClr val="578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53331" y="497885"/>
            <a:ext cx="5375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部分招聘岗位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45"/>
          <p:cNvGrpSpPr/>
          <p:nvPr/>
        </p:nvGrpSpPr>
        <p:grpSpPr>
          <a:xfrm>
            <a:off x="430238" y="1228255"/>
            <a:ext cx="3585527" cy="1536393"/>
            <a:chOff x="622962" y="801383"/>
            <a:chExt cx="2531072" cy="1711460"/>
          </a:xfrm>
        </p:grpSpPr>
        <p:sp>
          <p:nvSpPr>
            <p:cNvPr id="10" name="矩形 9"/>
            <p:cNvSpPr/>
            <p:nvPr/>
          </p:nvSpPr>
          <p:spPr>
            <a:xfrm>
              <a:off x="628498" y="1254248"/>
              <a:ext cx="2520000" cy="1258595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105535">
                <a:lnSpc>
                  <a:spcPct val="150000"/>
                </a:lnSpc>
              </a:pPr>
              <a:r>
                <a:rPr lang="en-US" altLang="zh-CN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负责对相关自动化设备开发项目的机械方面进行可行性论证、试验测试等</a:t>
              </a:r>
              <a:br>
                <a:rPr 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en-US" altLang="zh-CN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设计自动化设备的零部件、相关机械结构设计等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105535"/>
              <a:endParaRPr lang="zh-CN" altLang="en-US" sz="13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22962" y="801383"/>
              <a:ext cx="2531072" cy="375660"/>
            </a:xfrm>
            <a:prstGeom prst="rect">
              <a:avLst/>
            </a:prstGeom>
            <a:solidFill>
              <a:srgbClr val="5484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机械研发工程师（</a:t>
              </a:r>
              <a:r>
                <a:rPr lang="en-US" altLang="zh-CN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</a:t>
              </a:r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altLang="zh-CN" sz="1595" b="1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46"/>
          <p:cNvGrpSpPr/>
          <p:nvPr/>
        </p:nvGrpSpPr>
        <p:grpSpPr>
          <a:xfrm>
            <a:off x="8264088" y="1228255"/>
            <a:ext cx="3586680" cy="1593633"/>
            <a:chOff x="621712" y="860108"/>
            <a:chExt cx="3049443" cy="2423867"/>
          </a:xfrm>
        </p:grpSpPr>
        <p:sp>
          <p:nvSpPr>
            <p:cNvPr id="13" name="矩形 12"/>
            <p:cNvSpPr/>
            <p:nvPr/>
          </p:nvSpPr>
          <p:spPr>
            <a:xfrm>
              <a:off x="621712" y="1465334"/>
              <a:ext cx="3049443" cy="1818641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95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1195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负责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公司项目从接单到交付的整体进度管理工作， 包括评估、立项、计划、监督</a:t>
              </a:r>
              <a:r>
                <a:rPr lang="zh-CN" altLang="en-US" sz="1195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执行</a:t>
              </a:r>
              <a:endParaRPr lang="en-US" altLang="zh-CN" sz="1195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95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1195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供应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链管理以及结案汇总等工作，确保按时、按质完成项目交付</a:t>
              </a:r>
              <a:endParaRPr lang="zh-CN" altLang="en-US" sz="13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21712" y="860108"/>
              <a:ext cx="3049443" cy="512920"/>
            </a:xfrm>
            <a:prstGeom prst="rect">
              <a:avLst/>
            </a:prstGeom>
            <a:solidFill>
              <a:srgbClr val="5484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95" b="1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项目工程师（</a:t>
              </a:r>
              <a:r>
                <a:rPr lang="en-US" altLang="zh-CN" sz="1595" b="1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altLang="zh-CN" sz="1595" b="1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49"/>
          <p:cNvGrpSpPr/>
          <p:nvPr/>
        </p:nvGrpSpPr>
        <p:grpSpPr>
          <a:xfrm>
            <a:off x="8264088" y="2986486"/>
            <a:ext cx="3585527" cy="1353291"/>
            <a:chOff x="622962" y="801383"/>
            <a:chExt cx="2531072" cy="1864604"/>
          </a:xfrm>
        </p:grpSpPr>
        <p:sp>
          <p:nvSpPr>
            <p:cNvPr id="16" name="矩形 15"/>
            <p:cNvSpPr/>
            <p:nvPr/>
          </p:nvSpPr>
          <p:spPr>
            <a:xfrm>
              <a:off x="622962" y="1395601"/>
              <a:ext cx="2531072" cy="1270386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进行机器视觉系统的搭建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进行图像算法的开发设计和应用调试；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进行视觉测量检测类设备的整体开发设计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22962" y="801383"/>
              <a:ext cx="2531072" cy="478512"/>
            </a:xfrm>
            <a:prstGeom prst="rect">
              <a:avLst/>
            </a:prstGeom>
            <a:solidFill>
              <a:srgbClr val="5484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视觉工程师（</a:t>
              </a:r>
              <a:r>
                <a:rPr lang="en-US" altLang="zh-CN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zh-CN" altLang="en-US" sz="1595" b="1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45"/>
          <p:cNvGrpSpPr/>
          <p:nvPr/>
        </p:nvGrpSpPr>
        <p:grpSpPr>
          <a:xfrm>
            <a:off x="430238" y="2986487"/>
            <a:ext cx="3585527" cy="2472080"/>
            <a:chOff x="622962" y="801384"/>
            <a:chExt cx="2531072" cy="2294927"/>
          </a:xfrm>
        </p:grpSpPr>
        <p:sp>
          <p:nvSpPr>
            <p:cNvPr id="20" name="矩形 19"/>
            <p:cNvSpPr/>
            <p:nvPr/>
          </p:nvSpPr>
          <p:spPr>
            <a:xfrm>
              <a:off x="622963" y="1211695"/>
              <a:ext cx="2520000" cy="1884616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105535">
                <a:lnSpc>
                  <a:spcPct val="150000"/>
                </a:lnSpc>
              </a:pPr>
              <a:r>
                <a:rPr lang="en-US" altLang="zh-CN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sz="1195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参与公司视觉及自动化软件算法领域的研发工作</a:t>
              </a:r>
              <a:r>
                <a:rPr sz="1195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，负责机器视觉图像处理各类复杂算法设计、开发、评估等工作</a:t>
              </a:r>
              <a:r>
                <a:rPr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；</a:t>
              </a:r>
              <a:endParaRPr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105535">
                <a:lnSpc>
                  <a:spcPct val="150000"/>
                </a:lnSpc>
              </a:pPr>
              <a:r>
                <a:rPr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2、对已有算法进行优化改进，能够分析和解决现场反馈的算法问题；</a:t>
              </a:r>
              <a:endParaRPr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105535">
                <a:lnSpc>
                  <a:spcPct val="150000"/>
                </a:lnSpc>
              </a:pPr>
              <a:r>
                <a:rPr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3、和软件团队配合，识别机器视觉应用领域的通用算法功能，形成标准化模块并参与设计和开发</a:t>
              </a:r>
              <a:endParaRPr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22962" y="801384"/>
              <a:ext cx="2531072" cy="322406"/>
            </a:xfrm>
            <a:prstGeom prst="rect">
              <a:avLst/>
            </a:prstGeom>
            <a:solidFill>
              <a:srgbClr val="5484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算法工程师（</a:t>
              </a:r>
              <a:r>
                <a:rPr lang="en-US" altLang="zh-CN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altLang="zh-CN" sz="1595" b="1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46"/>
          <p:cNvGrpSpPr/>
          <p:nvPr/>
        </p:nvGrpSpPr>
        <p:grpSpPr>
          <a:xfrm>
            <a:off x="4362109" y="1228254"/>
            <a:ext cx="3571314" cy="1596802"/>
            <a:chOff x="-4789235" y="1180233"/>
            <a:chExt cx="3036378" cy="1852295"/>
          </a:xfrm>
        </p:grpSpPr>
        <p:sp>
          <p:nvSpPr>
            <p:cNvPr id="23" name="矩形 22"/>
            <p:cNvSpPr/>
            <p:nvPr/>
          </p:nvSpPr>
          <p:spPr>
            <a:xfrm>
              <a:off x="-4789235" y="1641824"/>
              <a:ext cx="3036378" cy="139070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105535">
                <a:lnSpc>
                  <a:spcPct val="150000"/>
                </a:lnSpc>
              </a:pPr>
              <a:r>
                <a:rPr 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1. 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根据客户需求评估光学方案，设计并实施实验进行方案验证；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105535">
                <a:lnSpc>
                  <a:spcPct val="150000"/>
                </a:lnSpc>
              </a:pPr>
              <a:r>
                <a:rPr lang="en-US" altLang="zh-CN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2. 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光学零部件性能评估和改善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105535">
                <a:lnSpc>
                  <a:spcPct val="150000"/>
                </a:lnSpc>
              </a:pPr>
              <a:r>
                <a:rPr 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3. 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前沿光学系统调研；前沿传感器技术调研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-4789235" y="1180233"/>
              <a:ext cx="3023043" cy="391191"/>
            </a:xfrm>
            <a:prstGeom prst="rect">
              <a:avLst/>
            </a:prstGeom>
            <a:solidFill>
              <a:srgbClr val="5484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光学工程师（</a:t>
              </a:r>
              <a:r>
                <a:rPr lang="en-US" altLang="zh-CN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altLang="zh-CN" sz="1595" b="1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49"/>
          <p:cNvGrpSpPr/>
          <p:nvPr/>
        </p:nvGrpSpPr>
        <p:grpSpPr>
          <a:xfrm>
            <a:off x="4362109" y="4511363"/>
            <a:ext cx="3585528" cy="1401791"/>
            <a:chOff x="622961" y="801384"/>
            <a:chExt cx="2490076" cy="1355048"/>
          </a:xfrm>
        </p:grpSpPr>
        <p:sp>
          <p:nvSpPr>
            <p:cNvPr id="26" name="矩形 25"/>
            <p:cNvSpPr/>
            <p:nvPr/>
          </p:nvSpPr>
          <p:spPr>
            <a:xfrm>
              <a:off x="622961" y="1267239"/>
              <a:ext cx="2490075" cy="889193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105535">
                <a:lnSpc>
                  <a:spcPct val="150000"/>
                </a:lnSpc>
              </a:pPr>
              <a:r>
                <a:rPr 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完成新系统的开发框架搭建、需求调研、系统设计、代码开发、测试等工作；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105535">
                <a:lnSpc>
                  <a:spcPct val="150000"/>
                </a:lnSpc>
              </a:pPr>
              <a:r>
                <a:rPr 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协助项目实施人员完成系统定制开发工作。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22962" y="801384"/>
              <a:ext cx="2490075" cy="375659"/>
            </a:xfrm>
            <a:prstGeom prst="rect">
              <a:avLst/>
            </a:prstGeom>
            <a:solidFill>
              <a:srgbClr val="5484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软件工程师（</a:t>
              </a:r>
              <a:r>
                <a:rPr lang="en-US" altLang="zh-CN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zh-CN" altLang="en-US" sz="1595" b="1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49"/>
          <p:cNvGrpSpPr/>
          <p:nvPr/>
        </p:nvGrpSpPr>
        <p:grpSpPr>
          <a:xfrm>
            <a:off x="4362109" y="2986486"/>
            <a:ext cx="3585528" cy="1362610"/>
            <a:chOff x="622961" y="801383"/>
            <a:chExt cx="2531073" cy="1877444"/>
          </a:xfrm>
        </p:grpSpPr>
        <p:sp>
          <p:nvSpPr>
            <p:cNvPr id="29" name="矩形 28"/>
            <p:cNvSpPr/>
            <p:nvPr/>
          </p:nvSpPr>
          <p:spPr>
            <a:xfrm>
              <a:off x="622961" y="1408441"/>
              <a:ext cx="2531072" cy="1270386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进行机器视觉系统的搭建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进行图像算法的开发设计和应用调试；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119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进行视觉测量检测类设备的整体开发设计</a:t>
              </a:r>
              <a:endParaRPr lang="zh-CN" altLang="en-US" sz="119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22962" y="801383"/>
              <a:ext cx="2531072" cy="478512"/>
            </a:xfrm>
            <a:prstGeom prst="rect">
              <a:avLst/>
            </a:prstGeom>
            <a:solidFill>
              <a:srgbClr val="5484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视觉工程师（</a:t>
              </a:r>
              <a:r>
                <a:rPr lang="en-US" altLang="zh-CN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zh-CN" altLang="en-US" sz="1595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zh-CN" altLang="en-US" sz="1595" b="1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263890" y="4511675"/>
            <a:ext cx="3585845" cy="1412875"/>
          </a:xfrm>
          <a:prstGeom prst="rect">
            <a:avLst/>
          </a:prstGeom>
          <a:solidFill>
            <a:srgbClr val="5484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595" b="1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2400" dirty="0">
                <a:solidFill>
                  <a:schemeClr val="bg1"/>
                </a:solidFill>
              </a:rPr>
              <a:t>福利待遇：</a:t>
            </a:r>
            <a:br>
              <a:rPr lang="zh-CN" altLang="en-US" sz="2400" dirty="0">
                <a:solidFill>
                  <a:schemeClr val="bg1"/>
                </a:solidFill>
              </a:rPr>
            </a:br>
            <a:r>
              <a:rPr lang="zh-CN" altLang="en-US" sz="2400" dirty="0">
                <a:solidFill>
                  <a:schemeClr val="bg1"/>
                </a:solidFill>
              </a:rPr>
              <a:t>年薪</a:t>
            </a:r>
            <a:r>
              <a:rPr lang="en-US" altLang="zh-CN" sz="2400" dirty="0" smtClean="0">
                <a:solidFill>
                  <a:schemeClr val="bg1"/>
                </a:solidFill>
              </a:rPr>
              <a:t>20-28</a:t>
            </a:r>
            <a:r>
              <a:rPr lang="zh-CN" altLang="en-US" sz="2400" dirty="0" smtClean="0">
                <a:solidFill>
                  <a:schemeClr val="bg1"/>
                </a:solidFill>
              </a:rPr>
              <a:t>万</a:t>
            </a:r>
            <a:r>
              <a:rPr lang="zh-CN" altLang="en-US" sz="2400" dirty="0">
                <a:solidFill>
                  <a:schemeClr val="bg1"/>
                </a:solidFill>
              </a:rPr>
              <a:t>，博士面议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0" y="550850"/>
            <a:ext cx="302455" cy="345473"/>
          </a:xfrm>
          <a:prstGeom prst="rect">
            <a:avLst/>
          </a:prstGeom>
          <a:solidFill>
            <a:srgbClr val="578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356382" y="550850"/>
            <a:ext cx="143022" cy="345473"/>
          </a:xfrm>
          <a:prstGeom prst="rect">
            <a:avLst/>
          </a:prstGeom>
          <a:solidFill>
            <a:srgbClr val="578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53331" y="497885"/>
            <a:ext cx="537552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微信扫码加入我们</a:t>
            </a:r>
            <a:endParaRPr lang="zh-CN" altLang="en-US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02055" y="1512938"/>
            <a:ext cx="4627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5484BA"/>
                </a:solidFill>
                <a:latin typeface="+mn-ea"/>
                <a:ea typeface="微软雅黑" panose="020B0503020204020204" pitchFamily="34" charset="-122"/>
                <a:cs typeface="+mn-ea"/>
              </a:rPr>
              <a:t>东南大学</a:t>
            </a:r>
            <a:r>
              <a:rPr lang="en-US" altLang="zh-CN" sz="2400" b="1" dirty="0" smtClean="0">
                <a:solidFill>
                  <a:srgbClr val="5484BA"/>
                </a:solidFill>
                <a:latin typeface="+mn-ea"/>
                <a:ea typeface="微软雅黑" panose="020B0503020204020204" pitchFamily="34" charset="-122"/>
                <a:cs typeface="+mn-ea"/>
              </a:rPr>
              <a:t>-</a:t>
            </a:r>
            <a:r>
              <a:rPr lang="zh-CN" altLang="en-US" sz="2400" b="1" dirty="0" smtClean="0">
                <a:solidFill>
                  <a:srgbClr val="5484BA"/>
                </a:solidFill>
                <a:latin typeface="+mn-ea"/>
                <a:ea typeface="微软雅黑" panose="020B0503020204020204" pitchFamily="34" charset="-122"/>
                <a:cs typeface="+mn-ea"/>
              </a:rPr>
              <a:t>先导</a:t>
            </a:r>
            <a:r>
              <a:rPr lang="en-US" altLang="zh-CN" sz="2400" b="1" dirty="0" smtClean="0">
                <a:solidFill>
                  <a:srgbClr val="5484BA"/>
                </a:solidFill>
                <a:latin typeface="+mn-ea"/>
                <a:ea typeface="微软雅黑" panose="020B0503020204020204" pitchFamily="34" charset="-122"/>
                <a:cs typeface="+mn-ea"/>
              </a:rPr>
              <a:t>2022</a:t>
            </a:r>
            <a:r>
              <a:rPr lang="zh-CN" altLang="en-US" sz="2400" b="1" dirty="0" smtClean="0">
                <a:solidFill>
                  <a:srgbClr val="5484BA"/>
                </a:solidFill>
                <a:latin typeface="+mn-ea"/>
                <a:ea typeface="微软雅黑" panose="020B0503020204020204" pitchFamily="34" charset="-122"/>
                <a:cs typeface="+mn-ea"/>
              </a:rPr>
              <a:t>届校招交流群</a:t>
            </a:r>
            <a:endParaRPr lang="zh-CN" altLang="en-US" sz="2400" b="1" dirty="0" smtClean="0">
              <a:solidFill>
                <a:srgbClr val="5484BA"/>
              </a:solidFill>
              <a:latin typeface="+mn-ea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l="-647" t="3475" r="602" b="10148"/>
          <a:stretch>
            <a:fillRect/>
          </a:stretch>
        </p:blipFill>
        <p:spPr>
          <a:xfrm>
            <a:off x="4403331" y="2411790"/>
            <a:ext cx="2825182" cy="31592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 cstate="screen"/>
          <a:srcRect t="34394"/>
          <a:stretch>
            <a:fillRect/>
          </a:stretch>
        </p:blipFill>
        <p:spPr>
          <a:xfrm>
            <a:off x="0" y="0"/>
            <a:ext cx="12192000" cy="4274248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695325" y="3672528"/>
            <a:ext cx="10801350" cy="23985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38100" algn="l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1326651" y="4657406"/>
            <a:ext cx="9538698" cy="0"/>
          </a:xfrm>
          <a:prstGeom prst="line">
            <a:avLst/>
          </a:prstGeom>
          <a:ln w="6350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50000">
                  <a:srgbClr val="0E2B66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8"/>
          <p:cNvSpPr>
            <a:spLocks noChangeArrowheads="1"/>
          </p:cNvSpPr>
          <p:nvPr/>
        </p:nvSpPr>
        <p:spPr bwMode="auto">
          <a:xfrm>
            <a:off x="2248143" y="4770187"/>
            <a:ext cx="771124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ctr" defTabSz="11010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297" normalizeH="0" baseline="0" noProof="0" dirty="0">
                <a:ln>
                  <a:noFill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全球最大新能源装备制造和服务商</a:t>
            </a:r>
            <a:endParaRPr kumimoji="0" lang="zh-CN" altLang="en-US" sz="3600" b="1" i="0" u="none" strike="noStrike" kern="0" cap="none" spc="297" normalizeH="0" baseline="0" noProof="0" dirty="0">
              <a:ln>
                <a:noFill/>
              </a:ln>
              <a:solidFill>
                <a:srgbClr val="0E2B6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007692" y="5469345"/>
            <a:ext cx="81766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1010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297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国际领先的智能制造整体解决方案服务商</a:t>
            </a:r>
            <a:endParaRPr kumimoji="0" lang="en-US" altLang="zh-CN" sz="2000" b="1" i="0" u="none" strike="noStrike" kern="1200" cap="none" spc="297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0E2B6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049004" y="3828849"/>
            <a:ext cx="2999143" cy="691397"/>
          </a:xfrm>
          <a:prstGeom prst="rect">
            <a:avLst/>
          </a:prstGeom>
          <a:noFill/>
          <a:ln>
            <a:noFill/>
          </a:ln>
        </p:spPr>
        <p:txBody>
          <a:bodyPr wrap="square" lIns="120829" tIns="60415" rIns="120829" bIns="60415">
            <a:spAutoFit/>
          </a:bodyPr>
          <a:lstStyle/>
          <a:p>
            <a:pPr marL="0" marR="0" lvl="0" indent="0" algn="ctr" defTabSz="11010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smtClean="0">
                <a:ln w="17780" cmpd="sng">
                  <a:noFill/>
                  <a:prstDash val="solid"/>
                  <a:miter lim="800000"/>
                </a:ln>
                <a:solidFill>
                  <a:srgbClr val="E6212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1200</a:t>
            </a:r>
            <a:r>
              <a:rPr kumimoji="0" lang="zh-CN" altLang="en-US" sz="3600" b="1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rgbClr val="E6212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亿</a:t>
            </a:r>
            <a:r>
              <a:rPr kumimoji="0" lang="en-US" altLang="zh-CN" sz="3600" b="1" i="0" u="none" strike="noStrike" kern="1200" cap="none" spc="0" normalizeH="0" baseline="30000" noProof="0" dirty="0">
                <a:ln w="17780" cmpd="sng">
                  <a:noFill/>
                  <a:prstDash val="solid"/>
                  <a:miter lim="800000"/>
                </a:ln>
                <a:solidFill>
                  <a:srgbClr val="E6212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+</a:t>
            </a:r>
            <a:r>
              <a:rPr kumimoji="0" lang="zh-CN" altLang="en-US" sz="2000" b="1" i="0" u="none" strike="noStrike" kern="1200" cap="none" spc="297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市值</a:t>
            </a:r>
            <a:endParaRPr kumimoji="0" lang="zh-CN" altLang="en-US" sz="2000" b="1" i="0" u="none" strike="noStrike" kern="1200" cap="none" spc="297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0E2B6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336712" y="3813460"/>
            <a:ext cx="3806284" cy="676008"/>
          </a:xfrm>
          <a:prstGeom prst="rect">
            <a:avLst/>
          </a:prstGeom>
          <a:noFill/>
          <a:ln>
            <a:noFill/>
          </a:ln>
        </p:spPr>
        <p:txBody>
          <a:bodyPr wrap="square" lIns="120829" tIns="60415" rIns="120829" bIns="60415">
            <a:spAutoFit/>
          </a:bodyPr>
          <a:lstStyle/>
          <a:p>
            <a:pPr marL="0" marR="0" lvl="0" indent="0" algn="ctr" defTabSz="11010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297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2000" b="1" i="0" u="none" strike="noStrike" kern="1200" cap="none" spc="297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rgbClr val="0E2B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年市值增长</a:t>
            </a:r>
            <a:r>
              <a:rPr kumimoji="0" lang="en-US" altLang="zh-CN" sz="3600" b="1" i="0" u="none" strike="noStrike" kern="1200" cap="none" spc="297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rgbClr val="E6212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68</a:t>
            </a:r>
            <a:r>
              <a:rPr kumimoji="0" lang="zh-CN" altLang="en-US" sz="3600" b="1" i="0" u="none" strike="noStrike" kern="1200" cap="none" spc="297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rgbClr val="E6212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倍</a:t>
            </a:r>
            <a:endParaRPr kumimoji="0" lang="zh-CN" altLang="en-US" sz="3600" b="1" i="0" u="none" strike="noStrike" kern="1200" cap="none" spc="297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E6212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3" name="Picture 2" descr="无锡先导智能装备股份有限公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523" y="6387571"/>
            <a:ext cx="968955" cy="360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直接连接符 56"/>
          <p:cNvCxnSpPr/>
          <p:nvPr/>
        </p:nvCxnSpPr>
        <p:spPr>
          <a:xfrm>
            <a:off x="-1" y="4373994"/>
            <a:ext cx="12192000" cy="0"/>
          </a:xfrm>
          <a:prstGeom prst="line">
            <a:avLst/>
          </a:prstGeom>
          <a:noFill/>
          <a:ln w="63500" cap="flat" cmpd="sng" algn="ctr">
            <a:gradFill flip="none" rotWithShape="1">
              <a:gsLst>
                <a:gs pos="0">
                  <a:srgbClr val="0E2B67">
                    <a:lumMod val="20000"/>
                    <a:lumOff val="80000"/>
                  </a:srgbClr>
                </a:gs>
                <a:gs pos="50000">
                  <a:srgbClr val="0E2B66"/>
                </a:gs>
                <a:gs pos="100000">
                  <a:srgbClr val="0E2B67">
                    <a:lumMod val="20000"/>
                    <a:lumOff val="8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pic>
        <p:nvPicPr>
          <p:cNvPr id="7" name="图片 6" descr="c79e32ed343313bfccfea55ec768c22"/>
          <p:cNvPicPr/>
          <p:nvPr/>
        </p:nvPicPr>
        <p:blipFill>
          <a:blip r:embed="rId1"/>
          <a:stretch>
            <a:fillRect/>
          </a:stretch>
        </p:blipFill>
        <p:spPr>
          <a:xfrm>
            <a:off x="7456691" y="4802279"/>
            <a:ext cx="2152800" cy="1512000"/>
          </a:xfrm>
          <a:prstGeom prst="rect">
            <a:avLst/>
          </a:prstGeom>
        </p:spPr>
      </p:pic>
      <p:pic>
        <p:nvPicPr>
          <p:cNvPr id="8" name="图片 7" descr="先导形象图片"/>
          <p:cNvPicPr/>
          <p:nvPr/>
        </p:nvPicPr>
        <p:blipFill>
          <a:blip r:embed="rId2"/>
          <a:stretch>
            <a:fillRect/>
          </a:stretch>
        </p:blipFill>
        <p:spPr>
          <a:xfrm>
            <a:off x="2581960" y="4802279"/>
            <a:ext cx="2154109" cy="1512000"/>
          </a:xfrm>
          <a:prstGeom prst="rect">
            <a:avLst/>
          </a:prstGeom>
        </p:spPr>
      </p:pic>
      <p:pic>
        <p:nvPicPr>
          <p:cNvPr id="9" name="图片 8" descr="2015年5月18日  创业板上市敲钟"/>
          <p:cNvPicPr/>
          <p:nvPr/>
        </p:nvPicPr>
        <p:blipFill>
          <a:blip r:embed="rId3"/>
          <a:stretch>
            <a:fillRect/>
          </a:stretch>
        </p:blipFill>
        <p:spPr>
          <a:xfrm>
            <a:off x="4887934" y="4803238"/>
            <a:ext cx="2416132" cy="1510083"/>
          </a:xfrm>
          <a:prstGeom prst="rect">
            <a:avLst/>
          </a:prstGeom>
        </p:spPr>
      </p:pic>
      <p:pic>
        <p:nvPicPr>
          <p:cNvPr id="10" name="图片占位符 19" descr="图片3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9761735" y="4802279"/>
            <a:ext cx="2152800" cy="1512000"/>
          </a:xfrm>
          <a:prstGeom prst="rect">
            <a:avLst/>
          </a:prstGeom>
        </p:spPr>
      </p:pic>
      <p:pic>
        <p:nvPicPr>
          <p:cNvPr id="11" name="Picture 2" descr="C:\Users\18256\Desktop\先导展厅素材\02 公司简介\无锡先导.jpg"/>
          <p:cNvPicPr>
            <a:picLocks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77466" y="4802279"/>
            <a:ext cx="2152249" cy="1512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006144" y="1340944"/>
            <a:ext cx="1017971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1101090"/>
            <a:r>
              <a:rPr lang="zh-CN" altLang="en-US" sz="2800" b="1" kern="0" spc="297" dirty="0">
                <a:solidFill>
                  <a:srgbClr val="0E2B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成为全球智能制造整体解决和服务方案领跑者</a:t>
            </a:r>
            <a:endParaRPr lang="zh-CN" altLang="en-US" sz="2800" b="1" kern="0" spc="297" dirty="0">
              <a:solidFill>
                <a:srgbClr val="0E2B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268590" y="4227316"/>
            <a:ext cx="245650" cy="245650"/>
          </a:xfrm>
          <a:prstGeom prst="ellipse">
            <a:avLst/>
          </a:prstGeom>
          <a:solidFill>
            <a:schemeClr val="bg1"/>
          </a:solidFill>
          <a:ln w="66675">
            <a:solidFill>
              <a:srgbClr val="0E2B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618552" y="4227316"/>
            <a:ext cx="245650" cy="245650"/>
          </a:xfrm>
          <a:prstGeom prst="ellipse">
            <a:avLst/>
          </a:prstGeom>
          <a:solidFill>
            <a:schemeClr val="bg1"/>
          </a:solidFill>
          <a:ln w="66675">
            <a:solidFill>
              <a:srgbClr val="0E2B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973174" y="4227316"/>
            <a:ext cx="245650" cy="245650"/>
          </a:xfrm>
          <a:prstGeom prst="ellipse">
            <a:avLst/>
          </a:prstGeom>
          <a:solidFill>
            <a:schemeClr val="bg1"/>
          </a:solidFill>
          <a:ln w="66675">
            <a:solidFill>
              <a:srgbClr val="0E2B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327706" y="4227316"/>
            <a:ext cx="245650" cy="245650"/>
          </a:xfrm>
          <a:prstGeom prst="ellipse">
            <a:avLst/>
          </a:prstGeom>
          <a:solidFill>
            <a:schemeClr val="bg1"/>
          </a:solidFill>
          <a:ln w="66675">
            <a:solidFill>
              <a:srgbClr val="0E2B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681642" y="4227316"/>
            <a:ext cx="245650" cy="245650"/>
          </a:xfrm>
          <a:prstGeom prst="ellipse">
            <a:avLst/>
          </a:prstGeom>
          <a:solidFill>
            <a:schemeClr val="bg1"/>
          </a:solidFill>
          <a:ln w="66675">
            <a:solidFill>
              <a:srgbClr val="0E2B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032735" y="4227316"/>
            <a:ext cx="245650" cy="245650"/>
          </a:xfrm>
          <a:prstGeom prst="ellipse">
            <a:avLst/>
          </a:prstGeom>
          <a:solidFill>
            <a:schemeClr val="bg1"/>
          </a:solidFill>
          <a:ln w="66675">
            <a:solidFill>
              <a:srgbClr val="0E2B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59727" y="4227316"/>
            <a:ext cx="245650" cy="245650"/>
          </a:xfrm>
          <a:prstGeom prst="ellipse">
            <a:avLst/>
          </a:prstGeom>
          <a:solidFill>
            <a:schemeClr val="bg1"/>
          </a:solidFill>
          <a:ln w="66675">
            <a:solidFill>
              <a:srgbClr val="0E2B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1398979" y="4227316"/>
            <a:ext cx="245650" cy="245650"/>
          </a:xfrm>
          <a:prstGeom prst="ellipse">
            <a:avLst/>
          </a:prstGeom>
          <a:solidFill>
            <a:schemeClr val="bg1"/>
          </a:solidFill>
          <a:ln w="66675">
            <a:solidFill>
              <a:srgbClr val="0E2B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914159" y="4227316"/>
            <a:ext cx="245650" cy="245650"/>
          </a:xfrm>
          <a:prstGeom prst="ellipse">
            <a:avLst/>
          </a:prstGeom>
          <a:solidFill>
            <a:schemeClr val="bg1"/>
          </a:solidFill>
          <a:ln w="66675">
            <a:solidFill>
              <a:srgbClr val="0E2B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82552" y="4039067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682552" y="2734226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任意多边形 407"/>
          <p:cNvSpPr/>
          <p:nvPr/>
        </p:nvSpPr>
        <p:spPr>
          <a:xfrm>
            <a:off x="277623" y="2469391"/>
            <a:ext cx="809859" cy="329532"/>
          </a:xfrm>
          <a:custGeom>
            <a:avLst/>
            <a:gdLst>
              <a:gd name="connsiteX0" fmla="*/ 148590 w 809859"/>
              <a:gd name="connsiteY0" fmla="*/ 0 h 285662"/>
              <a:gd name="connsiteX1" fmla="*/ 661269 w 809859"/>
              <a:gd name="connsiteY1" fmla="*/ 0 h 285662"/>
              <a:gd name="connsiteX2" fmla="*/ 809859 w 809859"/>
              <a:gd name="connsiteY2" fmla="*/ 148590 h 285662"/>
              <a:gd name="connsiteX3" fmla="*/ 809859 w 809859"/>
              <a:gd name="connsiteY3" fmla="*/ 285662 h 285662"/>
              <a:gd name="connsiteX4" fmla="*/ 0 w 809859"/>
              <a:gd name="connsiteY4" fmla="*/ 285662 h 285662"/>
              <a:gd name="connsiteX5" fmla="*/ 0 w 809859"/>
              <a:gd name="connsiteY5" fmla="*/ 148590 h 285662"/>
              <a:gd name="connsiteX6" fmla="*/ 148590 w 809859"/>
              <a:gd name="connsiteY6" fmla="*/ 0 h 28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9859" h="285662">
                <a:moveTo>
                  <a:pt x="148590" y="0"/>
                </a:moveTo>
                <a:lnTo>
                  <a:pt x="661269" y="0"/>
                </a:lnTo>
                <a:cubicBezTo>
                  <a:pt x="743333" y="0"/>
                  <a:pt x="809859" y="66526"/>
                  <a:pt x="809859" y="148590"/>
                </a:cubicBezTo>
                <a:lnTo>
                  <a:pt x="809859" y="285662"/>
                </a:lnTo>
                <a:lnTo>
                  <a:pt x="0" y="285662"/>
                </a:lnTo>
                <a:lnTo>
                  <a:pt x="0" y="148590"/>
                </a:lnTo>
                <a:cubicBezTo>
                  <a:pt x="0" y="66526"/>
                  <a:pt x="66526" y="0"/>
                  <a:pt x="148590" y="0"/>
                </a:cubicBezTo>
                <a:close/>
              </a:path>
            </a:pathLst>
          </a:custGeom>
          <a:solidFill>
            <a:srgbClr val="0E2B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1999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33829" y="3135964"/>
            <a:ext cx="140630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无锡先导自动化设备有限公司成立</a:t>
            </a:r>
            <a:endParaRPr lang="zh-CN" altLang="en-US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036984" y="4039067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2036984" y="2734226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任意多边形 411"/>
          <p:cNvSpPr/>
          <p:nvPr/>
        </p:nvSpPr>
        <p:spPr>
          <a:xfrm>
            <a:off x="1632055" y="2469391"/>
            <a:ext cx="809859" cy="329532"/>
          </a:xfrm>
          <a:custGeom>
            <a:avLst/>
            <a:gdLst>
              <a:gd name="connsiteX0" fmla="*/ 148590 w 809859"/>
              <a:gd name="connsiteY0" fmla="*/ 0 h 285662"/>
              <a:gd name="connsiteX1" fmla="*/ 661269 w 809859"/>
              <a:gd name="connsiteY1" fmla="*/ 0 h 285662"/>
              <a:gd name="connsiteX2" fmla="*/ 809859 w 809859"/>
              <a:gd name="connsiteY2" fmla="*/ 148590 h 285662"/>
              <a:gd name="connsiteX3" fmla="*/ 809859 w 809859"/>
              <a:gd name="connsiteY3" fmla="*/ 285662 h 285662"/>
              <a:gd name="connsiteX4" fmla="*/ 0 w 809859"/>
              <a:gd name="connsiteY4" fmla="*/ 285662 h 285662"/>
              <a:gd name="connsiteX5" fmla="*/ 0 w 809859"/>
              <a:gd name="connsiteY5" fmla="*/ 148590 h 285662"/>
              <a:gd name="connsiteX6" fmla="*/ 148590 w 809859"/>
              <a:gd name="connsiteY6" fmla="*/ 0 h 28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9859" h="285662">
                <a:moveTo>
                  <a:pt x="148590" y="0"/>
                </a:moveTo>
                <a:lnTo>
                  <a:pt x="661269" y="0"/>
                </a:lnTo>
                <a:cubicBezTo>
                  <a:pt x="743333" y="0"/>
                  <a:pt x="809859" y="66526"/>
                  <a:pt x="809859" y="148590"/>
                </a:cubicBezTo>
                <a:lnTo>
                  <a:pt x="809859" y="285662"/>
                </a:lnTo>
                <a:lnTo>
                  <a:pt x="0" y="285662"/>
                </a:lnTo>
                <a:lnTo>
                  <a:pt x="0" y="148590"/>
                </a:lnTo>
                <a:cubicBezTo>
                  <a:pt x="0" y="66526"/>
                  <a:pt x="66526" y="0"/>
                  <a:pt x="148590" y="0"/>
                </a:cubicBezTo>
                <a:close/>
              </a:path>
            </a:pathLst>
          </a:custGeom>
          <a:solidFill>
            <a:srgbClr val="0E2B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2002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869280" y="3151229"/>
            <a:ext cx="10442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进军锂电池装备行业</a:t>
            </a:r>
            <a:endParaRPr lang="zh-CN" altLang="en-US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391415" y="4039067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3391415" y="2734226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任意多边形 415"/>
          <p:cNvSpPr/>
          <p:nvPr/>
        </p:nvSpPr>
        <p:spPr>
          <a:xfrm>
            <a:off x="2986486" y="2469391"/>
            <a:ext cx="809859" cy="329532"/>
          </a:xfrm>
          <a:custGeom>
            <a:avLst/>
            <a:gdLst>
              <a:gd name="connsiteX0" fmla="*/ 148590 w 809859"/>
              <a:gd name="connsiteY0" fmla="*/ 0 h 285662"/>
              <a:gd name="connsiteX1" fmla="*/ 661269 w 809859"/>
              <a:gd name="connsiteY1" fmla="*/ 0 h 285662"/>
              <a:gd name="connsiteX2" fmla="*/ 809859 w 809859"/>
              <a:gd name="connsiteY2" fmla="*/ 148590 h 285662"/>
              <a:gd name="connsiteX3" fmla="*/ 809859 w 809859"/>
              <a:gd name="connsiteY3" fmla="*/ 285662 h 285662"/>
              <a:gd name="connsiteX4" fmla="*/ 0 w 809859"/>
              <a:gd name="connsiteY4" fmla="*/ 285662 h 285662"/>
              <a:gd name="connsiteX5" fmla="*/ 0 w 809859"/>
              <a:gd name="connsiteY5" fmla="*/ 148590 h 285662"/>
              <a:gd name="connsiteX6" fmla="*/ 148590 w 809859"/>
              <a:gd name="connsiteY6" fmla="*/ 0 h 28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9859" h="285662">
                <a:moveTo>
                  <a:pt x="148590" y="0"/>
                </a:moveTo>
                <a:lnTo>
                  <a:pt x="661269" y="0"/>
                </a:lnTo>
                <a:cubicBezTo>
                  <a:pt x="743333" y="0"/>
                  <a:pt x="809859" y="66526"/>
                  <a:pt x="809859" y="148590"/>
                </a:cubicBezTo>
                <a:lnTo>
                  <a:pt x="809859" y="285662"/>
                </a:lnTo>
                <a:lnTo>
                  <a:pt x="0" y="285662"/>
                </a:lnTo>
                <a:lnTo>
                  <a:pt x="0" y="148590"/>
                </a:lnTo>
                <a:cubicBezTo>
                  <a:pt x="0" y="66526"/>
                  <a:pt x="66526" y="0"/>
                  <a:pt x="148590" y="0"/>
                </a:cubicBezTo>
                <a:close/>
              </a:path>
            </a:pathLst>
          </a:custGeom>
          <a:solidFill>
            <a:srgbClr val="0E2B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4741377" y="4039067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4741377" y="2734226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任意多边形 419"/>
          <p:cNvSpPr/>
          <p:nvPr/>
        </p:nvSpPr>
        <p:spPr>
          <a:xfrm>
            <a:off x="4336448" y="2469391"/>
            <a:ext cx="809859" cy="329532"/>
          </a:xfrm>
          <a:custGeom>
            <a:avLst/>
            <a:gdLst>
              <a:gd name="connsiteX0" fmla="*/ 148590 w 809859"/>
              <a:gd name="connsiteY0" fmla="*/ 0 h 285662"/>
              <a:gd name="connsiteX1" fmla="*/ 661269 w 809859"/>
              <a:gd name="connsiteY1" fmla="*/ 0 h 285662"/>
              <a:gd name="connsiteX2" fmla="*/ 809859 w 809859"/>
              <a:gd name="connsiteY2" fmla="*/ 148590 h 285662"/>
              <a:gd name="connsiteX3" fmla="*/ 809859 w 809859"/>
              <a:gd name="connsiteY3" fmla="*/ 285662 h 285662"/>
              <a:gd name="connsiteX4" fmla="*/ 0 w 809859"/>
              <a:gd name="connsiteY4" fmla="*/ 285662 h 285662"/>
              <a:gd name="connsiteX5" fmla="*/ 0 w 809859"/>
              <a:gd name="connsiteY5" fmla="*/ 148590 h 285662"/>
              <a:gd name="connsiteX6" fmla="*/ 148590 w 809859"/>
              <a:gd name="connsiteY6" fmla="*/ 0 h 28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9859" h="285662">
                <a:moveTo>
                  <a:pt x="148590" y="0"/>
                </a:moveTo>
                <a:lnTo>
                  <a:pt x="661269" y="0"/>
                </a:lnTo>
                <a:cubicBezTo>
                  <a:pt x="743333" y="0"/>
                  <a:pt x="809859" y="66526"/>
                  <a:pt x="809859" y="148590"/>
                </a:cubicBezTo>
                <a:lnTo>
                  <a:pt x="809859" y="285662"/>
                </a:lnTo>
                <a:lnTo>
                  <a:pt x="0" y="285662"/>
                </a:lnTo>
                <a:lnTo>
                  <a:pt x="0" y="148590"/>
                </a:lnTo>
                <a:cubicBezTo>
                  <a:pt x="0" y="66526"/>
                  <a:pt x="66526" y="0"/>
                  <a:pt x="148590" y="0"/>
                </a:cubicBezTo>
                <a:close/>
              </a:path>
            </a:pathLst>
          </a:custGeom>
          <a:solidFill>
            <a:srgbClr val="0E2B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095999" y="4039067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6095999" y="2734226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任意多边形 423"/>
          <p:cNvSpPr/>
          <p:nvPr/>
        </p:nvSpPr>
        <p:spPr>
          <a:xfrm>
            <a:off x="5691070" y="2469391"/>
            <a:ext cx="809859" cy="329532"/>
          </a:xfrm>
          <a:custGeom>
            <a:avLst/>
            <a:gdLst>
              <a:gd name="connsiteX0" fmla="*/ 148590 w 809859"/>
              <a:gd name="connsiteY0" fmla="*/ 0 h 285662"/>
              <a:gd name="connsiteX1" fmla="*/ 661269 w 809859"/>
              <a:gd name="connsiteY1" fmla="*/ 0 h 285662"/>
              <a:gd name="connsiteX2" fmla="*/ 809859 w 809859"/>
              <a:gd name="connsiteY2" fmla="*/ 148590 h 285662"/>
              <a:gd name="connsiteX3" fmla="*/ 809859 w 809859"/>
              <a:gd name="connsiteY3" fmla="*/ 285662 h 285662"/>
              <a:gd name="connsiteX4" fmla="*/ 0 w 809859"/>
              <a:gd name="connsiteY4" fmla="*/ 285662 h 285662"/>
              <a:gd name="connsiteX5" fmla="*/ 0 w 809859"/>
              <a:gd name="connsiteY5" fmla="*/ 148590 h 285662"/>
              <a:gd name="connsiteX6" fmla="*/ 148590 w 809859"/>
              <a:gd name="connsiteY6" fmla="*/ 0 h 28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9859" h="285662">
                <a:moveTo>
                  <a:pt x="148590" y="0"/>
                </a:moveTo>
                <a:lnTo>
                  <a:pt x="661269" y="0"/>
                </a:lnTo>
                <a:cubicBezTo>
                  <a:pt x="743333" y="0"/>
                  <a:pt x="809859" y="66526"/>
                  <a:pt x="809859" y="148590"/>
                </a:cubicBezTo>
                <a:lnTo>
                  <a:pt x="809859" y="285662"/>
                </a:lnTo>
                <a:lnTo>
                  <a:pt x="0" y="285662"/>
                </a:lnTo>
                <a:lnTo>
                  <a:pt x="0" y="148590"/>
                </a:lnTo>
                <a:cubicBezTo>
                  <a:pt x="0" y="66526"/>
                  <a:pt x="66526" y="0"/>
                  <a:pt x="148590" y="0"/>
                </a:cubicBezTo>
                <a:close/>
              </a:path>
            </a:pathLst>
          </a:custGeom>
          <a:solidFill>
            <a:srgbClr val="0E2B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556299" y="3056758"/>
            <a:ext cx="1179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成为全球最大</a:t>
            </a:r>
            <a:endParaRPr lang="en-US" altLang="zh-CN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锂电池设备</a:t>
            </a:r>
            <a:endParaRPr lang="en-US" altLang="zh-CN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制造商</a:t>
            </a:r>
            <a:endParaRPr lang="zh-CN" altLang="en-US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7450531" y="4039067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7450531" y="2734226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任意多边形 427"/>
          <p:cNvSpPr/>
          <p:nvPr/>
        </p:nvSpPr>
        <p:spPr>
          <a:xfrm>
            <a:off x="7045602" y="2469391"/>
            <a:ext cx="809859" cy="329532"/>
          </a:xfrm>
          <a:custGeom>
            <a:avLst/>
            <a:gdLst>
              <a:gd name="connsiteX0" fmla="*/ 148590 w 809859"/>
              <a:gd name="connsiteY0" fmla="*/ 0 h 285662"/>
              <a:gd name="connsiteX1" fmla="*/ 661269 w 809859"/>
              <a:gd name="connsiteY1" fmla="*/ 0 h 285662"/>
              <a:gd name="connsiteX2" fmla="*/ 809859 w 809859"/>
              <a:gd name="connsiteY2" fmla="*/ 148590 h 285662"/>
              <a:gd name="connsiteX3" fmla="*/ 809859 w 809859"/>
              <a:gd name="connsiteY3" fmla="*/ 285662 h 285662"/>
              <a:gd name="connsiteX4" fmla="*/ 0 w 809859"/>
              <a:gd name="connsiteY4" fmla="*/ 285662 h 285662"/>
              <a:gd name="connsiteX5" fmla="*/ 0 w 809859"/>
              <a:gd name="connsiteY5" fmla="*/ 148590 h 285662"/>
              <a:gd name="connsiteX6" fmla="*/ 148590 w 809859"/>
              <a:gd name="connsiteY6" fmla="*/ 0 h 28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9859" h="285662">
                <a:moveTo>
                  <a:pt x="148590" y="0"/>
                </a:moveTo>
                <a:lnTo>
                  <a:pt x="661269" y="0"/>
                </a:lnTo>
                <a:cubicBezTo>
                  <a:pt x="743333" y="0"/>
                  <a:pt x="809859" y="66526"/>
                  <a:pt x="809859" y="148590"/>
                </a:cubicBezTo>
                <a:lnTo>
                  <a:pt x="809859" y="285662"/>
                </a:lnTo>
                <a:lnTo>
                  <a:pt x="0" y="285662"/>
                </a:lnTo>
                <a:lnTo>
                  <a:pt x="0" y="148590"/>
                </a:lnTo>
                <a:cubicBezTo>
                  <a:pt x="0" y="66526"/>
                  <a:pt x="66526" y="0"/>
                  <a:pt x="148590" y="0"/>
                </a:cubicBezTo>
                <a:close/>
              </a:path>
            </a:pathLst>
          </a:custGeom>
          <a:solidFill>
            <a:srgbClr val="0E2B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784810" y="3032182"/>
            <a:ext cx="145039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全资收购珠海泰坦新动力电子有限公司，打通产业链</a:t>
            </a:r>
            <a:endParaRPr lang="zh-CN" altLang="en-US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8804467" y="4041853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8804467" y="2737012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任意多边形 431"/>
          <p:cNvSpPr/>
          <p:nvPr/>
        </p:nvSpPr>
        <p:spPr>
          <a:xfrm>
            <a:off x="8399538" y="2469391"/>
            <a:ext cx="809859" cy="329532"/>
          </a:xfrm>
          <a:custGeom>
            <a:avLst/>
            <a:gdLst>
              <a:gd name="connsiteX0" fmla="*/ 148590 w 809859"/>
              <a:gd name="connsiteY0" fmla="*/ 0 h 285662"/>
              <a:gd name="connsiteX1" fmla="*/ 661269 w 809859"/>
              <a:gd name="connsiteY1" fmla="*/ 0 h 285662"/>
              <a:gd name="connsiteX2" fmla="*/ 809859 w 809859"/>
              <a:gd name="connsiteY2" fmla="*/ 148590 h 285662"/>
              <a:gd name="connsiteX3" fmla="*/ 809859 w 809859"/>
              <a:gd name="connsiteY3" fmla="*/ 285662 h 285662"/>
              <a:gd name="connsiteX4" fmla="*/ 0 w 809859"/>
              <a:gd name="connsiteY4" fmla="*/ 285662 h 285662"/>
              <a:gd name="connsiteX5" fmla="*/ 0 w 809859"/>
              <a:gd name="connsiteY5" fmla="*/ 148590 h 285662"/>
              <a:gd name="connsiteX6" fmla="*/ 148590 w 809859"/>
              <a:gd name="connsiteY6" fmla="*/ 0 h 28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9859" h="285662">
                <a:moveTo>
                  <a:pt x="148590" y="0"/>
                </a:moveTo>
                <a:lnTo>
                  <a:pt x="661269" y="0"/>
                </a:lnTo>
                <a:cubicBezTo>
                  <a:pt x="743333" y="0"/>
                  <a:pt x="809859" y="66526"/>
                  <a:pt x="809859" y="148590"/>
                </a:cubicBezTo>
                <a:lnTo>
                  <a:pt x="809859" y="285662"/>
                </a:lnTo>
                <a:lnTo>
                  <a:pt x="0" y="285662"/>
                </a:lnTo>
                <a:lnTo>
                  <a:pt x="0" y="148590"/>
                </a:lnTo>
                <a:cubicBezTo>
                  <a:pt x="0" y="66526"/>
                  <a:pt x="66526" y="0"/>
                  <a:pt x="148590" y="0"/>
                </a:cubicBezTo>
                <a:close/>
              </a:path>
            </a:pathLst>
          </a:custGeom>
          <a:solidFill>
            <a:srgbClr val="0E2B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202096" y="3032182"/>
            <a:ext cx="145039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万平方米半导体装备基地奠基，完善智能装备服务链</a:t>
            </a:r>
            <a:endParaRPr lang="zh-CN" altLang="en-US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10155560" y="4041853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10155560" y="2737012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任意多边形 435"/>
          <p:cNvSpPr/>
          <p:nvPr/>
        </p:nvSpPr>
        <p:spPr>
          <a:xfrm>
            <a:off x="9750631" y="2469391"/>
            <a:ext cx="809859" cy="329532"/>
          </a:xfrm>
          <a:custGeom>
            <a:avLst/>
            <a:gdLst>
              <a:gd name="connsiteX0" fmla="*/ 148590 w 809859"/>
              <a:gd name="connsiteY0" fmla="*/ 0 h 285662"/>
              <a:gd name="connsiteX1" fmla="*/ 661269 w 809859"/>
              <a:gd name="connsiteY1" fmla="*/ 0 h 285662"/>
              <a:gd name="connsiteX2" fmla="*/ 809859 w 809859"/>
              <a:gd name="connsiteY2" fmla="*/ 148590 h 285662"/>
              <a:gd name="connsiteX3" fmla="*/ 809859 w 809859"/>
              <a:gd name="connsiteY3" fmla="*/ 285662 h 285662"/>
              <a:gd name="connsiteX4" fmla="*/ 0 w 809859"/>
              <a:gd name="connsiteY4" fmla="*/ 285662 h 285662"/>
              <a:gd name="connsiteX5" fmla="*/ 0 w 809859"/>
              <a:gd name="connsiteY5" fmla="*/ 148590 h 285662"/>
              <a:gd name="connsiteX6" fmla="*/ 148590 w 809859"/>
              <a:gd name="connsiteY6" fmla="*/ 0 h 28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9859" h="285662">
                <a:moveTo>
                  <a:pt x="148590" y="0"/>
                </a:moveTo>
                <a:lnTo>
                  <a:pt x="661269" y="0"/>
                </a:lnTo>
                <a:cubicBezTo>
                  <a:pt x="743333" y="0"/>
                  <a:pt x="809859" y="66526"/>
                  <a:pt x="809859" y="148590"/>
                </a:cubicBezTo>
                <a:lnTo>
                  <a:pt x="809859" y="285662"/>
                </a:lnTo>
                <a:lnTo>
                  <a:pt x="0" y="285662"/>
                </a:lnTo>
                <a:lnTo>
                  <a:pt x="0" y="148590"/>
                </a:lnTo>
                <a:cubicBezTo>
                  <a:pt x="0" y="66526"/>
                  <a:pt x="66526" y="0"/>
                  <a:pt x="148590" y="0"/>
                </a:cubicBezTo>
                <a:close/>
              </a:path>
            </a:pathLst>
          </a:custGeom>
          <a:solidFill>
            <a:srgbClr val="0E2B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0838135" y="3246763"/>
            <a:ext cx="145039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市值突破千亿</a:t>
            </a:r>
            <a:endParaRPr lang="zh-CN" altLang="en-US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11521804" y="4041853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V="1">
            <a:off x="11521804" y="2737012"/>
            <a:ext cx="0" cy="213489"/>
          </a:xfrm>
          <a:prstGeom prst="line">
            <a:avLst/>
          </a:prstGeom>
          <a:ln w="15875">
            <a:gradFill flip="none" rotWithShape="1">
              <a:gsLst>
                <a:gs pos="0">
                  <a:srgbClr val="203E72">
                    <a:alpha val="0"/>
                  </a:srgbClr>
                </a:gs>
                <a:gs pos="100000">
                  <a:srgbClr val="203E72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任意多边形 439"/>
          <p:cNvSpPr/>
          <p:nvPr/>
        </p:nvSpPr>
        <p:spPr>
          <a:xfrm>
            <a:off x="11116875" y="2469391"/>
            <a:ext cx="809859" cy="329532"/>
          </a:xfrm>
          <a:custGeom>
            <a:avLst/>
            <a:gdLst>
              <a:gd name="connsiteX0" fmla="*/ 148590 w 809859"/>
              <a:gd name="connsiteY0" fmla="*/ 0 h 285662"/>
              <a:gd name="connsiteX1" fmla="*/ 661269 w 809859"/>
              <a:gd name="connsiteY1" fmla="*/ 0 h 285662"/>
              <a:gd name="connsiteX2" fmla="*/ 809859 w 809859"/>
              <a:gd name="connsiteY2" fmla="*/ 148590 h 285662"/>
              <a:gd name="connsiteX3" fmla="*/ 809859 w 809859"/>
              <a:gd name="connsiteY3" fmla="*/ 285662 h 285662"/>
              <a:gd name="connsiteX4" fmla="*/ 0 w 809859"/>
              <a:gd name="connsiteY4" fmla="*/ 285662 h 285662"/>
              <a:gd name="connsiteX5" fmla="*/ 0 w 809859"/>
              <a:gd name="connsiteY5" fmla="*/ 148590 h 285662"/>
              <a:gd name="connsiteX6" fmla="*/ 148590 w 809859"/>
              <a:gd name="connsiteY6" fmla="*/ 0 h 28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9859" h="285662">
                <a:moveTo>
                  <a:pt x="148590" y="0"/>
                </a:moveTo>
                <a:lnTo>
                  <a:pt x="661269" y="0"/>
                </a:lnTo>
                <a:cubicBezTo>
                  <a:pt x="743333" y="0"/>
                  <a:pt x="809859" y="66526"/>
                  <a:pt x="809859" y="148590"/>
                </a:cubicBezTo>
                <a:lnTo>
                  <a:pt x="809859" y="285662"/>
                </a:lnTo>
                <a:lnTo>
                  <a:pt x="0" y="285662"/>
                </a:lnTo>
                <a:lnTo>
                  <a:pt x="0" y="148590"/>
                </a:lnTo>
                <a:cubicBezTo>
                  <a:pt x="0" y="66526"/>
                  <a:pt x="66526" y="0"/>
                  <a:pt x="148590" y="0"/>
                </a:cubicBezTo>
                <a:close/>
              </a:path>
            </a:pathLst>
          </a:custGeom>
          <a:solidFill>
            <a:srgbClr val="0E2B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790920" y="3032182"/>
            <a:ext cx="183127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创业板上市，公司更名无锡先导智能装备</a:t>
            </a:r>
            <a:endParaRPr lang="en-US" altLang="zh-CN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股份有限公司</a:t>
            </a:r>
            <a:endParaRPr lang="en-US" altLang="zh-CN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股票代码：</a:t>
            </a:r>
            <a:r>
              <a:rPr lang="en-US" altLang="zh-CN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300450</a:t>
            </a:r>
            <a:endParaRPr lang="en-US" altLang="zh-CN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9496263" y="3159993"/>
            <a:ext cx="1450392" cy="516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成立</a:t>
            </a:r>
            <a:r>
              <a:rPr lang="en-US" altLang="zh-CN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周年</a:t>
            </a:r>
            <a:r>
              <a:rPr lang="en-US" altLang="zh-CN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国际化布局加快</a:t>
            </a:r>
            <a:endParaRPr lang="zh-CN" altLang="en-US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16373" y="3108233"/>
            <a:ext cx="112897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203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成立无锡先导电容器设备厂</a:t>
            </a:r>
            <a:endParaRPr lang="zh-CN" altLang="en-US" sz="1200" dirty="0">
              <a:solidFill>
                <a:srgbClr val="203E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0" y="550850"/>
            <a:ext cx="302455" cy="345473"/>
          </a:xfrm>
          <a:prstGeom prst="rect">
            <a:avLst/>
          </a:prstGeom>
          <a:solidFill>
            <a:srgbClr val="578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56382" y="550850"/>
            <a:ext cx="143022" cy="345473"/>
          </a:xfrm>
          <a:prstGeom prst="rect">
            <a:avLst/>
          </a:prstGeom>
          <a:solidFill>
            <a:srgbClr val="56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553331" y="497885"/>
            <a:ext cx="3175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发展历程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占位符 17" descr="图片1.jpg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4740056" y="3227839"/>
            <a:ext cx="2732777" cy="170814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" name="图片占位符 19" descr="图片3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809947" y="3227839"/>
            <a:ext cx="2732777" cy="1708143"/>
          </a:xfrm>
          <a:prstGeom prst="rect">
            <a:avLst/>
          </a:prstGeom>
          <a:ln>
            <a:noFill/>
          </a:ln>
          <a:effectLst/>
        </p:spPr>
      </p:pic>
      <p:sp>
        <p:nvSpPr>
          <p:cNvPr id="16387" name="标题 1"/>
          <p:cNvSpPr txBox="1">
            <a:spLocks noChangeArrowheads="1"/>
          </p:cNvSpPr>
          <p:nvPr/>
        </p:nvSpPr>
        <p:spPr bwMode="auto">
          <a:xfrm>
            <a:off x="5335545" y="2674605"/>
            <a:ext cx="1719263" cy="50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20000"/>
              </a:spcBef>
            </a:pPr>
            <a:r>
              <a:rPr lang="en-US" altLang="ja-JP" sz="11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PGothic" panose="020B0600070205080204" pitchFamily="34" charset="-128"/>
              </a:rPr>
              <a:t>Plant 2    </a:t>
            </a:r>
            <a:r>
              <a:rPr lang="zh-CN" alt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第二基地</a:t>
            </a:r>
            <a:endParaRPr lang="zh-CN" altLang="en-US" sz="11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6388" name="标题 1"/>
          <p:cNvSpPr txBox="1">
            <a:spLocks noChangeArrowheads="1"/>
          </p:cNvSpPr>
          <p:nvPr/>
        </p:nvSpPr>
        <p:spPr bwMode="auto">
          <a:xfrm>
            <a:off x="8314322" y="2674605"/>
            <a:ext cx="1724025" cy="50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indent="-5111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ja-JP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PGothic" panose="020B0600070205080204" pitchFamily="34" charset="-128"/>
              </a:rPr>
              <a:t>Plant 3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第三基地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904329" y="2493629"/>
            <a:ext cx="85264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/>
          <p:cNvSpPr/>
          <p:nvPr/>
        </p:nvSpPr>
        <p:spPr>
          <a:xfrm flipV="1">
            <a:off x="6106445" y="2493630"/>
            <a:ext cx="180975" cy="180975"/>
          </a:xfrm>
          <a:prstGeom prst="triangle">
            <a:avLst/>
          </a:prstGeom>
          <a:solidFill>
            <a:srgbClr val="5484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6391" name="Rectangle 3"/>
          <p:cNvSpPr>
            <a:spLocks noChangeArrowheads="1"/>
          </p:cNvSpPr>
          <p:nvPr/>
        </p:nvSpPr>
        <p:spPr bwMode="auto">
          <a:xfrm>
            <a:off x="9931515" y="1676845"/>
            <a:ext cx="952053" cy="68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1500</a:t>
            </a:r>
            <a:r>
              <a:rPr lang="en-US" altLang="zh-CN" sz="2000" b="1" baseline="300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+</a:t>
            </a:r>
            <a:endParaRPr lang="en-US" altLang="zh-CN" sz="2000" b="1" baseline="300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授权专利</a:t>
            </a:r>
            <a:endParaRPr lang="zh-CN" altLang="en-US" sz="16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</p:txBody>
      </p:sp>
      <p:sp>
        <p:nvSpPr>
          <p:cNvPr id="16392" name="Rectangle 3"/>
          <p:cNvSpPr>
            <a:spLocks noChangeArrowheads="1"/>
          </p:cNvSpPr>
          <p:nvPr/>
        </p:nvSpPr>
        <p:spPr bwMode="auto">
          <a:xfrm>
            <a:off x="3230140" y="1676845"/>
            <a:ext cx="1232882" cy="68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65023" rIns="65023" bIns="65023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7</a:t>
            </a:r>
            <a:r>
              <a:rPr lang="zh-CN" altLang="en-US" sz="2000" b="1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个</a:t>
            </a:r>
            <a:endParaRPr lang="en-US" altLang="zh-CN" sz="2000" b="1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全球分公司</a:t>
            </a:r>
            <a:endParaRPr lang="zh-CN" altLang="en-US" sz="16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</p:txBody>
      </p:sp>
      <p:sp>
        <p:nvSpPr>
          <p:cNvPr id="16393" name="Rectangle 3"/>
          <p:cNvSpPr>
            <a:spLocks noChangeArrowheads="1"/>
          </p:cNvSpPr>
          <p:nvPr/>
        </p:nvSpPr>
        <p:spPr bwMode="auto">
          <a:xfrm>
            <a:off x="1612913" y="1681712"/>
            <a:ext cx="1538753" cy="68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3</a:t>
            </a:r>
            <a:r>
              <a:rPr lang="zh-CN" altLang="en-US" sz="2000" b="1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城</a:t>
            </a:r>
            <a:r>
              <a:rPr lang="en-US" altLang="zh-CN" sz="2000" b="1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6</a:t>
            </a:r>
            <a:r>
              <a:rPr lang="zh-CN" altLang="en-US" sz="2000" b="1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基地</a:t>
            </a:r>
            <a:endParaRPr lang="en-US" altLang="zh-CN" sz="2000" b="1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无锡</a:t>
            </a:r>
            <a:r>
              <a:rPr lang="en-US" altLang="zh-CN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/</a:t>
            </a:r>
            <a:r>
              <a:rPr lang="zh-CN" altLang="en-US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珠海</a:t>
            </a:r>
            <a:r>
              <a:rPr lang="en-US" altLang="zh-CN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/</a:t>
            </a:r>
            <a:r>
              <a:rPr lang="zh-CN" altLang="en-US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上海</a:t>
            </a:r>
            <a:endParaRPr lang="zh-CN" altLang="en-US" sz="16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</p:txBody>
      </p:sp>
      <p:sp>
        <p:nvSpPr>
          <p:cNvPr id="16394" name="标题 1"/>
          <p:cNvSpPr txBox="1">
            <a:spLocks noChangeArrowheads="1"/>
          </p:cNvSpPr>
          <p:nvPr/>
        </p:nvSpPr>
        <p:spPr bwMode="auto">
          <a:xfrm>
            <a:off x="1904329" y="2746836"/>
            <a:ext cx="21732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indent="-5111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ja-JP" sz="11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PGothic" panose="020B0600070205080204" pitchFamily="34" charset="-128"/>
              </a:rPr>
              <a:t>Plant 1    </a:t>
            </a:r>
            <a:r>
              <a:rPr lang="zh-CN" alt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总部</a:t>
            </a:r>
            <a:r>
              <a:rPr lang="ja-JP" alt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S PGothic" panose="020B0600070205080204" pitchFamily="34" charset="-128"/>
              </a:rPr>
              <a:t>＆</a:t>
            </a:r>
            <a:r>
              <a:rPr lang="zh-CN" alt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第一基地 </a:t>
            </a:r>
            <a:endParaRPr lang="zh-CN" altLang="en-US" sz="11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23" name="Picture 2" descr="C:\Users\18256\Desktop\先导展厅素材\02 公司简介\无锡先导.jpg"/>
          <p:cNvPicPr>
            <a:picLocks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70165" y="3227839"/>
            <a:ext cx="2732777" cy="1708143"/>
          </a:xfrm>
          <a:prstGeom prst="rect">
            <a:avLst/>
          </a:prstGeom>
          <a:ln>
            <a:noFill/>
          </a:ln>
          <a:effectLst/>
        </p:spPr>
      </p:pic>
      <p:sp>
        <p:nvSpPr>
          <p:cNvPr id="16396" name="Rectangle 3"/>
          <p:cNvSpPr>
            <a:spLocks noChangeArrowheads="1"/>
          </p:cNvSpPr>
          <p:nvPr/>
        </p:nvSpPr>
        <p:spPr bwMode="auto">
          <a:xfrm>
            <a:off x="5957877" y="1699944"/>
            <a:ext cx="961671" cy="68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4500</a:t>
            </a:r>
            <a:r>
              <a:rPr lang="en-US" altLang="zh-CN" sz="2000" b="1" baseline="300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+</a:t>
            </a:r>
            <a:endParaRPr lang="en-US" altLang="zh-CN" sz="2000" b="1" baseline="300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研发人员</a:t>
            </a:r>
            <a:endParaRPr lang="zh-CN" altLang="en-US" sz="16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</p:txBody>
      </p:sp>
      <p:sp>
        <p:nvSpPr>
          <p:cNvPr id="16397" name="Rectangle 3"/>
          <p:cNvSpPr>
            <a:spLocks noChangeArrowheads="1"/>
          </p:cNvSpPr>
          <p:nvPr/>
        </p:nvSpPr>
        <p:spPr bwMode="auto">
          <a:xfrm>
            <a:off x="4603692" y="1697943"/>
            <a:ext cx="1054646" cy="68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15000</a:t>
            </a:r>
            <a:r>
              <a:rPr lang="en-US" altLang="zh-CN" sz="2000" b="1" baseline="300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+</a:t>
            </a:r>
            <a:endParaRPr lang="en-US" altLang="zh-CN" sz="2000" b="1" baseline="300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员工</a:t>
            </a:r>
            <a:endParaRPr lang="zh-CN" altLang="en-US" sz="16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</p:txBody>
      </p:sp>
      <p:sp>
        <p:nvSpPr>
          <p:cNvPr id="16398" name="Rectangle 3"/>
          <p:cNvSpPr>
            <a:spLocks noChangeArrowheads="1"/>
          </p:cNvSpPr>
          <p:nvPr/>
        </p:nvSpPr>
        <p:spPr bwMode="auto">
          <a:xfrm>
            <a:off x="7180128" y="1697943"/>
            <a:ext cx="835035" cy="68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700</a:t>
            </a:r>
            <a:r>
              <a:rPr lang="en-US" altLang="zh-CN" sz="2000" b="1" baseline="300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+</a:t>
            </a:r>
            <a:endParaRPr lang="en-US" altLang="zh-CN" sz="2000" b="1" baseline="300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硕</a:t>
            </a:r>
            <a:r>
              <a:rPr lang="en-US" altLang="zh-CN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/</a:t>
            </a:r>
            <a:r>
              <a:rPr lang="zh-CN" altLang="en-US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博士</a:t>
            </a:r>
            <a:endParaRPr lang="zh-CN" altLang="en-US" sz="16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8275743" y="1697943"/>
            <a:ext cx="1655772" cy="68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11%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5484B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90204" pitchFamily="34" charset="0"/>
              </a:rPr>
              <a:t>+</a:t>
            </a:r>
            <a:endParaRPr lang="en-US" altLang="zh-CN" sz="2000" b="1" baseline="300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研发</a:t>
            </a:r>
            <a:r>
              <a:rPr lang="en-US" altLang="zh-CN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/</a:t>
            </a:r>
            <a:r>
              <a:rPr lang="zh-CN" altLang="en-US" sz="1600" dirty="0">
                <a:solidFill>
                  <a:srgbClr val="5484B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年销售收入</a:t>
            </a:r>
            <a:endParaRPr lang="zh-CN" altLang="en-US" sz="1600" dirty="0">
              <a:solidFill>
                <a:srgbClr val="5484B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550850"/>
            <a:ext cx="302455" cy="345473"/>
          </a:xfrm>
          <a:prstGeom prst="rect">
            <a:avLst/>
          </a:prstGeom>
          <a:solidFill>
            <a:srgbClr val="578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6382" y="550850"/>
            <a:ext cx="143022" cy="345473"/>
          </a:xfrm>
          <a:prstGeom prst="rect">
            <a:avLst/>
          </a:prstGeom>
          <a:solidFill>
            <a:srgbClr val="56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53331" y="497885"/>
            <a:ext cx="3175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企业概述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5857023" y="978649"/>
            <a:ext cx="4723586" cy="2538975"/>
          </a:xfrm>
          <a:prstGeom prst="rect">
            <a:avLst/>
          </a:prstGeom>
          <a:noFill/>
          <a:ln>
            <a:solidFill>
              <a:srgbClr val="A7A7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5365" name="内容占位符 6"/>
          <p:cNvSpPr txBox="1">
            <a:spLocks noChangeArrowheads="1"/>
          </p:cNvSpPr>
          <p:nvPr/>
        </p:nvSpPr>
        <p:spPr bwMode="auto">
          <a:xfrm>
            <a:off x="5851041" y="991747"/>
            <a:ext cx="4723586" cy="231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zh-CN" altLang="en-US" sz="1400" b="1" dirty="0">
                <a:solidFill>
                  <a:srgbClr val="181717"/>
                </a:solidFill>
                <a:latin typeface="Arial" panose="020B060402020209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先导智能</a:t>
            </a:r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，成立于</a:t>
            </a:r>
            <a:r>
              <a:rPr lang="en-US" altLang="zh-CN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1999</a:t>
            </a:r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年，全球领先的新能源装备制造商。</a:t>
            </a:r>
            <a:endParaRPr lang="zh-CN" altLang="en-US" sz="1400" dirty="0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endParaRPr lang="zh-CN" altLang="en-US" sz="1400" dirty="0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锂电池智能装备、光伏智能装备、3C智能装备、智能物流系统、汽车智能产线、燃料电池智能装备、激光精密加工、机器视觉、</a:t>
            </a:r>
            <a:r>
              <a:rPr lang="en-US" altLang="zh-CN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MES</a:t>
            </a:r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等业务板块。</a:t>
            </a:r>
            <a:endParaRPr lang="zh-CN" altLang="en-US" sz="1400" dirty="0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endParaRPr lang="zh-CN" altLang="en-US" sz="1400" dirty="0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锂电池</a:t>
            </a:r>
            <a:r>
              <a:rPr lang="en-US" altLang="zh-CN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/</a:t>
            </a:r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燃料电池高端装备，市场占有率</a:t>
            </a:r>
            <a:r>
              <a:rPr lang="zh-CN" altLang="en-US" sz="1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全球第一</a:t>
            </a:r>
            <a:endParaRPr lang="zh-CN" altLang="en-US" sz="1400" dirty="0">
              <a:solidFill>
                <a:srgbClr val="2600E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r>
              <a:rPr lang="en-US" altLang="zh-CN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2019</a:t>
            </a:r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年营收</a:t>
            </a:r>
            <a:r>
              <a:rPr lang="en-US" altLang="zh-CN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46.8</a:t>
            </a:r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亿，净利润</a:t>
            </a:r>
            <a:r>
              <a:rPr lang="en-US" altLang="zh-CN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7.6</a:t>
            </a:r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亿，</a:t>
            </a:r>
            <a:r>
              <a:rPr lang="zh-CN" altLang="en-US" sz="1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行业第一</a:t>
            </a:r>
            <a:endParaRPr lang="en-US" altLang="zh-CN" sz="1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r>
              <a:rPr lang="en-US" altLang="zh-CN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2020</a:t>
            </a:r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年营收</a:t>
            </a:r>
            <a:r>
              <a:rPr lang="en-US" altLang="zh-CN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100</a:t>
            </a:r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亿，</a:t>
            </a:r>
            <a:r>
              <a:rPr lang="zh-CN" altLang="en-US" sz="1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行业第一</a:t>
            </a:r>
            <a:endParaRPr lang="en-US" altLang="zh-CN" sz="1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endParaRPr lang="en-US" altLang="zh-CN" sz="1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入选工信部第四批制造业单项冠军示范企业</a:t>
            </a:r>
            <a:endParaRPr lang="zh-CN" altLang="en-US" sz="1400" dirty="0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r>
              <a:rPr lang="zh-CN" alt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</a:t>
            </a:r>
            <a:endParaRPr lang="en-US" altLang="zh-CN" sz="1400" dirty="0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endParaRPr lang="zh-CN" altLang="en-US" sz="14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endParaRPr lang="zh-CN" altLang="en-US" sz="1400" dirty="0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endParaRPr lang="zh-CN" altLang="en-US" sz="1400" dirty="0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endParaRPr lang="zh-CN" altLang="en-US" sz="1400" dirty="0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just"/>
            <a:endParaRPr lang="zh-CN" altLang="en-US" sz="1400" dirty="0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5851041" y="3472971"/>
          <a:ext cx="4687073" cy="268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828165" y="1294766"/>
            <a:ext cx="3624580" cy="4082415"/>
            <a:chOff x="479" y="2039"/>
            <a:chExt cx="5708" cy="6429"/>
          </a:xfrm>
        </p:grpSpPr>
        <p:grpSp>
          <p:nvGrpSpPr>
            <p:cNvPr id="15367" name="组合 1"/>
            <p:cNvGrpSpPr/>
            <p:nvPr/>
          </p:nvGrpSpPr>
          <p:grpSpPr bwMode="auto">
            <a:xfrm>
              <a:off x="479" y="2039"/>
              <a:ext cx="5709" cy="6427"/>
              <a:chOff x="8437" y="3516"/>
              <a:chExt cx="7419" cy="7948"/>
            </a:xfrm>
          </p:grpSpPr>
          <p:pic>
            <p:nvPicPr>
              <p:cNvPr id="15368" name="图片 2" descr="汽车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29" y="6410"/>
                <a:ext cx="1986" cy="1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69" name="图片 3" descr="3C-新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37" y="3574"/>
                <a:ext cx="1746" cy="1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70" name="图片 28" descr="光伏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26" y="3516"/>
                <a:ext cx="1735" cy="1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71" name="图片 29" descr="激光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3" y="9014"/>
                <a:ext cx="1457" cy="1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72" name="图片 30" descr="锂电池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46" y="3528"/>
                <a:ext cx="1006" cy="1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73" name="文本框 31"/>
              <p:cNvSpPr txBox="1">
                <a:spLocks noChangeArrowheads="1"/>
              </p:cNvSpPr>
              <p:nvPr/>
            </p:nvSpPr>
            <p:spPr bwMode="auto">
              <a:xfrm>
                <a:off x="8437" y="5092"/>
                <a:ext cx="2678" cy="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200" dirty="0" err="1">
                    <a:solidFill>
                      <a:srgbClr val="18171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锂电池智能制造</a:t>
                </a:r>
                <a:endParaRPr lang="en-US" altLang="zh-CN" sz="12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5374" name="文本框 34"/>
              <p:cNvSpPr txBox="1">
                <a:spLocks noChangeArrowheads="1"/>
              </p:cNvSpPr>
              <p:nvPr/>
            </p:nvSpPr>
            <p:spPr bwMode="auto">
              <a:xfrm>
                <a:off x="11107" y="5092"/>
                <a:ext cx="2253" cy="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>
                    <a:solidFill>
                      <a:srgbClr val="18171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光伏</a:t>
                </a:r>
                <a:r>
                  <a:rPr lang="en-US" altLang="zh-CN" sz="1200">
                    <a:solidFill>
                      <a:srgbClr val="18171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智能制造</a:t>
                </a:r>
                <a:endParaRPr lang="en-US" altLang="zh-CN" sz="120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5375" name="文本框 35"/>
              <p:cNvSpPr txBox="1">
                <a:spLocks noChangeArrowheads="1"/>
              </p:cNvSpPr>
              <p:nvPr/>
            </p:nvSpPr>
            <p:spPr bwMode="auto">
              <a:xfrm>
                <a:off x="13536" y="7845"/>
                <a:ext cx="2320" cy="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>
                    <a:solidFill>
                      <a:srgbClr val="18171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汽车智能工厂</a:t>
                </a:r>
                <a:endParaRPr lang="zh-CN" altLang="en-US" sz="120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5376" name="文本框 36"/>
              <p:cNvSpPr txBox="1">
                <a:spLocks noChangeArrowheads="1"/>
              </p:cNvSpPr>
              <p:nvPr/>
            </p:nvSpPr>
            <p:spPr bwMode="auto">
              <a:xfrm>
                <a:off x="8710" y="10747"/>
                <a:ext cx="1904" cy="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>
                    <a:solidFill>
                      <a:srgbClr val="18171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激光</a:t>
                </a:r>
                <a:endParaRPr lang="en-US" altLang="zh-CN" sz="120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5377" name="文本框 37"/>
              <p:cNvSpPr txBox="1">
                <a:spLocks noChangeArrowheads="1"/>
              </p:cNvSpPr>
              <p:nvPr/>
            </p:nvSpPr>
            <p:spPr bwMode="auto">
              <a:xfrm>
                <a:off x="13789" y="10747"/>
                <a:ext cx="2066" cy="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200">
                    <a:solidFill>
                      <a:srgbClr val="18171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MES</a:t>
                </a:r>
                <a:endParaRPr lang="en-US" altLang="zh-CN" sz="120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5378" name="文本框 38"/>
              <p:cNvSpPr txBox="1">
                <a:spLocks noChangeArrowheads="1"/>
              </p:cNvSpPr>
              <p:nvPr/>
            </p:nvSpPr>
            <p:spPr bwMode="auto">
              <a:xfrm>
                <a:off x="13458" y="5092"/>
                <a:ext cx="2095" cy="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200" dirty="0">
                    <a:solidFill>
                      <a:srgbClr val="18171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3C</a:t>
                </a:r>
                <a:r>
                  <a:rPr lang="zh-CN" altLang="en-US" sz="1200" dirty="0">
                    <a:solidFill>
                      <a:srgbClr val="18171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智能装备</a:t>
                </a:r>
                <a:endParaRPr lang="zh-CN" altLang="en-US" sz="12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5379" name="文本框 39"/>
              <p:cNvSpPr txBox="1">
                <a:spLocks noChangeArrowheads="1"/>
              </p:cNvSpPr>
              <p:nvPr/>
            </p:nvSpPr>
            <p:spPr bwMode="auto">
              <a:xfrm>
                <a:off x="8689" y="7845"/>
                <a:ext cx="1904" cy="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zh-CN" sz="1200">
                    <a:solidFill>
                      <a:srgbClr val="18171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智能物流</a:t>
                </a:r>
                <a:endParaRPr lang="zh-CN" altLang="zh-CN" sz="120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5380" name="文本框 40"/>
              <p:cNvSpPr txBox="1">
                <a:spLocks noChangeArrowheads="1"/>
              </p:cNvSpPr>
              <p:nvPr/>
            </p:nvSpPr>
            <p:spPr bwMode="auto">
              <a:xfrm>
                <a:off x="11066" y="7845"/>
                <a:ext cx="1904" cy="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>
                    <a:solidFill>
                      <a:srgbClr val="18171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燃料电池</a:t>
                </a:r>
                <a:endParaRPr lang="zh-CN" altLang="en-US" sz="120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pic>
            <p:nvPicPr>
              <p:cNvPr id="15381" name="图片 4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290" t="14313" r="9279" b="7841"/>
              <a:stretch>
                <a:fillRect/>
              </a:stretch>
            </p:blipFill>
            <p:spPr bwMode="auto">
              <a:xfrm>
                <a:off x="8869" y="6135"/>
                <a:ext cx="1584" cy="1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82" name="图片 42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5" y="6470"/>
                <a:ext cx="1566" cy="10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83" name="图片 43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92" y="9119"/>
                <a:ext cx="1859" cy="1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0" cstate="print">
              <a:duotone>
                <a:prstClr val="black"/>
                <a:schemeClr val="tx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2" y="6365"/>
              <a:ext cx="1384" cy="1418"/>
            </a:xfrm>
            <a:prstGeom prst="rect">
              <a:avLst/>
            </a:prstGeom>
          </p:spPr>
        </p:pic>
        <p:sp>
          <p:nvSpPr>
            <p:cNvPr id="15385" name="文本框 9"/>
            <p:cNvSpPr txBox="1">
              <a:spLocks noChangeArrowheads="1"/>
            </p:cNvSpPr>
            <p:nvPr/>
          </p:nvSpPr>
          <p:spPr bwMode="auto">
            <a:xfrm>
              <a:off x="2540" y="7886"/>
              <a:ext cx="1728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zh-CN" sz="120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机器视觉</a:t>
              </a:r>
              <a:endParaRPr lang="zh-CN" altLang="zh-CN" sz="12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0" y="550850"/>
            <a:ext cx="302455" cy="345473"/>
          </a:xfrm>
          <a:prstGeom prst="rect">
            <a:avLst/>
          </a:prstGeom>
          <a:solidFill>
            <a:srgbClr val="578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6382" y="550850"/>
            <a:ext cx="143022" cy="345473"/>
          </a:xfrm>
          <a:prstGeom prst="rect">
            <a:avLst/>
          </a:prstGeom>
          <a:solidFill>
            <a:srgbClr val="56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53331" y="497885"/>
            <a:ext cx="3175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业务概述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0" y="550850"/>
            <a:ext cx="302455" cy="345473"/>
          </a:xfrm>
          <a:prstGeom prst="rect">
            <a:avLst/>
          </a:prstGeom>
          <a:solidFill>
            <a:srgbClr val="578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6" name="矩形 45"/>
          <p:cNvSpPr/>
          <p:nvPr/>
        </p:nvSpPr>
        <p:spPr>
          <a:xfrm>
            <a:off x="356382" y="550850"/>
            <a:ext cx="143022" cy="345473"/>
          </a:xfrm>
          <a:prstGeom prst="rect">
            <a:avLst/>
          </a:prstGeom>
          <a:solidFill>
            <a:srgbClr val="578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9" name="文本框 38"/>
          <p:cNvSpPr txBox="1"/>
          <p:nvPr/>
        </p:nvSpPr>
        <p:spPr>
          <a:xfrm>
            <a:off x="771021" y="493979"/>
            <a:ext cx="813346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微软雅黑" panose="020B0503020204020204" pitchFamily="34" charset="-122"/>
                <a:sym typeface="+mn-ea"/>
              </a:rPr>
              <a:t>先导在全球设立五家分子公司，快速响应客户需求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58825" y="1152525"/>
            <a:ext cx="10200640" cy="5033645"/>
            <a:chOff x="1372283" y="1398159"/>
            <a:chExt cx="8790891" cy="4724520"/>
          </a:xfrm>
        </p:grpSpPr>
        <p:pic>
          <p:nvPicPr>
            <p:cNvPr id="12" name="图片 11" descr="2008102711392465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372283" y="3913332"/>
              <a:ext cx="8790891" cy="2209347"/>
            </a:xfrm>
            <a:prstGeom prst="rect">
              <a:avLst/>
            </a:prstGeom>
            <a:noFill/>
          </p:spPr>
        </p:pic>
        <p:sp>
          <p:nvSpPr>
            <p:cNvPr id="13" name="Rectangle 3"/>
            <p:cNvSpPr/>
            <p:nvPr/>
          </p:nvSpPr>
          <p:spPr>
            <a:xfrm>
              <a:off x="3469421" y="2116997"/>
              <a:ext cx="1275390" cy="81473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r" defTabSz="914400"/>
              <a:r>
                <a:rPr lang="en-US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rgbClr val="578BC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ZhuHai, China</a:t>
              </a:r>
              <a:r>
                <a:rPr lang="zh-CN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rgbClr val="578BC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珠海泰坦</a:t>
              </a:r>
              <a:endParaRPr lang="zh-CN" altLang="zh-CN" sz="1600" dirty="0">
                <a:ln w="17780" cmpd="sng">
                  <a:noFill/>
                  <a:prstDash val="solid"/>
                  <a:miter lim="800000"/>
                </a:ln>
                <a:solidFill>
                  <a:srgbClr val="578BC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V="1">
              <a:off x="4837757" y="1957364"/>
              <a:ext cx="0" cy="298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5031722" y="3205889"/>
              <a:ext cx="0" cy="1697863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3"/>
            <p:cNvSpPr/>
            <p:nvPr/>
          </p:nvSpPr>
          <p:spPr>
            <a:xfrm>
              <a:off x="4906840" y="2631941"/>
              <a:ext cx="1149844" cy="58348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l" defTabSz="914400"/>
              <a:r>
                <a:rPr lang="en-US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South Korea</a:t>
              </a:r>
              <a:endParaRPr lang="en-US" altLang="zh-CN" sz="1600" dirty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  <a:p>
              <a:pPr algn="l" defTabSz="914400"/>
              <a:r>
                <a:rPr lang="zh-CN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韩国分公司</a:t>
              </a:r>
              <a:endParaRPr lang="zh-CN" altLang="zh-CN" sz="1600" dirty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5301414" y="3781143"/>
              <a:ext cx="0" cy="1074117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3"/>
            <p:cNvSpPr/>
            <p:nvPr/>
          </p:nvSpPr>
          <p:spPr>
            <a:xfrm>
              <a:off x="5211993" y="3266175"/>
              <a:ext cx="1149844" cy="58348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l" defTabSz="914400"/>
              <a:r>
                <a:rPr lang="en-US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Japan</a:t>
              </a:r>
              <a:endParaRPr lang="en-US" altLang="zh-CN" sz="1600" dirty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  <a:p>
              <a:pPr algn="l" defTabSz="914400"/>
              <a:r>
                <a:rPr lang="zh-CN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日本分公司</a:t>
              </a:r>
              <a:endParaRPr lang="zh-CN" altLang="zh-CN" sz="1600" dirty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flipV="1">
              <a:off x="4768673" y="2514223"/>
              <a:ext cx="0" cy="2520000"/>
            </a:xfrm>
            <a:prstGeom prst="line">
              <a:avLst/>
            </a:prstGeom>
            <a:ln>
              <a:solidFill>
                <a:srgbClr val="2336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3"/>
            <p:cNvSpPr/>
            <p:nvPr/>
          </p:nvSpPr>
          <p:spPr>
            <a:xfrm>
              <a:off x="4282534" y="1398159"/>
              <a:ext cx="1149844" cy="58348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ctr" defTabSz="914400"/>
              <a:r>
                <a:rPr lang="zh-CN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rgbClr val="578BC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WuXi, China</a:t>
              </a:r>
              <a:endParaRPr lang="zh-CN" altLang="zh-CN" sz="1600" dirty="0">
                <a:ln w="17780" cmpd="sng">
                  <a:noFill/>
                  <a:prstDash val="solid"/>
                  <a:miter lim="800000"/>
                </a:ln>
                <a:solidFill>
                  <a:srgbClr val="578BC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  <a:p>
              <a:pPr algn="ctr" defTabSz="914400"/>
              <a:r>
                <a:rPr lang="zh-CN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rgbClr val="578BC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先导总部</a:t>
              </a:r>
              <a:endParaRPr lang="zh-CN" altLang="zh-CN" sz="1600" dirty="0">
                <a:ln w="17780" cmpd="sng">
                  <a:noFill/>
                  <a:prstDash val="solid"/>
                  <a:miter lim="800000"/>
                </a:ln>
                <a:solidFill>
                  <a:srgbClr val="578BC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V="1">
              <a:off x="3832723" y="3698110"/>
              <a:ext cx="0" cy="131591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3"/>
            <p:cNvSpPr/>
            <p:nvPr/>
          </p:nvSpPr>
          <p:spPr>
            <a:xfrm>
              <a:off x="3342346" y="3135238"/>
              <a:ext cx="1149844" cy="58348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l" defTabSz="914400"/>
              <a:r>
                <a:rPr lang="en-US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India</a:t>
              </a:r>
              <a:endParaRPr lang="en-US" altLang="zh-CN" sz="1600" dirty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  <a:p>
              <a:pPr algn="l" defTabSz="914400"/>
              <a:r>
                <a:rPr lang="zh-CN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印度子公司</a:t>
              </a:r>
              <a:endParaRPr lang="zh-CN" altLang="zh-CN" sz="1600" dirty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 flipV="1">
              <a:off x="2356520" y="3413805"/>
              <a:ext cx="205" cy="126193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3"/>
            <p:cNvSpPr/>
            <p:nvPr/>
          </p:nvSpPr>
          <p:spPr>
            <a:xfrm>
              <a:off x="1700991" y="2570224"/>
              <a:ext cx="1625994" cy="81473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r>
                <a:rPr lang="en-US" altLang="zh-CN" sz="1600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Europe</a:t>
              </a:r>
              <a:endParaRPr lang="en-US" altLang="zh-CN" sz="1600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  <a:p>
              <a:r>
                <a:rPr lang="zh-CN" altLang="zh-CN" sz="1600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欧洲分公司</a:t>
              </a:r>
              <a:endParaRPr lang="en-US" altLang="zh-CN" sz="1600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  <a:p>
              <a:r>
                <a:rPr lang="en-US" altLang="zh-CN" sz="1600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(Sweden&amp; Germany</a:t>
              </a:r>
              <a:r>
                <a:rPr lang="en-US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)</a:t>
              </a:r>
              <a:endParaRPr lang="zh-CN" altLang="zh-CN" sz="1600" dirty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7532682" y="3407826"/>
              <a:ext cx="0" cy="1447435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3"/>
            <p:cNvSpPr/>
            <p:nvPr/>
          </p:nvSpPr>
          <p:spPr>
            <a:xfrm>
              <a:off x="7035142" y="2817838"/>
              <a:ext cx="1307360" cy="58348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l" defTabSz="914400"/>
              <a:r>
                <a:rPr lang="en-US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United  States</a:t>
              </a:r>
              <a:endParaRPr lang="en-US" altLang="zh-CN" sz="1600" dirty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  <a:p>
              <a:pPr algn="l" defTabSz="914400"/>
              <a:r>
                <a:rPr lang="zh-CN" altLang="zh-CN" sz="1600" dirty="0">
                  <a:ln w="17780" cmpd="sng">
                    <a:noFill/>
                    <a:prstDash val="solid"/>
                    <a:miter lim="800000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90204" pitchFamily="34" charset="0"/>
                </a:rPr>
                <a:t>美国子公司</a:t>
              </a:r>
              <a:endParaRPr lang="zh-CN" altLang="zh-CN" sz="1600" dirty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sp>
          <p:nvSpPr>
            <p:cNvPr id="29" name="流程图: 联系 28"/>
            <p:cNvSpPr/>
            <p:nvPr/>
          </p:nvSpPr>
          <p:spPr>
            <a:xfrm>
              <a:off x="2318861" y="3358670"/>
              <a:ext cx="75318" cy="501661"/>
            </a:xfrm>
            <a:prstGeom prst="flowChartConnector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ctr" defTabSz="914400" eaLnBrk="1"/>
              <a:endPara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sp>
          <p:nvSpPr>
            <p:cNvPr id="33" name="流程图: 联系 32"/>
            <p:cNvSpPr/>
            <p:nvPr/>
          </p:nvSpPr>
          <p:spPr>
            <a:xfrm>
              <a:off x="3795524" y="3672868"/>
              <a:ext cx="75318" cy="501661"/>
            </a:xfrm>
            <a:prstGeom prst="flowChartConnector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ctr" defTabSz="914400" eaLnBrk="1"/>
              <a:endPara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sp>
          <p:nvSpPr>
            <p:cNvPr id="34" name="流程图: 联系 33"/>
            <p:cNvSpPr/>
            <p:nvPr/>
          </p:nvSpPr>
          <p:spPr>
            <a:xfrm>
              <a:off x="4731474" y="2507391"/>
              <a:ext cx="75318" cy="501661"/>
            </a:xfrm>
            <a:prstGeom prst="flowChartConnector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ctr" defTabSz="914400" eaLnBrk="1"/>
              <a:endPara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sp>
          <p:nvSpPr>
            <p:cNvPr id="35" name="流程图: 联系 34"/>
            <p:cNvSpPr/>
            <p:nvPr/>
          </p:nvSpPr>
          <p:spPr>
            <a:xfrm>
              <a:off x="4800011" y="1957185"/>
              <a:ext cx="75318" cy="501661"/>
            </a:xfrm>
            <a:prstGeom prst="flowChartConnector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ctr" defTabSz="914400" eaLnBrk="1"/>
              <a:endPara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sp>
          <p:nvSpPr>
            <p:cNvPr id="36" name="流程图: 联系 35"/>
            <p:cNvSpPr/>
            <p:nvPr/>
          </p:nvSpPr>
          <p:spPr>
            <a:xfrm>
              <a:off x="7495483" y="3387233"/>
              <a:ext cx="75318" cy="501661"/>
            </a:xfrm>
            <a:prstGeom prst="flowChartConnector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ctr" defTabSz="914400" eaLnBrk="1"/>
              <a:endPara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sp>
          <p:nvSpPr>
            <p:cNvPr id="37" name="流程图: 联系 36"/>
            <p:cNvSpPr/>
            <p:nvPr/>
          </p:nvSpPr>
          <p:spPr>
            <a:xfrm>
              <a:off x="4992531" y="3175997"/>
              <a:ext cx="75318" cy="501661"/>
            </a:xfrm>
            <a:prstGeom prst="flowChartConnector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ctr" defTabSz="914400" eaLnBrk="1"/>
              <a:endPara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sp>
          <p:nvSpPr>
            <p:cNvPr id="38" name="流程图: 联系 37"/>
            <p:cNvSpPr/>
            <p:nvPr/>
          </p:nvSpPr>
          <p:spPr>
            <a:xfrm>
              <a:off x="5263551" y="3747930"/>
              <a:ext cx="75318" cy="501661"/>
            </a:xfrm>
            <a:prstGeom prst="flowChartConnector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ctr" defTabSz="914400" eaLnBrk="1"/>
              <a:endPara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 flipV="1">
              <a:off x="2486201" y="3407826"/>
              <a:ext cx="13931" cy="1030329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流程图: 联系 30"/>
            <p:cNvSpPr/>
            <p:nvPr/>
          </p:nvSpPr>
          <p:spPr>
            <a:xfrm>
              <a:off x="2453502" y="3352815"/>
              <a:ext cx="75318" cy="501661"/>
            </a:xfrm>
            <a:prstGeom prst="flowChartConnector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txBody>
            <a:bodyPr wrap="square" lIns="65022" tIns="65022" rIns="65022" bIns="65022">
              <a:spAutoFit/>
            </a:bodyPr>
            <a:lstStyle/>
            <a:p>
              <a:pPr algn="ctr" defTabSz="914400" eaLnBrk="1"/>
              <a:endPara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9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矩形 66"/>
          <p:cNvSpPr/>
          <p:nvPr/>
        </p:nvSpPr>
        <p:spPr>
          <a:xfrm>
            <a:off x="-13969" y="1435670"/>
            <a:ext cx="12205969" cy="46103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3" name="矩形 62"/>
          <p:cNvSpPr/>
          <p:nvPr/>
        </p:nvSpPr>
        <p:spPr>
          <a:xfrm>
            <a:off x="494030" y="5248275"/>
            <a:ext cx="169989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95" b="1" dirty="0">
                <a:ln w="17780" cmpd="sng">
                  <a:noFill/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排名不分先后</a:t>
            </a:r>
            <a:endParaRPr lang="zh-CN" altLang="en-US" sz="1195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9394" y="377129"/>
            <a:ext cx="7343775" cy="1006475"/>
          </a:xfrm>
          <a:prstGeom prst="rect">
            <a:avLst/>
          </a:prstGeom>
        </p:spPr>
        <p:txBody>
          <a:bodyPr wrap="none" lIns="121627" tIns="60814" rIns="121627" bIns="60814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  <a:cs typeface="+mn-ea"/>
              </a:rPr>
              <a:t>行业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  <a:cs typeface="+mn-ea"/>
              </a:rPr>
              <a:t>TOP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  <a:cs typeface="+mn-ea"/>
              </a:rPr>
              <a:t>客户选择先导成为战略合作伙伴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  <a:cs typeface="+mn-ea"/>
              </a:rPr>
              <a:t>产品已远销美、德、日、韩、印等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  <a:cs typeface="+mn-ea"/>
              </a:rPr>
              <a:t>20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  <a:cs typeface="+mn-ea"/>
              </a:rPr>
              <a:t>多个国家和地区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微软雅黑" panose="020B0503020204020204" pitchFamily="34" charset="-122"/>
              <a:cs typeface="+mn-ea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700703" y="1914378"/>
            <a:ext cx="10861863" cy="3070663"/>
            <a:chOff x="706295" y="1534126"/>
            <a:chExt cx="10861863" cy="3070663"/>
          </a:xfrm>
        </p:grpSpPr>
        <p:grpSp>
          <p:nvGrpSpPr>
            <p:cNvPr id="5" name="组合 4"/>
            <p:cNvGrpSpPr/>
            <p:nvPr/>
          </p:nvGrpSpPr>
          <p:grpSpPr>
            <a:xfrm>
              <a:off x="706295" y="1534126"/>
              <a:ext cx="10779410" cy="3070663"/>
              <a:chOff x="684539" y="2069146"/>
              <a:chExt cx="10822921" cy="3083058"/>
            </a:xfrm>
          </p:grpSpPr>
          <p:sp>
            <p:nvSpPr>
              <p:cNvPr id="6" name="六边形 5"/>
              <p:cNvSpPr/>
              <p:nvPr/>
            </p:nvSpPr>
            <p:spPr>
              <a:xfrm>
                <a:off x="2642672" y="2080376"/>
                <a:ext cx="1095321" cy="950227"/>
              </a:xfrm>
              <a:prstGeom prst="hexagon">
                <a:avLst/>
              </a:pr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09955"/>
                <a:endParaRPr lang="zh-CN" altLang="en-US" sz="1795" dirty="0">
                  <a:solidFill>
                    <a:prstClr val="white">
                      <a:lumMod val="50000"/>
                    </a:prstClr>
                  </a:solidFill>
                  <a:latin typeface="Arial" panose="020B0604020202090204"/>
                  <a:ea typeface="微软雅黑" panose="020B0503020204020204" pitchFamily="34" charset="-122"/>
                  <a:cs typeface="+mn-ea"/>
                </a:endParaRPr>
              </a:p>
            </p:txBody>
          </p:sp>
          <p:grpSp>
            <p:nvGrpSpPr>
              <p:cNvPr id="9" name="组合 22"/>
              <p:cNvGrpSpPr/>
              <p:nvPr/>
            </p:nvGrpSpPr>
            <p:grpSpPr>
              <a:xfrm>
                <a:off x="684539" y="2069146"/>
                <a:ext cx="10822921" cy="3083058"/>
                <a:chOff x="548442" y="1497203"/>
                <a:chExt cx="10866608" cy="3076009"/>
              </a:xfrm>
            </p:grpSpPr>
            <p:grpSp>
              <p:nvGrpSpPr>
                <p:cNvPr id="26" name="组合 10"/>
                <p:cNvGrpSpPr/>
                <p:nvPr/>
              </p:nvGrpSpPr>
              <p:grpSpPr>
                <a:xfrm>
                  <a:off x="548442" y="1497203"/>
                  <a:ext cx="10866608" cy="3076009"/>
                  <a:chOff x="1066944" y="1878951"/>
                  <a:chExt cx="10866608" cy="3076009"/>
                </a:xfrm>
              </p:grpSpPr>
              <p:sp>
                <p:nvSpPr>
                  <p:cNvPr id="36" name="椭圆 2"/>
                  <p:cNvSpPr>
                    <a:spLocks noChangeArrowheads="1"/>
                  </p:cNvSpPr>
                  <p:nvPr/>
                </p:nvSpPr>
                <p:spPr bwMode="auto">
                  <a:xfrm rot="4300279">
                    <a:off x="1686248" y="2230438"/>
                    <a:ext cx="1411287" cy="1411287"/>
                  </a:xfrm>
                  <a:prstGeom prst="ellips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defTabSz="909955"/>
                    <a:endParaRPr lang="zh-CN" altLang="en-US" sz="1795" dirty="0">
                      <a:solidFill>
                        <a:srgbClr val="FFFFFF"/>
                      </a:solidFill>
                      <a:latin typeface="Arial" panose="020B0604020202090204" pitchFamily="34" charset="0"/>
                      <a:ea typeface="微软雅黑" panose="020B0503020204020204" pitchFamily="34" charset="-122"/>
                      <a:cs typeface="+mn-ea"/>
                      <a:sym typeface="Arial" panose="020B0604020202090204" pitchFamily="34" charset="0"/>
                    </a:endParaRPr>
                  </a:p>
                </p:txBody>
              </p:sp>
              <p:sp>
                <p:nvSpPr>
                  <p:cNvPr id="37" name="椭圆 6"/>
                  <p:cNvSpPr>
                    <a:spLocks noChangeArrowheads="1"/>
                  </p:cNvSpPr>
                  <p:nvPr/>
                </p:nvSpPr>
                <p:spPr bwMode="auto">
                  <a:xfrm rot="4300279">
                    <a:off x="5394648" y="2230438"/>
                    <a:ext cx="1411287" cy="1411287"/>
                  </a:xfrm>
                  <a:prstGeom prst="ellips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defTabSz="909955"/>
                    <a:endParaRPr lang="zh-CN" altLang="en-US" sz="1795" dirty="0">
                      <a:solidFill>
                        <a:srgbClr val="FFFFFF"/>
                      </a:solidFill>
                      <a:latin typeface="Arial" panose="020B0604020202090204" pitchFamily="34" charset="0"/>
                      <a:ea typeface="微软雅黑" panose="020B0503020204020204" pitchFamily="34" charset="-122"/>
                      <a:cs typeface="+mn-ea"/>
                      <a:sym typeface="Arial" panose="020B0604020202090204" pitchFamily="34" charset="0"/>
                    </a:endParaRPr>
                  </a:p>
                </p:txBody>
              </p:sp>
              <p:sp>
                <p:nvSpPr>
                  <p:cNvPr id="38" name="椭圆 9"/>
                  <p:cNvSpPr>
                    <a:spLocks noChangeArrowheads="1"/>
                  </p:cNvSpPr>
                  <p:nvPr/>
                </p:nvSpPr>
                <p:spPr bwMode="auto">
                  <a:xfrm rot="4300279">
                    <a:off x="9103048" y="2230438"/>
                    <a:ext cx="1411287" cy="1411287"/>
                  </a:xfrm>
                  <a:prstGeom prst="ellips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defTabSz="909955"/>
                    <a:endParaRPr lang="zh-CN" altLang="en-US" sz="1795" dirty="0">
                      <a:solidFill>
                        <a:srgbClr val="FFFFFF"/>
                      </a:solidFill>
                      <a:latin typeface="Arial" panose="020B0604020202090204" pitchFamily="34" charset="0"/>
                      <a:ea typeface="微软雅黑" panose="020B0503020204020204" pitchFamily="34" charset="-122"/>
                      <a:cs typeface="+mn-ea"/>
                      <a:sym typeface="Arial" panose="020B0604020202090204" pitchFamily="34" charset="0"/>
                    </a:endParaRPr>
                  </a:p>
                </p:txBody>
              </p:sp>
              <p:grpSp>
                <p:nvGrpSpPr>
                  <p:cNvPr id="39" name="组合 21"/>
                  <p:cNvGrpSpPr/>
                  <p:nvPr/>
                </p:nvGrpSpPr>
                <p:grpSpPr>
                  <a:xfrm>
                    <a:off x="1066944" y="1878951"/>
                    <a:ext cx="10866608" cy="3076009"/>
                    <a:chOff x="988965" y="1946952"/>
                    <a:chExt cx="10866608" cy="3076009"/>
                  </a:xfrm>
                </p:grpSpPr>
                <p:sp>
                  <p:nvSpPr>
                    <p:cNvPr id="40" name="六边形 39"/>
                    <p:cNvSpPr/>
                    <p:nvPr/>
                  </p:nvSpPr>
                  <p:spPr>
                    <a:xfrm>
                      <a:off x="3935192" y="2457867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41" name="六边形 40"/>
                    <p:cNvSpPr/>
                    <p:nvPr/>
                  </p:nvSpPr>
                  <p:spPr>
                    <a:xfrm>
                      <a:off x="2965570" y="3008433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42" name="六边形 41"/>
                    <p:cNvSpPr/>
                    <p:nvPr/>
                  </p:nvSpPr>
                  <p:spPr>
                    <a:xfrm>
                      <a:off x="4913161" y="3008433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43" name="六边形 42"/>
                    <p:cNvSpPr/>
                    <p:nvPr/>
                  </p:nvSpPr>
                  <p:spPr>
                    <a:xfrm>
                      <a:off x="4913161" y="1946952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44" name="六边形 43"/>
                    <p:cNvSpPr/>
                    <p:nvPr/>
                  </p:nvSpPr>
                  <p:spPr>
                    <a:xfrm>
                      <a:off x="5905562" y="2486976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45" name="六边形 44"/>
                    <p:cNvSpPr/>
                    <p:nvPr/>
                  </p:nvSpPr>
                  <p:spPr>
                    <a:xfrm>
                      <a:off x="1973169" y="2457867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46" name="六边形 45"/>
                    <p:cNvSpPr/>
                    <p:nvPr/>
                  </p:nvSpPr>
                  <p:spPr>
                    <a:xfrm>
                      <a:off x="5897365" y="3547416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47" name="六边形 46"/>
                    <p:cNvSpPr/>
                    <p:nvPr/>
                  </p:nvSpPr>
                  <p:spPr>
                    <a:xfrm>
                      <a:off x="6860752" y="1946952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48" name="六边形 47"/>
                    <p:cNvSpPr/>
                    <p:nvPr/>
                  </p:nvSpPr>
                  <p:spPr>
                    <a:xfrm>
                      <a:off x="6889766" y="3004863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49" name="六边形 48"/>
                    <p:cNvSpPr/>
                    <p:nvPr/>
                  </p:nvSpPr>
                  <p:spPr>
                    <a:xfrm>
                      <a:off x="7844956" y="2457867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50" name="六边形 49"/>
                    <p:cNvSpPr/>
                    <p:nvPr/>
                  </p:nvSpPr>
                  <p:spPr>
                    <a:xfrm>
                      <a:off x="9777699" y="3519348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51" name="六边形 50"/>
                    <p:cNvSpPr/>
                    <p:nvPr/>
                  </p:nvSpPr>
                  <p:spPr>
                    <a:xfrm>
                      <a:off x="1981366" y="3519348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52" name="六边形 51"/>
                    <p:cNvSpPr/>
                    <p:nvPr/>
                  </p:nvSpPr>
                  <p:spPr>
                    <a:xfrm>
                      <a:off x="988965" y="2997678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ln w="6350">
                          <a:solidFill>
                            <a:prstClr val="black"/>
                          </a:solidFill>
                        </a:ln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53" name="六边形 52"/>
                    <p:cNvSpPr/>
                    <p:nvPr/>
                  </p:nvSpPr>
                  <p:spPr>
                    <a:xfrm>
                      <a:off x="8829160" y="1946952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54" name="六边形 53"/>
                    <p:cNvSpPr/>
                    <p:nvPr/>
                  </p:nvSpPr>
                  <p:spPr>
                    <a:xfrm>
                      <a:off x="8829160" y="2997678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55" name="六边形 54"/>
                    <p:cNvSpPr/>
                    <p:nvPr/>
                  </p:nvSpPr>
                  <p:spPr>
                    <a:xfrm>
                      <a:off x="9817238" y="2472315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56" name="六边形 55"/>
                    <p:cNvSpPr/>
                    <p:nvPr/>
                  </p:nvSpPr>
                  <p:spPr>
                    <a:xfrm>
                      <a:off x="7859463" y="3508593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57" name="六边形 56"/>
                    <p:cNvSpPr/>
                    <p:nvPr/>
                  </p:nvSpPr>
                  <p:spPr>
                    <a:xfrm>
                      <a:off x="4910015" y="4074907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58" name="六边形 57"/>
                    <p:cNvSpPr/>
                    <p:nvPr/>
                  </p:nvSpPr>
                  <p:spPr>
                    <a:xfrm>
                      <a:off x="6868280" y="4055589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59" name="六边形 58"/>
                    <p:cNvSpPr/>
                    <p:nvPr/>
                  </p:nvSpPr>
                  <p:spPr>
                    <a:xfrm>
                      <a:off x="2965570" y="4068499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60" name="六边形 59"/>
                    <p:cNvSpPr/>
                    <p:nvPr/>
                  </p:nvSpPr>
                  <p:spPr>
                    <a:xfrm>
                      <a:off x="8829160" y="4068499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61" name="六边形 60"/>
                    <p:cNvSpPr/>
                    <p:nvPr/>
                  </p:nvSpPr>
                  <p:spPr>
                    <a:xfrm>
                      <a:off x="3937322" y="3512854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  <p:sp>
                  <p:nvSpPr>
                    <p:cNvPr id="62" name="六边形 61"/>
                    <p:cNvSpPr/>
                    <p:nvPr/>
                  </p:nvSpPr>
                  <p:spPr>
                    <a:xfrm>
                      <a:off x="10755831" y="3032148"/>
                      <a:ext cx="1099742" cy="948054"/>
                    </a:xfrm>
                    <a:prstGeom prst="hexagon">
                      <a:avLst/>
                    </a:prstGeom>
                    <a:noFill/>
                    <a:ln w="28575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09955"/>
                      <a:endParaRPr lang="zh-CN" altLang="en-US" sz="1795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90204"/>
                        <a:ea typeface="微软雅黑" panose="020B0503020204020204" pitchFamily="34" charset="-122"/>
                        <a:cs typeface="+mn-ea"/>
                      </a:endParaRPr>
                    </a:p>
                  </p:txBody>
                </p:sp>
              </p:grpSp>
            </p:grpSp>
            <p:sp>
              <p:nvSpPr>
                <p:cNvPr id="22" name="矩形 21"/>
                <p:cNvSpPr/>
                <p:nvPr/>
              </p:nvSpPr>
              <p:spPr>
                <a:xfrm>
                  <a:off x="4736373" y="1680403"/>
                  <a:ext cx="557199" cy="6039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 defTabSz="909955">
                    <a:lnSpc>
                      <a:spcPts val="3985"/>
                    </a:lnSpc>
                  </a:pPr>
                  <a:r>
                    <a:rPr lang="en-US" altLang="zh-CN" sz="3985" b="1" dirty="0">
                      <a:solidFill>
                        <a:srgbClr val="233767"/>
                      </a:solidFill>
                      <a:latin typeface="Arial" panose="020B0604020202090204"/>
                      <a:ea typeface="微软雅黑" panose="020B0503020204020204" pitchFamily="34" charset="-122"/>
                      <a:cs typeface="+mn-ea"/>
                    </a:rPr>
                    <a:t>A</a:t>
                  </a:r>
                  <a:endParaRPr lang="zh-CN" altLang="en-US" sz="3985" dirty="0">
                    <a:solidFill>
                      <a:srgbClr val="233767"/>
                    </a:solidFill>
                    <a:latin typeface="Arial" panose="020B0604020202090204"/>
                    <a:ea typeface="微软雅黑" panose="020B0503020204020204" pitchFamily="34" charset="-122"/>
                    <a:cs typeface="+mn-ea"/>
                  </a:endParaRPr>
                </a:p>
              </p:txBody>
            </p:sp>
          </p:grp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8502" y="2252483"/>
              <a:ext cx="533283" cy="434602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4346" y="3915859"/>
              <a:ext cx="739067" cy="431453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6931" y="2966811"/>
              <a:ext cx="884208" cy="154652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8068" y="3375200"/>
              <a:ext cx="861108" cy="403402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4299" y="3931775"/>
              <a:ext cx="696026" cy="292882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3537" y="3421784"/>
              <a:ext cx="813033" cy="284749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0717" y="2719549"/>
              <a:ext cx="711837" cy="673359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2746" y="2969379"/>
              <a:ext cx="883866" cy="187670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2599" y="3262591"/>
              <a:ext cx="940121" cy="598803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796" y="2925461"/>
              <a:ext cx="856119" cy="29647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8059" y="1758559"/>
              <a:ext cx="1223036" cy="521294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2467" y="2027743"/>
              <a:ext cx="2001172" cy="862764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2108" y="2245842"/>
              <a:ext cx="1237404" cy="53324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4231" y="2266365"/>
              <a:ext cx="1283779" cy="553231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0093" y="1754532"/>
              <a:ext cx="1067946" cy="46022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9745" y="2635227"/>
              <a:ext cx="1680160" cy="725366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2899" y="3821575"/>
              <a:ext cx="1240340" cy="532798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17436" y="2238710"/>
              <a:ext cx="1172454" cy="504334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6397" y="3300324"/>
              <a:ext cx="1332164" cy="575127"/>
            </a:xfrm>
            <a:prstGeom prst="rect">
              <a:avLst/>
            </a:prstGeom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2026" y="1712859"/>
              <a:ext cx="1194017" cy="513609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6772" y="3841461"/>
              <a:ext cx="1350800" cy="580247"/>
            </a:xfrm>
            <a:prstGeom prst="rect">
              <a:avLst/>
            </a:prstGeom>
          </p:spPr>
        </p:pic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46440" y="2789805"/>
              <a:ext cx="1221718" cy="528401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1388" y="3281381"/>
              <a:ext cx="1247358" cy="53482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0" y="550850"/>
            <a:ext cx="302455" cy="345473"/>
          </a:xfrm>
          <a:prstGeom prst="rect">
            <a:avLst/>
          </a:prstGeom>
          <a:solidFill>
            <a:srgbClr val="578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356382" y="550850"/>
            <a:ext cx="143022" cy="345473"/>
          </a:xfrm>
          <a:prstGeom prst="rect">
            <a:avLst/>
          </a:prstGeom>
          <a:solidFill>
            <a:srgbClr val="578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499356" y="492805"/>
            <a:ext cx="3175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公司环境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5" y="1116968"/>
            <a:ext cx="3275583" cy="21823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36" y="3760786"/>
            <a:ext cx="3275585" cy="2182358"/>
          </a:xfrm>
          <a:prstGeom prst="rect">
            <a:avLst/>
          </a:prstGeom>
        </p:spPr>
      </p:pic>
      <p:pic>
        <p:nvPicPr>
          <p:cNvPr id="4" name="图片 3"/>
          <p:cNvPicPr preferRelativeResize="0"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5" y="3760786"/>
            <a:ext cx="3276000" cy="218160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183" y="1117726"/>
            <a:ext cx="3276000" cy="2181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983" y="2503695"/>
            <a:ext cx="4385120" cy="2268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0" y="550850"/>
            <a:ext cx="302455" cy="345473"/>
          </a:xfrm>
          <a:prstGeom prst="rect">
            <a:avLst/>
          </a:prstGeom>
          <a:solidFill>
            <a:srgbClr val="233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356382" y="550850"/>
            <a:ext cx="143022" cy="345473"/>
          </a:xfrm>
          <a:prstGeom prst="rect">
            <a:avLst/>
          </a:prstGeom>
          <a:solidFill>
            <a:srgbClr val="233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53331" y="497885"/>
            <a:ext cx="3175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文化活动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68" y="1189703"/>
            <a:ext cx="3240000" cy="216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468" y="1189703"/>
            <a:ext cx="3240000" cy="216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068" y="1189703"/>
            <a:ext cx="3511345" cy="216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68" y="3814916"/>
            <a:ext cx="3240000" cy="216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468" y="3814916"/>
            <a:ext cx="3240000" cy="216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067" y="3814915"/>
            <a:ext cx="3511346" cy="216000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52910" y="3414805"/>
            <a:ext cx="16099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8127" tIns="49063" rIns="98127" bIns="49063" rtlCol="0" anchor="ctr">
            <a:noAutofit/>
          </a:bodyPr>
          <a:lstStyle>
            <a:defPPr>
              <a:defRPr lang="zh-CN"/>
            </a:defPPr>
            <a:lvl1pPr algn="ctr" defTabSz="1109980">
              <a:spcBef>
                <a:spcPct val="0"/>
              </a:spcBef>
              <a:buNone/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篮球赛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134391" y="3414805"/>
            <a:ext cx="15621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8127" tIns="49063" rIns="98127" bIns="49063" rtlCol="0" anchor="ctr">
            <a:noAutofit/>
          </a:bodyPr>
          <a:lstStyle>
            <a:defPPr>
              <a:defRPr lang="zh-CN"/>
            </a:defPPr>
            <a:lvl1pPr algn="ctr" defTabSz="1109980">
              <a:spcBef>
                <a:spcPct val="0"/>
              </a:spcBef>
              <a:buNone/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足球赛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8935037" y="3414805"/>
            <a:ext cx="15474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8127" tIns="49063" rIns="98127" bIns="49063" rtlCol="0" anchor="ctr">
            <a:noAutofit/>
          </a:bodyPr>
          <a:lstStyle>
            <a:defPPr>
              <a:defRPr lang="zh-CN"/>
            </a:defPPr>
            <a:lvl1pPr algn="ctr" defTabSz="1109980">
              <a:spcBef>
                <a:spcPct val="0"/>
              </a:spcBef>
              <a:buNone/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家庭日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1011371" y="6040019"/>
            <a:ext cx="24929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8127" tIns="49063" rIns="98127" bIns="49063" rtlCol="0" anchor="ctr">
            <a:noAutofit/>
          </a:bodyPr>
          <a:lstStyle>
            <a:defPPr>
              <a:defRPr lang="zh-CN"/>
            </a:defPPr>
            <a:lvl1pPr algn="ctr" defTabSz="1109980">
              <a:spcBef>
                <a:spcPct val="0"/>
              </a:spcBef>
              <a:buNone/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企业价值观推广活动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5196634" y="6040019"/>
            <a:ext cx="14376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8127" tIns="49063" rIns="98127" bIns="49063" rtlCol="0" anchor="ctr">
            <a:noAutofit/>
          </a:bodyPr>
          <a:lstStyle>
            <a:defPPr>
              <a:defRPr lang="zh-CN"/>
            </a:defPPr>
            <a:lvl1pPr algn="ctr" defTabSz="1109980">
              <a:spcBef>
                <a:spcPct val="0"/>
              </a:spcBef>
              <a:buNone/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亲子活动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9119752" y="6040019"/>
            <a:ext cx="14670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8127" tIns="49063" rIns="98127" bIns="49063" rtlCol="0" anchor="ctr">
            <a:noAutofit/>
          </a:bodyPr>
          <a:lstStyle>
            <a:defPPr>
              <a:defRPr lang="zh-CN"/>
            </a:defPPr>
            <a:lvl1pPr algn="ctr" defTabSz="1109980">
              <a:spcBef>
                <a:spcPct val="0"/>
              </a:spcBef>
              <a:buNone/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二十周年庆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2247</Words>
  <Application>WPS 表格</Application>
  <PresentationFormat>宽屏</PresentationFormat>
  <Paragraphs>367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40" baseType="lpstr">
      <vt:lpstr>Arial</vt:lpstr>
      <vt:lpstr>方正书宋_GBK</vt:lpstr>
      <vt:lpstr>Wingdings</vt:lpstr>
      <vt:lpstr>微软雅黑 Light</vt:lpstr>
      <vt:lpstr>苹方-简</vt:lpstr>
      <vt:lpstr>Calibri</vt:lpstr>
      <vt:lpstr>微软雅黑</vt:lpstr>
      <vt:lpstr>汉仪旗黑</vt:lpstr>
      <vt:lpstr>等线</vt:lpstr>
      <vt:lpstr>宋体</vt:lpstr>
      <vt:lpstr>MS PGothic</vt:lpstr>
      <vt:lpstr>Calibri</vt:lpstr>
      <vt:lpstr>Arial</vt:lpstr>
      <vt:lpstr>楷体</vt:lpstr>
      <vt:lpstr>DIN</vt:lpstr>
      <vt:lpstr>方正兰亭细黑_GBK</vt:lpstr>
      <vt:lpstr>Times New Roman</vt:lpstr>
      <vt:lpstr>Helvetica Neue</vt:lpstr>
      <vt:lpstr>宋体</vt:lpstr>
      <vt:lpstr>Arial Unicode MS</vt:lpstr>
      <vt:lpstr>汉仪书宋二KW</vt:lpstr>
      <vt:lpstr>汉仪中等线KW</vt:lpstr>
      <vt:lpstr>Calibri Light</vt:lpstr>
      <vt:lpstr>汉仪楷体KW</vt:lpstr>
      <vt:lpstr>Thonburi</vt:lpstr>
      <vt:lpstr>冬青黑体简体中文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赵佳慧</dc:creator>
  <cp:lastModifiedBy>cash</cp:lastModifiedBy>
  <cp:revision>572</cp:revision>
  <dcterms:created xsi:type="dcterms:W3CDTF">2021-10-15T15:19:04Z</dcterms:created>
  <dcterms:modified xsi:type="dcterms:W3CDTF">2021-10-15T15:19:04Z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2052-3.5.0.5458</vt:lpwstr>
  </property>
</Properties>
</file>