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7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8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12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90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56" r:id="rId2"/>
    <p:sldId id="258" r:id="rId3"/>
    <p:sldId id="260" r:id="rId4"/>
    <p:sldId id="418" r:id="rId5"/>
    <p:sldId id="261" r:id="rId6"/>
    <p:sldId id="262" r:id="rId7"/>
    <p:sldId id="263" r:id="rId8"/>
    <p:sldId id="556" r:id="rId9"/>
    <p:sldId id="574" r:id="rId10"/>
    <p:sldId id="575" r:id="rId11"/>
    <p:sldId id="576" r:id="rId12"/>
    <p:sldId id="265" r:id="rId13"/>
    <p:sldId id="266" r:id="rId14"/>
    <p:sldId id="267" r:id="rId15"/>
    <p:sldId id="268" r:id="rId16"/>
    <p:sldId id="269" r:id="rId17"/>
    <p:sldId id="270" r:id="rId18"/>
    <p:sldId id="391" r:id="rId19"/>
    <p:sldId id="364" r:id="rId20"/>
    <p:sldId id="271" r:id="rId21"/>
    <p:sldId id="591" r:id="rId22"/>
    <p:sldId id="566" r:id="rId23"/>
    <p:sldId id="316" r:id="rId24"/>
    <p:sldId id="317" r:id="rId25"/>
    <p:sldId id="567" r:id="rId26"/>
    <p:sldId id="366" r:id="rId27"/>
    <p:sldId id="272" r:id="rId28"/>
    <p:sldId id="273" r:id="rId29"/>
    <p:sldId id="274" r:id="rId30"/>
    <p:sldId id="275" r:id="rId31"/>
    <p:sldId id="277" r:id="rId32"/>
    <p:sldId id="278" r:id="rId33"/>
    <p:sldId id="276" r:id="rId34"/>
    <p:sldId id="279" r:id="rId35"/>
    <p:sldId id="280" r:id="rId36"/>
    <p:sldId id="281" r:id="rId37"/>
    <p:sldId id="282" r:id="rId38"/>
    <p:sldId id="283" r:id="rId39"/>
    <p:sldId id="285" r:id="rId40"/>
    <p:sldId id="286" r:id="rId41"/>
    <p:sldId id="287" r:id="rId42"/>
    <p:sldId id="288" r:id="rId43"/>
    <p:sldId id="315" r:id="rId44"/>
    <p:sldId id="290" r:id="rId45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26">
          <p15:clr>
            <a:srgbClr val="A4A3A4"/>
          </p15:clr>
        </p15:guide>
        <p15:guide id="2" pos="29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1D5"/>
    <a:srgbClr val="E888B3"/>
    <a:srgbClr val="CC00FF"/>
    <a:srgbClr val="DB86FA"/>
    <a:srgbClr val="F1F1F1"/>
    <a:srgbClr val="F0F0F0"/>
    <a:srgbClr val="EE8DF4"/>
    <a:srgbClr val="0945A5"/>
    <a:srgbClr val="F6F5C5"/>
    <a:srgbClr val="F7FC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8" autoAdjust="0"/>
    <p:restoredTop sz="94660"/>
  </p:normalViewPr>
  <p:slideViewPr>
    <p:cSldViewPr>
      <p:cViewPr varScale="1">
        <p:scale>
          <a:sx n="101" d="100"/>
          <a:sy n="101" d="100"/>
        </p:scale>
        <p:origin x="328" y="48"/>
      </p:cViewPr>
      <p:guideLst>
        <p:guide orient="horz" pos="1526"/>
        <p:guide pos="29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LAB&#30456;&#20851;&#25991;&#20214;&#36164;&#26009;\lab&#20202;&#22120;&#28165;&#21333;&#21450;lab&#20171;&#32461;&#27010;&#36848;\&#21103;&#26412;2020&#24180;&#24180;&#25253;&#24635;yx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en-US" altLang="zh-CN" sz="16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2020</a:t>
            </a:r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年仪器类型数量及其占比</a:t>
            </a:r>
          </a:p>
        </c:rich>
      </c:tx>
      <c:layout>
        <c:manualLayout>
          <c:xMode val="edge"/>
          <c:yMode val="edge"/>
          <c:x val="0.134432643935159"/>
          <c:y val="4.9867021276595704E-3"/>
        </c:manualLayout>
      </c:layout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 defTabSz="914400">
            <a:defRPr lang="zh-CN"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0.14551607445008499"/>
          <c:y val="0.175288060799215"/>
          <c:w val="0.73279751833051299"/>
          <c:h val="0.63704339298847801"/>
        </c:manualLayout>
      </c:layout>
      <c:pieChart>
        <c:varyColors val="1"/>
        <c:ser>
          <c:idx val="0"/>
          <c:order val="0"/>
          <c:tx>
            <c:strRef>
              <c:f>[副本2020年年报总yx.xlsx]Sheet2!$B$74</c:f>
              <c:strCache>
                <c:ptCount val="1"/>
                <c:pt idx="0">
                  <c:v>仪器数量</c:v>
                </c:pt>
              </c:strCache>
            </c:strRef>
          </c:tx>
          <c:dPt>
            <c:idx val="0"/>
            <c:bubble3D val="0"/>
            <c:explosion val="6"/>
            <c:spPr>
              <a:solidFill>
                <a:srgbClr val="0945A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313-43A3-9DDA-FFB84FDD3336}"/>
              </c:ext>
            </c:extLst>
          </c:dPt>
          <c:dPt>
            <c:idx val="1"/>
            <c:bubble3D val="0"/>
            <c:explosion val="7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313-43A3-9DDA-FFB84FDD3336}"/>
              </c:ext>
            </c:extLst>
          </c:dPt>
          <c:dPt>
            <c:idx val="2"/>
            <c:bubble3D val="0"/>
            <c:explosion val="4"/>
            <c:spPr>
              <a:solidFill>
                <a:srgbClr val="EE8DF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313-43A3-9DDA-FFB84FDD3336}"/>
              </c:ext>
            </c:extLst>
          </c:dPt>
          <c:dPt>
            <c:idx val="3"/>
            <c:bubble3D val="0"/>
            <c:explosion val="8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313-43A3-9DDA-FFB84FDD3336}"/>
              </c:ext>
            </c:extLst>
          </c:dPt>
          <c:dPt>
            <c:idx val="4"/>
            <c:bubble3D val="0"/>
            <c:explosion val="4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313-43A3-9DDA-FFB84FDD3336}"/>
              </c:ext>
            </c:extLst>
          </c:dPt>
          <c:dLbls>
            <c:dLbl>
              <c:idx val="0"/>
              <c:layout>
                <c:manualLayout>
                  <c:x val="0.100846917076021"/>
                  <c:y val="2.1201569309108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313-43A3-9DDA-FFB84FDD3336}"/>
                </c:ext>
              </c:extLst>
            </c:dLbl>
            <c:dLbl>
              <c:idx val="1"/>
              <c:layout>
                <c:manualLayout>
                  <c:x val="-6.5316295616234102E-2"/>
                  <c:y val="0.12414269908634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313-43A3-9DDA-FFB84FDD3336}"/>
                </c:ext>
              </c:extLst>
            </c:dLbl>
            <c:dLbl>
              <c:idx val="2"/>
              <c:layout>
                <c:manualLayout>
                  <c:x val="9.2772828528546302E-3"/>
                  <c:y val="3.3233431309959302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313-43A3-9DDA-FFB84FDD3336}"/>
                </c:ext>
              </c:extLst>
            </c:dLbl>
            <c:dLbl>
              <c:idx val="3"/>
              <c:layout>
                <c:manualLayout>
                  <c:x val="2.4029788861578399E-2"/>
                  <c:y val="0.1230774225276899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313-43A3-9DDA-FFB84FDD3336}"/>
                </c:ext>
              </c:extLst>
            </c:dLbl>
            <c:dLbl>
              <c:idx val="4"/>
              <c:layout>
                <c:manualLayout>
                  <c:x val="-5.9398382618869698E-2"/>
                  <c:y val="-6.5578543820889196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313-43A3-9DDA-FFB84FDD333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endParaRPr lang="zh-CN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[副本2020年年报总yx.xlsx]Sheet2!$A$75:$A$79</c:f>
              <c:strCache>
                <c:ptCount val="5"/>
                <c:pt idx="0">
                  <c:v>机械类</c:v>
                </c:pt>
                <c:pt idx="1">
                  <c:v>电气类</c:v>
                </c:pt>
                <c:pt idx="2">
                  <c:v>环境类 </c:v>
                </c:pt>
                <c:pt idx="3">
                  <c:v>分析类</c:v>
                </c:pt>
                <c:pt idx="4">
                  <c:v>外观检测及其他类</c:v>
                </c:pt>
              </c:strCache>
            </c:strRef>
          </c:cat>
          <c:val>
            <c:numRef>
              <c:f>[副本2020年年报总yx.xlsx]Sheet2!$B$75:$B$79</c:f>
              <c:numCache>
                <c:formatCode>General</c:formatCode>
                <c:ptCount val="5"/>
                <c:pt idx="0">
                  <c:v>17</c:v>
                </c:pt>
                <c:pt idx="1">
                  <c:v>29</c:v>
                </c:pt>
                <c:pt idx="2">
                  <c:v>15</c:v>
                </c:pt>
                <c:pt idx="3">
                  <c:v>18</c:v>
                </c:pt>
                <c:pt idx="4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313-43A3-9DDA-FFB84FDD333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479573-44D8-5149-AD5A-0CE96CACA747}" type="doc">
      <dgm:prSet loTypeId="urn:microsoft.com/office/officeart/2005/8/layout/arrow2#1" loCatId="" qsTypeId="urn:microsoft.com/office/officeart/2005/8/quickstyle/simple4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2DA40C8C-B71C-C94C-A62F-F96D5B80C89E}">
      <dgm:prSet phldrT="[文本]"/>
      <dgm:spPr/>
      <dgm:t>
        <a:bodyPr/>
        <a:lstStyle/>
        <a:p>
          <a:r>
            <a:rPr lang="en-US" altLang="zh-CN" dirty="0"/>
            <a:t>2017</a:t>
          </a:r>
          <a:endParaRPr lang="zh-CN" altLang="en-US" dirty="0"/>
        </a:p>
      </dgm:t>
    </dgm:pt>
    <dgm:pt modelId="{AFE81061-DD46-DB4C-91EC-D94AE8142B7C}" type="parTrans" cxnId="{64450B43-3547-B345-BBDF-BFCBE61AE9A5}">
      <dgm:prSet/>
      <dgm:spPr/>
      <dgm:t>
        <a:bodyPr/>
        <a:lstStyle/>
        <a:p>
          <a:endParaRPr lang="zh-CN" altLang="en-US"/>
        </a:p>
      </dgm:t>
    </dgm:pt>
    <dgm:pt modelId="{81F3CAD9-FA5D-A648-9A82-3569E96C4DB4}" type="sibTrans" cxnId="{64450B43-3547-B345-BBDF-BFCBE61AE9A5}">
      <dgm:prSet/>
      <dgm:spPr/>
      <dgm:t>
        <a:bodyPr/>
        <a:lstStyle/>
        <a:p>
          <a:endParaRPr lang="zh-CN" altLang="en-US"/>
        </a:p>
      </dgm:t>
    </dgm:pt>
    <dgm:pt modelId="{89FE1CC4-BAE9-7940-B477-FD8E41EC6C64}">
      <dgm:prSet phldrT="[文本]"/>
      <dgm:spPr/>
      <dgm:t>
        <a:bodyPr/>
        <a:lstStyle/>
        <a:p>
          <a:r>
            <a:rPr lang="en-US" altLang="zh-CN" dirty="0"/>
            <a:t>2018</a:t>
          </a:r>
          <a:endParaRPr lang="zh-CN" altLang="en-US" dirty="0"/>
        </a:p>
      </dgm:t>
    </dgm:pt>
    <dgm:pt modelId="{95117088-1720-7C45-93DC-6F3CAAD08A43}" type="parTrans" cxnId="{EF7AC7E4-74A5-CD41-A0A0-CF4FFECFCD07}">
      <dgm:prSet/>
      <dgm:spPr/>
      <dgm:t>
        <a:bodyPr/>
        <a:lstStyle/>
        <a:p>
          <a:endParaRPr lang="zh-CN" altLang="en-US"/>
        </a:p>
      </dgm:t>
    </dgm:pt>
    <dgm:pt modelId="{FF528096-FC1A-AC4C-84B2-187D2EBAE128}" type="sibTrans" cxnId="{EF7AC7E4-74A5-CD41-A0A0-CF4FFECFCD07}">
      <dgm:prSet/>
      <dgm:spPr/>
      <dgm:t>
        <a:bodyPr/>
        <a:lstStyle/>
        <a:p>
          <a:endParaRPr lang="zh-CN" altLang="en-US"/>
        </a:p>
      </dgm:t>
    </dgm:pt>
    <dgm:pt modelId="{E2BB71AD-5306-0548-8E3A-E1A262CE4E20}">
      <dgm:prSet phldrT="[文本]"/>
      <dgm:spPr/>
      <dgm:t>
        <a:bodyPr/>
        <a:lstStyle/>
        <a:p>
          <a:r>
            <a:rPr lang="en-US" altLang="zh-CN" dirty="0"/>
            <a:t>2019</a:t>
          </a:r>
          <a:endParaRPr lang="zh-CN" altLang="en-US" dirty="0"/>
        </a:p>
      </dgm:t>
    </dgm:pt>
    <dgm:pt modelId="{A7B96263-61AC-074C-A0A6-63A76654DC8B}" type="parTrans" cxnId="{FA429DEE-4F81-2044-8FAB-3D1273A887EE}">
      <dgm:prSet/>
      <dgm:spPr/>
      <dgm:t>
        <a:bodyPr/>
        <a:lstStyle/>
        <a:p>
          <a:endParaRPr lang="zh-CN" altLang="en-US"/>
        </a:p>
      </dgm:t>
    </dgm:pt>
    <dgm:pt modelId="{987A9290-4774-B040-9B27-072457E09867}" type="sibTrans" cxnId="{FA429DEE-4F81-2044-8FAB-3D1273A887EE}">
      <dgm:prSet/>
      <dgm:spPr/>
      <dgm:t>
        <a:bodyPr/>
        <a:lstStyle/>
        <a:p>
          <a:endParaRPr lang="zh-CN" altLang="en-US"/>
        </a:p>
      </dgm:t>
    </dgm:pt>
    <dgm:pt modelId="{7790E04E-C539-9A45-96A0-CBCEB306F6C7}">
      <dgm:prSet/>
      <dgm:spPr/>
      <dgm:t>
        <a:bodyPr/>
        <a:lstStyle/>
        <a:p>
          <a:r>
            <a:rPr lang="en-US" altLang="zh-CN" dirty="0"/>
            <a:t>2020</a:t>
          </a:r>
          <a:endParaRPr lang="zh-CN" altLang="en-US" dirty="0"/>
        </a:p>
      </dgm:t>
    </dgm:pt>
    <dgm:pt modelId="{113BF3E1-5DC4-8644-9593-9D8E5D5CCC8E}" type="parTrans" cxnId="{8E6CD20E-DDBE-EA47-8E76-3C45470AF6C0}">
      <dgm:prSet/>
      <dgm:spPr/>
      <dgm:t>
        <a:bodyPr/>
        <a:lstStyle/>
        <a:p>
          <a:endParaRPr lang="zh-CN" altLang="en-US"/>
        </a:p>
      </dgm:t>
    </dgm:pt>
    <dgm:pt modelId="{32DB5402-C873-4847-90B0-EC79C8CA439E}" type="sibTrans" cxnId="{8E6CD20E-DDBE-EA47-8E76-3C45470AF6C0}">
      <dgm:prSet/>
      <dgm:spPr/>
      <dgm:t>
        <a:bodyPr/>
        <a:lstStyle/>
        <a:p>
          <a:endParaRPr lang="zh-CN" altLang="en-US"/>
        </a:p>
      </dgm:t>
    </dgm:pt>
    <dgm:pt modelId="{12E3E862-CD5C-8243-AC89-F9ACD43C8048}">
      <dgm:prSet/>
      <dgm:spPr/>
      <dgm:t>
        <a:bodyPr/>
        <a:lstStyle/>
        <a:p>
          <a:r>
            <a:rPr lang="en-US" altLang="zh-CN" dirty="0"/>
            <a:t>2021</a:t>
          </a:r>
          <a:endParaRPr lang="zh-CN" altLang="en-US" dirty="0"/>
        </a:p>
      </dgm:t>
    </dgm:pt>
    <dgm:pt modelId="{078B6A05-46E3-374A-AA75-DCAE9DDE6F9F}" type="parTrans" cxnId="{EE283F83-7C0B-AB48-9A91-E625F790698F}">
      <dgm:prSet/>
      <dgm:spPr/>
      <dgm:t>
        <a:bodyPr/>
        <a:lstStyle/>
        <a:p>
          <a:endParaRPr lang="zh-CN" altLang="en-US"/>
        </a:p>
      </dgm:t>
    </dgm:pt>
    <dgm:pt modelId="{19804F0F-DFB3-BA4D-A3C6-4AA4019F8982}" type="sibTrans" cxnId="{EE283F83-7C0B-AB48-9A91-E625F790698F}">
      <dgm:prSet/>
      <dgm:spPr/>
      <dgm:t>
        <a:bodyPr/>
        <a:lstStyle/>
        <a:p>
          <a:endParaRPr lang="zh-CN" altLang="en-US"/>
        </a:p>
      </dgm:t>
    </dgm:pt>
    <dgm:pt modelId="{A2168682-1E2C-C646-84C5-444A5BE8449B}" type="pres">
      <dgm:prSet presAssocID="{A9479573-44D8-5149-AD5A-0CE96CACA747}" presName="arrowDiagram" presStyleCnt="0">
        <dgm:presLayoutVars>
          <dgm:chMax val="5"/>
          <dgm:dir/>
          <dgm:resizeHandles val="exact"/>
        </dgm:presLayoutVars>
      </dgm:prSet>
      <dgm:spPr/>
    </dgm:pt>
    <dgm:pt modelId="{7E7292B2-7351-F543-9BF0-EB26767258C5}" type="pres">
      <dgm:prSet presAssocID="{A9479573-44D8-5149-AD5A-0CE96CACA747}" presName="arrow" presStyleLbl="bgShp" presStyleIdx="0" presStyleCnt="1" custScaleX="182292"/>
      <dgm:spPr/>
    </dgm:pt>
    <dgm:pt modelId="{0B07DFB5-7F21-3C44-A7ED-7196C5449B5D}" type="pres">
      <dgm:prSet presAssocID="{A9479573-44D8-5149-AD5A-0CE96CACA747}" presName="arrowDiagram5" presStyleCnt="0"/>
      <dgm:spPr/>
    </dgm:pt>
    <dgm:pt modelId="{468F145D-6351-8C4F-9C43-A8AB39E31138}" type="pres">
      <dgm:prSet presAssocID="{2DA40C8C-B71C-C94C-A62F-F96D5B80C89E}" presName="bullet5a" presStyleLbl="node1" presStyleIdx="0" presStyleCnt="5" custLinFactX="-1041726" custLinFactY="221256" custLinFactNeighborX="-1100000" custLinFactNeighborY="300000"/>
      <dgm:spPr/>
    </dgm:pt>
    <dgm:pt modelId="{4577BA99-5D74-A847-94CB-A5B49A1670BE}" type="pres">
      <dgm:prSet presAssocID="{2DA40C8C-B71C-C94C-A62F-F96D5B80C89E}" presName="textBox5a" presStyleLbl="revTx" presStyleIdx="0" presStyleCnt="5" custScaleY="86742" custLinFactX="-200000" custLinFactNeighborX="-237818" custLinFactNeighborY="-46685">
        <dgm:presLayoutVars>
          <dgm:bulletEnabled val="1"/>
        </dgm:presLayoutVars>
      </dgm:prSet>
      <dgm:spPr/>
    </dgm:pt>
    <dgm:pt modelId="{47181437-1702-4446-A778-48D0291B176D}" type="pres">
      <dgm:prSet presAssocID="{89FE1CC4-BAE9-7940-B477-FD8E41EC6C64}" presName="bullet5b" presStyleLbl="node1" presStyleIdx="1" presStyleCnt="5" custLinFactX="-400000" custLinFactY="2277" custLinFactNeighborX="-446103" custLinFactNeighborY="100000"/>
      <dgm:spPr/>
    </dgm:pt>
    <dgm:pt modelId="{CD7810F6-970F-BE44-BF67-BB5D8B414C58}" type="pres">
      <dgm:prSet presAssocID="{89FE1CC4-BAE9-7940-B477-FD8E41EC6C64}" presName="textBox5b" presStyleLbl="revTx" presStyleIdx="1" presStyleCnt="5" custScaleY="45849" custLinFactX="-100000" custLinFactNeighborX="-146628" custLinFactNeighborY="-72925">
        <dgm:presLayoutVars>
          <dgm:bulletEnabled val="1"/>
        </dgm:presLayoutVars>
      </dgm:prSet>
      <dgm:spPr/>
    </dgm:pt>
    <dgm:pt modelId="{A5D370DA-51A3-AD45-AA6C-56CCCBA93AF7}" type="pres">
      <dgm:prSet presAssocID="{E2BB71AD-5306-0548-8E3A-E1A262CE4E20}" presName="bullet5c" presStyleLbl="node1" presStyleIdx="2" presStyleCnt="5" custLinFactX="-153038" custLinFactNeighborX="-200000" custLinFactNeighborY="58391"/>
      <dgm:spPr/>
    </dgm:pt>
    <dgm:pt modelId="{20ABBF04-2129-0246-8C75-3D7F092BF5D4}" type="pres">
      <dgm:prSet presAssocID="{E2BB71AD-5306-0548-8E3A-E1A262CE4E20}" presName="textBox5c" presStyleLbl="revTx" presStyleIdx="2" presStyleCnt="5" custScaleY="18625" custLinFactX="-36219" custLinFactNeighborX="-100000" custLinFactNeighborY="-84025">
        <dgm:presLayoutVars>
          <dgm:bulletEnabled val="1"/>
        </dgm:presLayoutVars>
      </dgm:prSet>
      <dgm:spPr/>
    </dgm:pt>
    <dgm:pt modelId="{159534ED-7BA4-514F-88CA-D6CD997B92A6}" type="pres">
      <dgm:prSet presAssocID="{7790E04E-C539-9A45-96A0-CBCEB306F6C7}" presName="bullet5d" presStyleLbl="node1" presStyleIdx="3" presStyleCnt="5" custLinFactNeighborX="42720" custLinFactNeighborY="25359"/>
      <dgm:spPr/>
    </dgm:pt>
    <dgm:pt modelId="{5ACDD509-99D2-E249-8C64-6BE4FB7CB1FF}" type="pres">
      <dgm:prSet presAssocID="{7790E04E-C539-9A45-96A0-CBCEB306F6C7}" presName="textBox5d" presStyleLbl="revTx" presStyleIdx="3" presStyleCnt="5" custScaleY="25373" custLinFactNeighborX="-37182" custLinFactNeighborY="-74129">
        <dgm:presLayoutVars>
          <dgm:bulletEnabled val="1"/>
        </dgm:presLayoutVars>
      </dgm:prSet>
      <dgm:spPr/>
    </dgm:pt>
    <dgm:pt modelId="{AD663F73-6663-2640-9608-988964BD27D9}" type="pres">
      <dgm:prSet presAssocID="{12E3E862-CD5C-8243-AC89-F9ACD43C8048}" presName="bullet5e" presStyleLbl="node1" presStyleIdx="4" presStyleCnt="5" custLinFactX="100000" custLinFactNeighborX="198654" custLinFactNeighborY="-5028"/>
      <dgm:spPr/>
    </dgm:pt>
    <dgm:pt modelId="{F73EDAF7-3063-1B41-BFB6-A71A2748F841}" type="pres">
      <dgm:prSet presAssocID="{12E3E862-CD5C-8243-AC89-F9ACD43C8048}" presName="textBox5e" presStyleLbl="revTx" presStyleIdx="4" presStyleCnt="5" custScaleY="13225" custLinFactNeighborX="67968" custLinFactNeighborY="-79257">
        <dgm:presLayoutVars>
          <dgm:bulletEnabled val="1"/>
        </dgm:presLayoutVars>
      </dgm:prSet>
      <dgm:spPr/>
    </dgm:pt>
  </dgm:ptLst>
  <dgm:cxnLst>
    <dgm:cxn modelId="{8E6CD20E-DDBE-EA47-8E76-3C45470AF6C0}" srcId="{A9479573-44D8-5149-AD5A-0CE96CACA747}" destId="{7790E04E-C539-9A45-96A0-CBCEB306F6C7}" srcOrd="3" destOrd="0" parTransId="{113BF3E1-5DC4-8644-9593-9D8E5D5CCC8E}" sibTransId="{32DB5402-C873-4847-90B0-EC79C8CA439E}"/>
    <dgm:cxn modelId="{379BB937-A2DD-DC49-B80D-C31083BE201E}" type="presOf" srcId="{7790E04E-C539-9A45-96A0-CBCEB306F6C7}" destId="{5ACDD509-99D2-E249-8C64-6BE4FB7CB1FF}" srcOrd="0" destOrd="0" presId="urn:microsoft.com/office/officeart/2005/8/layout/arrow2#1"/>
    <dgm:cxn modelId="{64450B43-3547-B345-BBDF-BFCBE61AE9A5}" srcId="{A9479573-44D8-5149-AD5A-0CE96CACA747}" destId="{2DA40C8C-B71C-C94C-A62F-F96D5B80C89E}" srcOrd="0" destOrd="0" parTransId="{AFE81061-DD46-DB4C-91EC-D94AE8142B7C}" sibTransId="{81F3CAD9-FA5D-A648-9A82-3569E96C4DB4}"/>
    <dgm:cxn modelId="{CFC7EE82-0336-AC47-AE81-C2624D8119BC}" type="presOf" srcId="{12E3E862-CD5C-8243-AC89-F9ACD43C8048}" destId="{F73EDAF7-3063-1B41-BFB6-A71A2748F841}" srcOrd="0" destOrd="0" presId="urn:microsoft.com/office/officeart/2005/8/layout/arrow2#1"/>
    <dgm:cxn modelId="{EE283F83-7C0B-AB48-9A91-E625F790698F}" srcId="{A9479573-44D8-5149-AD5A-0CE96CACA747}" destId="{12E3E862-CD5C-8243-AC89-F9ACD43C8048}" srcOrd="4" destOrd="0" parTransId="{078B6A05-46E3-374A-AA75-DCAE9DDE6F9F}" sibTransId="{19804F0F-DFB3-BA4D-A3C6-4AA4019F8982}"/>
    <dgm:cxn modelId="{0E6AF388-57FE-8A4F-A63A-A6085E83AE16}" type="presOf" srcId="{89FE1CC4-BAE9-7940-B477-FD8E41EC6C64}" destId="{CD7810F6-970F-BE44-BF67-BB5D8B414C58}" srcOrd="0" destOrd="0" presId="urn:microsoft.com/office/officeart/2005/8/layout/arrow2#1"/>
    <dgm:cxn modelId="{6E2B11B0-F9E4-CD4D-A439-4C647C2D2857}" type="presOf" srcId="{A9479573-44D8-5149-AD5A-0CE96CACA747}" destId="{A2168682-1E2C-C646-84C5-444A5BE8449B}" srcOrd="0" destOrd="0" presId="urn:microsoft.com/office/officeart/2005/8/layout/arrow2#1"/>
    <dgm:cxn modelId="{B77B5ADB-6675-A14E-80A6-375E7A843C35}" type="presOf" srcId="{E2BB71AD-5306-0548-8E3A-E1A262CE4E20}" destId="{20ABBF04-2129-0246-8C75-3D7F092BF5D4}" srcOrd="0" destOrd="0" presId="urn:microsoft.com/office/officeart/2005/8/layout/arrow2#1"/>
    <dgm:cxn modelId="{EF7AC7E4-74A5-CD41-A0A0-CF4FFECFCD07}" srcId="{A9479573-44D8-5149-AD5A-0CE96CACA747}" destId="{89FE1CC4-BAE9-7940-B477-FD8E41EC6C64}" srcOrd="1" destOrd="0" parTransId="{95117088-1720-7C45-93DC-6F3CAAD08A43}" sibTransId="{FF528096-FC1A-AC4C-84B2-187D2EBAE128}"/>
    <dgm:cxn modelId="{FA429DEE-4F81-2044-8FAB-3D1273A887EE}" srcId="{A9479573-44D8-5149-AD5A-0CE96CACA747}" destId="{E2BB71AD-5306-0548-8E3A-E1A262CE4E20}" srcOrd="2" destOrd="0" parTransId="{A7B96263-61AC-074C-A0A6-63A76654DC8B}" sibTransId="{987A9290-4774-B040-9B27-072457E09867}"/>
    <dgm:cxn modelId="{E96E99FD-F630-0B49-BDFE-86EF55B541A4}" type="presOf" srcId="{2DA40C8C-B71C-C94C-A62F-F96D5B80C89E}" destId="{4577BA99-5D74-A847-94CB-A5B49A1670BE}" srcOrd="0" destOrd="0" presId="urn:microsoft.com/office/officeart/2005/8/layout/arrow2#1"/>
    <dgm:cxn modelId="{61087410-9F92-C742-A6ED-575D53C803F6}" type="presParOf" srcId="{A2168682-1E2C-C646-84C5-444A5BE8449B}" destId="{7E7292B2-7351-F543-9BF0-EB26767258C5}" srcOrd="0" destOrd="0" presId="urn:microsoft.com/office/officeart/2005/8/layout/arrow2#1"/>
    <dgm:cxn modelId="{E7542BED-1D94-1647-8404-A206A34D236B}" type="presParOf" srcId="{A2168682-1E2C-C646-84C5-444A5BE8449B}" destId="{0B07DFB5-7F21-3C44-A7ED-7196C5449B5D}" srcOrd="1" destOrd="0" presId="urn:microsoft.com/office/officeart/2005/8/layout/arrow2#1"/>
    <dgm:cxn modelId="{25D7C57B-4549-D541-B671-E1AA99D7542D}" type="presParOf" srcId="{0B07DFB5-7F21-3C44-A7ED-7196C5449B5D}" destId="{468F145D-6351-8C4F-9C43-A8AB39E31138}" srcOrd="0" destOrd="0" presId="urn:microsoft.com/office/officeart/2005/8/layout/arrow2#1"/>
    <dgm:cxn modelId="{BC0E63F3-F375-2140-B83D-C7B021031251}" type="presParOf" srcId="{0B07DFB5-7F21-3C44-A7ED-7196C5449B5D}" destId="{4577BA99-5D74-A847-94CB-A5B49A1670BE}" srcOrd="1" destOrd="0" presId="urn:microsoft.com/office/officeart/2005/8/layout/arrow2#1"/>
    <dgm:cxn modelId="{0A02D029-EB3F-6649-87AC-58DA105E2887}" type="presParOf" srcId="{0B07DFB5-7F21-3C44-A7ED-7196C5449B5D}" destId="{47181437-1702-4446-A778-48D0291B176D}" srcOrd="2" destOrd="0" presId="urn:microsoft.com/office/officeart/2005/8/layout/arrow2#1"/>
    <dgm:cxn modelId="{D9E1A921-44FE-084F-A90F-B3802CD5B6EB}" type="presParOf" srcId="{0B07DFB5-7F21-3C44-A7ED-7196C5449B5D}" destId="{CD7810F6-970F-BE44-BF67-BB5D8B414C58}" srcOrd="3" destOrd="0" presId="urn:microsoft.com/office/officeart/2005/8/layout/arrow2#1"/>
    <dgm:cxn modelId="{DF3FCEDB-55ED-FA43-9777-B011DDBA81EA}" type="presParOf" srcId="{0B07DFB5-7F21-3C44-A7ED-7196C5449B5D}" destId="{A5D370DA-51A3-AD45-AA6C-56CCCBA93AF7}" srcOrd="4" destOrd="0" presId="urn:microsoft.com/office/officeart/2005/8/layout/arrow2#1"/>
    <dgm:cxn modelId="{A2998EE1-7350-CA40-ACE2-99FB44C841A8}" type="presParOf" srcId="{0B07DFB5-7F21-3C44-A7ED-7196C5449B5D}" destId="{20ABBF04-2129-0246-8C75-3D7F092BF5D4}" srcOrd="5" destOrd="0" presId="urn:microsoft.com/office/officeart/2005/8/layout/arrow2#1"/>
    <dgm:cxn modelId="{ABA404F7-B1C6-6542-8260-46044230138A}" type="presParOf" srcId="{0B07DFB5-7F21-3C44-A7ED-7196C5449B5D}" destId="{159534ED-7BA4-514F-88CA-D6CD997B92A6}" srcOrd="6" destOrd="0" presId="urn:microsoft.com/office/officeart/2005/8/layout/arrow2#1"/>
    <dgm:cxn modelId="{CB799968-80F2-6C49-9F37-78299424ABD5}" type="presParOf" srcId="{0B07DFB5-7F21-3C44-A7ED-7196C5449B5D}" destId="{5ACDD509-99D2-E249-8C64-6BE4FB7CB1FF}" srcOrd="7" destOrd="0" presId="urn:microsoft.com/office/officeart/2005/8/layout/arrow2#1"/>
    <dgm:cxn modelId="{D212DE2A-CE52-AA49-8C9A-CB576E585142}" type="presParOf" srcId="{0B07DFB5-7F21-3C44-A7ED-7196C5449B5D}" destId="{AD663F73-6663-2640-9608-988964BD27D9}" srcOrd="8" destOrd="0" presId="urn:microsoft.com/office/officeart/2005/8/layout/arrow2#1"/>
    <dgm:cxn modelId="{A5C1CEDC-92D2-E240-9ED7-BF5E8B5B24D0}" type="presParOf" srcId="{0B07DFB5-7F21-3C44-A7ED-7196C5449B5D}" destId="{F73EDAF7-3063-1B41-BFB6-A71A2748F841}" srcOrd="9" destOrd="0" presId="urn:microsoft.com/office/officeart/2005/8/layout/arrow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479573-44D8-5149-AD5A-0CE96CACA747}" type="doc">
      <dgm:prSet loTypeId="urn:microsoft.com/office/officeart/2005/8/layout/arrow2#1" loCatId="" qsTypeId="urn:microsoft.com/office/officeart/2005/8/quickstyle/simple4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2DA40C8C-B71C-C94C-A62F-F96D5B80C89E}">
      <dgm:prSet phldrT="[文本]"/>
      <dgm:spPr/>
      <dgm:t>
        <a:bodyPr/>
        <a:lstStyle/>
        <a:p>
          <a:r>
            <a:rPr lang="en-US" altLang="zh-CN" dirty="0"/>
            <a:t>2017</a:t>
          </a:r>
          <a:endParaRPr lang="zh-CN" altLang="en-US" dirty="0"/>
        </a:p>
      </dgm:t>
    </dgm:pt>
    <dgm:pt modelId="{AFE81061-DD46-DB4C-91EC-D94AE8142B7C}" type="parTrans" cxnId="{64450B43-3547-B345-BBDF-BFCBE61AE9A5}">
      <dgm:prSet/>
      <dgm:spPr/>
      <dgm:t>
        <a:bodyPr/>
        <a:lstStyle/>
        <a:p>
          <a:endParaRPr lang="zh-CN" altLang="en-US"/>
        </a:p>
      </dgm:t>
    </dgm:pt>
    <dgm:pt modelId="{81F3CAD9-FA5D-A648-9A82-3569E96C4DB4}" type="sibTrans" cxnId="{64450B43-3547-B345-BBDF-BFCBE61AE9A5}">
      <dgm:prSet/>
      <dgm:spPr/>
      <dgm:t>
        <a:bodyPr/>
        <a:lstStyle/>
        <a:p>
          <a:endParaRPr lang="zh-CN" altLang="en-US"/>
        </a:p>
      </dgm:t>
    </dgm:pt>
    <dgm:pt modelId="{89FE1CC4-BAE9-7940-B477-FD8E41EC6C64}">
      <dgm:prSet phldrT="[文本]"/>
      <dgm:spPr/>
      <dgm:t>
        <a:bodyPr/>
        <a:lstStyle/>
        <a:p>
          <a:r>
            <a:rPr lang="en-US" altLang="zh-CN" dirty="0"/>
            <a:t>2018</a:t>
          </a:r>
          <a:endParaRPr lang="zh-CN" altLang="en-US" dirty="0"/>
        </a:p>
      </dgm:t>
    </dgm:pt>
    <dgm:pt modelId="{95117088-1720-7C45-93DC-6F3CAAD08A43}" type="parTrans" cxnId="{EF7AC7E4-74A5-CD41-A0A0-CF4FFECFCD07}">
      <dgm:prSet/>
      <dgm:spPr/>
      <dgm:t>
        <a:bodyPr/>
        <a:lstStyle/>
        <a:p>
          <a:endParaRPr lang="zh-CN" altLang="en-US"/>
        </a:p>
      </dgm:t>
    </dgm:pt>
    <dgm:pt modelId="{FF528096-FC1A-AC4C-84B2-187D2EBAE128}" type="sibTrans" cxnId="{EF7AC7E4-74A5-CD41-A0A0-CF4FFECFCD07}">
      <dgm:prSet/>
      <dgm:spPr/>
      <dgm:t>
        <a:bodyPr/>
        <a:lstStyle/>
        <a:p>
          <a:endParaRPr lang="zh-CN" altLang="en-US"/>
        </a:p>
      </dgm:t>
    </dgm:pt>
    <dgm:pt modelId="{E2BB71AD-5306-0548-8E3A-E1A262CE4E20}">
      <dgm:prSet phldrT="[文本]"/>
      <dgm:spPr/>
      <dgm:t>
        <a:bodyPr/>
        <a:lstStyle/>
        <a:p>
          <a:r>
            <a:rPr lang="en-US" altLang="zh-CN" dirty="0"/>
            <a:t>2019</a:t>
          </a:r>
          <a:endParaRPr lang="zh-CN" altLang="en-US" dirty="0"/>
        </a:p>
      </dgm:t>
    </dgm:pt>
    <dgm:pt modelId="{A7B96263-61AC-074C-A0A6-63A76654DC8B}" type="parTrans" cxnId="{FA429DEE-4F81-2044-8FAB-3D1273A887EE}">
      <dgm:prSet/>
      <dgm:spPr/>
      <dgm:t>
        <a:bodyPr/>
        <a:lstStyle/>
        <a:p>
          <a:endParaRPr lang="zh-CN" altLang="en-US"/>
        </a:p>
      </dgm:t>
    </dgm:pt>
    <dgm:pt modelId="{987A9290-4774-B040-9B27-072457E09867}" type="sibTrans" cxnId="{FA429DEE-4F81-2044-8FAB-3D1273A887EE}">
      <dgm:prSet/>
      <dgm:spPr/>
      <dgm:t>
        <a:bodyPr/>
        <a:lstStyle/>
        <a:p>
          <a:endParaRPr lang="zh-CN" altLang="en-US"/>
        </a:p>
      </dgm:t>
    </dgm:pt>
    <dgm:pt modelId="{7790E04E-C539-9A45-96A0-CBCEB306F6C7}">
      <dgm:prSet/>
      <dgm:spPr/>
      <dgm:t>
        <a:bodyPr/>
        <a:lstStyle/>
        <a:p>
          <a:r>
            <a:rPr lang="en-US" altLang="zh-CN" dirty="0"/>
            <a:t>2020</a:t>
          </a:r>
          <a:endParaRPr lang="zh-CN" altLang="en-US" dirty="0"/>
        </a:p>
      </dgm:t>
    </dgm:pt>
    <dgm:pt modelId="{113BF3E1-5DC4-8644-9593-9D8E5D5CCC8E}" type="parTrans" cxnId="{8E6CD20E-DDBE-EA47-8E76-3C45470AF6C0}">
      <dgm:prSet/>
      <dgm:spPr/>
      <dgm:t>
        <a:bodyPr/>
        <a:lstStyle/>
        <a:p>
          <a:endParaRPr lang="zh-CN" altLang="en-US"/>
        </a:p>
      </dgm:t>
    </dgm:pt>
    <dgm:pt modelId="{32DB5402-C873-4847-90B0-EC79C8CA439E}" type="sibTrans" cxnId="{8E6CD20E-DDBE-EA47-8E76-3C45470AF6C0}">
      <dgm:prSet/>
      <dgm:spPr/>
      <dgm:t>
        <a:bodyPr/>
        <a:lstStyle/>
        <a:p>
          <a:endParaRPr lang="zh-CN" altLang="en-US"/>
        </a:p>
      </dgm:t>
    </dgm:pt>
    <dgm:pt modelId="{12E3E862-CD5C-8243-AC89-F9ACD43C8048}">
      <dgm:prSet/>
      <dgm:spPr/>
      <dgm:t>
        <a:bodyPr/>
        <a:lstStyle/>
        <a:p>
          <a:r>
            <a:rPr lang="en-US" altLang="zh-CN" dirty="0"/>
            <a:t>2021</a:t>
          </a:r>
          <a:endParaRPr lang="zh-CN" altLang="en-US" dirty="0"/>
        </a:p>
      </dgm:t>
    </dgm:pt>
    <dgm:pt modelId="{078B6A05-46E3-374A-AA75-DCAE9DDE6F9F}" type="parTrans" cxnId="{EE283F83-7C0B-AB48-9A91-E625F790698F}">
      <dgm:prSet/>
      <dgm:spPr/>
      <dgm:t>
        <a:bodyPr/>
        <a:lstStyle/>
        <a:p>
          <a:endParaRPr lang="zh-CN" altLang="en-US"/>
        </a:p>
      </dgm:t>
    </dgm:pt>
    <dgm:pt modelId="{19804F0F-DFB3-BA4D-A3C6-4AA4019F8982}" type="sibTrans" cxnId="{EE283F83-7C0B-AB48-9A91-E625F790698F}">
      <dgm:prSet/>
      <dgm:spPr/>
      <dgm:t>
        <a:bodyPr/>
        <a:lstStyle/>
        <a:p>
          <a:endParaRPr lang="zh-CN" altLang="en-US"/>
        </a:p>
      </dgm:t>
    </dgm:pt>
    <dgm:pt modelId="{A2168682-1E2C-C646-84C5-444A5BE8449B}" type="pres">
      <dgm:prSet presAssocID="{A9479573-44D8-5149-AD5A-0CE96CACA747}" presName="arrowDiagram" presStyleCnt="0">
        <dgm:presLayoutVars>
          <dgm:chMax val="5"/>
          <dgm:dir/>
          <dgm:resizeHandles val="exact"/>
        </dgm:presLayoutVars>
      </dgm:prSet>
      <dgm:spPr/>
    </dgm:pt>
    <dgm:pt modelId="{7E7292B2-7351-F543-9BF0-EB26767258C5}" type="pres">
      <dgm:prSet presAssocID="{A9479573-44D8-5149-AD5A-0CE96CACA747}" presName="arrow" presStyleLbl="bgShp" presStyleIdx="0" presStyleCnt="1" custScaleX="182292"/>
      <dgm:spPr/>
    </dgm:pt>
    <dgm:pt modelId="{0B07DFB5-7F21-3C44-A7ED-7196C5449B5D}" type="pres">
      <dgm:prSet presAssocID="{A9479573-44D8-5149-AD5A-0CE96CACA747}" presName="arrowDiagram5" presStyleCnt="0"/>
      <dgm:spPr/>
    </dgm:pt>
    <dgm:pt modelId="{468F145D-6351-8C4F-9C43-A8AB39E31138}" type="pres">
      <dgm:prSet presAssocID="{2DA40C8C-B71C-C94C-A62F-F96D5B80C89E}" presName="bullet5a" presStyleLbl="node1" presStyleIdx="0" presStyleCnt="5" custLinFactX="-1041726" custLinFactY="221256" custLinFactNeighborX="-1100000" custLinFactNeighborY="300000"/>
      <dgm:spPr/>
    </dgm:pt>
    <dgm:pt modelId="{4577BA99-5D74-A847-94CB-A5B49A1670BE}" type="pres">
      <dgm:prSet presAssocID="{2DA40C8C-B71C-C94C-A62F-F96D5B80C89E}" presName="textBox5a" presStyleLbl="revTx" presStyleIdx="0" presStyleCnt="5" custScaleY="86742" custLinFactX="-200000" custLinFactNeighborX="-237818" custLinFactNeighborY="-46685">
        <dgm:presLayoutVars>
          <dgm:bulletEnabled val="1"/>
        </dgm:presLayoutVars>
      </dgm:prSet>
      <dgm:spPr/>
    </dgm:pt>
    <dgm:pt modelId="{47181437-1702-4446-A778-48D0291B176D}" type="pres">
      <dgm:prSet presAssocID="{89FE1CC4-BAE9-7940-B477-FD8E41EC6C64}" presName="bullet5b" presStyleLbl="node1" presStyleIdx="1" presStyleCnt="5" custLinFactX="-400000" custLinFactY="2277" custLinFactNeighborX="-446103" custLinFactNeighborY="100000"/>
      <dgm:spPr/>
    </dgm:pt>
    <dgm:pt modelId="{CD7810F6-970F-BE44-BF67-BB5D8B414C58}" type="pres">
      <dgm:prSet presAssocID="{89FE1CC4-BAE9-7940-B477-FD8E41EC6C64}" presName="textBox5b" presStyleLbl="revTx" presStyleIdx="1" presStyleCnt="5" custScaleY="45849" custLinFactX="-100000" custLinFactNeighborX="-146628" custLinFactNeighborY="-72925">
        <dgm:presLayoutVars>
          <dgm:bulletEnabled val="1"/>
        </dgm:presLayoutVars>
      </dgm:prSet>
      <dgm:spPr/>
    </dgm:pt>
    <dgm:pt modelId="{A5D370DA-51A3-AD45-AA6C-56CCCBA93AF7}" type="pres">
      <dgm:prSet presAssocID="{E2BB71AD-5306-0548-8E3A-E1A262CE4E20}" presName="bullet5c" presStyleLbl="node1" presStyleIdx="2" presStyleCnt="5" custLinFactX="-153038" custLinFactNeighborX="-200000" custLinFactNeighborY="58391"/>
      <dgm:spPr/>
    </dgm:pt>
    <dgm:pt modelId="{20ABBF04-2129-0246-8C75-3D7F092BF5D4}" type="pres">
      <dgm:prSet presAssocID="{E2BB71AD-5306-0548-8E3A-E1A262CE4E20}" presName="textBox5c" presStyleLbl="revTx" presStyleIdx="2" presStyleCnt="5" custScaleY="18625" custLinFactX="-36219" custLinFactNeighborX="-100000" custLinFactNeighborY="-84025">
        <dgm:presLayoutVars>
          <dgm:bulletEnabled val="1"/>
        </dgm:presLayoutVars>
      </dgm:prSet>
      <dgm:spPr/>
    </dgm:pt>
    <dgm:pt modelId="{159534ED-7BA4-514F-88CA-D6CD997B92A6}" type="pres">
      <dgm:prSet presAssocID="{7790E04E-C539-9A45-96A0-CBCEB306F6C7}" presName="bullet5d" presStyleLbl="node1" presStyleIdx="3" presStyleCnt="5" custLinFactNeighborX="42720" custLinFactNeighborY="25359"/>
      <dgm:spPr/>
    </dgm:pt>
    <dgm:pt modelId="{5ACDD509-99D2-E249-8C64-6BE4FB7CB1FF}" type="pres">
      <dgm:prSet presAssocID="{7790E04E-C539-9A45-96A0-CBCEB306F6C7}" presName="textBox5d" presStyleLbl="revTx" presStyleIdx="3" presStyleCnt="5" custScaleY="25373" custLinFactNeighborX="-37182" custLinFactNeighborY="-74129">
        <dgm:presLayoutVars>
          <dgm:bulletEnabled val="1"/>
        </dgm:presLayoutVars>
      </dgm:prSet>
      <dgm:spPr/>
    </dgm:pt>
    <dgm:pt modelId="{AD663F73-6663-2640-9608-988964BD27D9}" type="pres">
      <dgm:prSet presAssocID="{12E3E862-CD5C-8243-AC89-F9ACD43C8048}" presName="bullet5e" presStyleLbl="node1" presStyleIdx="4" presStyleCnt="5" custLinFactX="100000" custLinFactNeighborX="198654" custLinFactNeighborY="-5028"/>
      <dgm:spPr/>
    </dgm:pt>
    <dgm:pt modelId="{F73EDAF7-3063-1B41-BFB6-A71A2748F841}" type="pres">
      <dgm:prSet presAssocID="{12E3E862-CD5C-8243-AC89-F9ACD43C8048}" presName="textBox5e" presStyleLbl="revTx" presStyleIdx="4" presStyleCnt="5" custScaleY="13225" custLinFactNeighborX="67968" custLinFactNeighborY="-79257">
        <dgm:presLayoutVars>
          <dgm:bulletEnabled val="1"/>
        </dgm:presLayoutVars>
      </dgm:prSet>
      <dgm:spPr/>
    </dgm:pt>
  </dgm:ptLst>
  <dgm:cxnLst>
    <dgm:cxn modelId="{8E6CD20E-DDBE-EA47-8E76-3C45470AF6C0}" srcId="{A9479573-44D8-5149-AD5A-0CE96CACA747}" destId="{7790E04E-C539-9A45-96A0-CBCEB306F6C7}" srcOrd="3" destOrd="0" parTransId="{113BF3E1-5DC4-8644-9593-9D8E5D5CCC8E}" sibTransId="{32DB5402-C873-4847-90B0-EC79C8CA439E}"/>
    <dgm:cxn modelId="{379BB937-A2DD-DC49-B80D-C31083BE201E}" type="presOf" srcId="{7790E04E-C539-9A45-96A0-CBCEB306F6C7}" destId="{5ACDD509-99D2-E249-8C64-6BE4FB7CB1FF}" srcOrd="0" destOrd="0" presId="urn:microsoft.com/office/officeart/2005/8/layout/arrow2#1"/>
    <dgm:cxn modelId="{64450B43-3547-B345-BBDF-BFCBE61AE9A5}" srcId="{A9479573-44D8-5149-AD5A-0CE96CACA747}" destId="{2DA40C8C-B71C-C94C-A62F-F96D5B80C89E}" srcOrd="0" destOrd="0" parTransId="{AFE81061-DD46-DB4C-91EC-D94AE8142B7C}" sibTransId="{81F3CAD9-FA5D-A648-9A82-3569E96C4DB4}"/>
    <dgm:cxn modelId="{CFC7EE82-0336-AC47-AE81-C2624D8119BC}" type="presOf" srcId="{12E3E862-CD5C-8243-AC89-F9ACD43C8048}" destId="{F73EDAF7-3063-1B41-BFB6-A71A2748F841}" srcOrd="0" destOrd="0" presId="urn:microsoft.com/office/officeart/2005/8/layout/arrow2#1"/>
    <dgm:cxn modelId="{EE283F83-7C0B-AB48-9A91-E625F790698F}" srcId="{A9479573-44D8-5149-AD5A-0CE96CACA747}" destId="{12E3E862-CD5C-8243-AC89-F9ACD43C8048}" srcOrd="4" destOrd="0" parTransId="{078B6A05-46E3-374A-AA75-DCAE9DDE6F9F}" sibTransId="{19804F0F-DFB3-BA4D-A3C6-4AA4019F8982}"/>
    <dgm:cxn modelId="{0E6AF388-57FE-8A4F-A63A-A6085E83AE16}" type="presOf" srcId="{89FE1CC4-BAE9-7940-B477-FD8E41EC6C64}" destId="{CD7810F6-970F-BE44-BF67-BB5D8B414C58}" srcOrd="0" destOrd="0" presId="urn:microsoft.com/office/officeart/2005/8/layout/arrow2#1"/>
    <dgm:cxn modelId="{6E2B11B0-F9E4-CD4D-A439-4C647C2D2857}" type="presOf" srcId="{A9479573-44D8-5149-AD5A-0CE96CACA747}" destId="{A2168682-1E2C-C646-84C5-444A5BE8449B}" srcOrd="0" destOrd="0" presId="urn:microsoft.com/office/officeart/2005/8/layout/arrow2#1"/>
    <dgm:cxn modelId="{B77B5ADB-6675-A14E-80A6-375E7A843C35}" type="presOf" srcId="{E2BB71AD-5306-0548-8E3A-E1A262CE4E20}" destId="{20ABBF04-2129-0246-8C75-3D7F092BF5D4}" srcOrd="0" destOrd="0" presId="urn:microsoft.com/office/officeart/2005/8/layout/arrow2#1"/>
    <dgm:cxn modelId="{EF7AC7E4-74A5-CD41-A0A0-CF4FFECFCD07}" srcId="{A9479573-44D8-5149-AD5A-0CE96CACA747}" destId="{89FE1CC4-BAE9-7940-B477-FD8E41EC6C64}" srcOrd="1" destOrd="0" parTransId="{95117088-1720-7C45-93DC-6F3CAAD08A43}" sibTransId="{FF528096-FC1A-AC4C-84B2-187D2EBAE128}"/>
    <dgm:cxn modelId="{FA429DEE-4F81-2044-8FAB-3D1273A887EE}" srcId="{A9479573-44D8-5149-AD5A-0CE96CACA747}" destId="{E2BB71AD-5306-0548-8E3A-E1A262CE4E20}" srcOrd="2" destOrd="0" parTransId="{A7B96263-61AC-074C-A0A6-63A76654DC8B}" sibTransId="{987A9290-4774-B040-9B27-072457E09867}"/>
    <dgm:cxn modelId="{E96E99FD-F630-0B49-BDFE-86EF55B541A4}" type="presOf" srcId="{2DA40C8C-B71C-C94C-A62F-F96D5B80C89E}" destId="{4577BA99-5D74-A847-94CB-A5B49A1670BE}" srcOrd="0" destOrd="0" presId="urn:microsoft.com/office/officeart/2005/8/layout/arrow2#1"/>
    <dgm:cxn modelId="{61087410-9F92-C742-A6ED-575D53C803F6}" type="presParOf" srcId="{A2168682-1E2C-C646-84C5-444A5BE8449B}" destId="{7E7292B2-7351-F543-9BF0-EB26767258C5}" srcOrd="0" destOrd="0" presId="urn:microsoft.com/office/officeart/2005/8/layout/arrow2#1"/>
    <dgm:cxn modelId="{E7542BED-1D94-1647-8404-A206A34D236B}" type="presParOf" srcId="{A2168682-1E2C-C646-84C5-444A5BE8449B}" destId="{0B07DFB5-7F21-3C44-A7ED-7196C5449B5D}" srcOrd="1" destOrd="0" presId="urn:microsoft.com/office/officeart/2005/8/layout/arrow2#1"/>
    <dgm:cxn modelId="{25D7C57B-4549-D541-B671-E1AA99D7542D}" type="presParOf" srcId="{0B07DFB5-7F21-3C44-A7ED-7196C5449B5D}" destId="{468F145D-6351-8C4F-9C43-A8AB39E31138}" srcOrd="0" destOrd="0" presId="urn:microsoft.com/office/officeart/2005/8/layout/arrow2#1"/>
    <dgm:cxn modelId="{BC0E63F3-F375-2140-B83D-C7B021031251}" type="presParOf" srcId="{0B07DFB5-7F21-3C44-A7ED-7196C5449B5D}" destId="{4577BA99-5D74-A847-94CB-A5B49A1670BE}" srcOrd="1" destOrd="0" presId="urn:microsoft.com/office/officeart/2005/8/layout/arrow2#1"/>
    <dgm:cxn modelId="{0A02D029-EB3F-6649-87AC-58DA105E2887}" type="presParOf" srcId="{0B07DFB5-7F21-3C44-A7ED-7196C5449B5D}" destId="{47181437-1702-4446-A778-48D0291B176D}" srcOrd="2" destOrd="0" presId="urn:microsoft.com/office/officeart/2005/8/layout/arrow2#1"/>
    <dgm:cxn modelId="{D9E1A921-44FE-084F-A90F-B3802CD5B6EB}" type="presParOf" srcId="{0B07DFB5-7F21-3C44-A7ED-7196C5449B5D}" destId="{CD7810F6-970F-BE44-BF67-BB5D8B414C58}" srcOrd="3" destOrd="0" presId="urn:microsoft.com/office/officeart/2005/8/layout/arrow2#1"/>
    <dgm:cxn modelId="{DF3FCEDB-55ED-FA43-9777-B011DDBA81EA}" type="presParOf" srcId="{0B07DFB5-7F21-3C44-A7ED-7196C5449B5D}" destId="{A5D370DA-51A3-AD45-AA6C-56CCCBA93AF7}" srcOrd="4" destOrd="0" presId="urn:microsoft.com/office/officeart/2005/8/layout/arrow2#1"/>
    <dgm:cxn modelId="{A2998EE1-7350-CA40-ACE2-99FB44C841A8}" type="presParOf" srcId="{0B07DFB5-7F21-3C44-A7ED-7196C5449B5D}" destId="{20ABBF04-2129-0246-8C75-3D7F092BF5D4}" srcOrd="5" destOrd="0" presId="urn:microsoft.com/office/officeart/2005/8/layout/arrow2#1"/>
    <dgm:cxn modelId="{ABA404F7-B1C6-6542-8260-46044230138A}" type="presParOf" srcId="{0B07DFB5-7F21-3C44-A7ED-7196C5449B5D}" destId="{159534ED-7BA4-514F-88CA-D6CD997B92A6}" srcOrd="6" destOrd="0" presId="urn:microsoft.com/office/officeart/2005/8/layout/arrow2#1"/>
    <dgm:cxn modelId="{CB799968-80F2-6C49-9F37-78299424ABD5}" type="presParOf" srcId="{0B07DFB5-7F21-3C44-A7ED-7196C5449B5D}" destId="{5ACDD509-99D2-E249-8C64-6BE4FB7CB1FF}" srcOrd="7" destOrd="0" presId="urn:microsoft.com/office/officeart/2005/8/layout/arrow2#1"/>
    <dgm:cxn modelId="{D212DE2A-CE52-AA49-8C9A-CB576E585142}" type="presParOf" srcId="{0B07DFB5-7F21-3C44-A7ED-7196C5449B5D}" destId="{AD663F73-6663-2640-9608-988964BD27D9}" srcOrd="8" destOrd="0" presId="urn:microsoft.com/office/officeart/2005/8/layout/arrow2#1"/>
    <dgm:cxn modelId="{A5C1CEDC-92D2-E240-9ED7-BF5E8B5B24D0}" type="presParOf" srcId="{0B07DFB5-7F21-3C44-A7ED-7196C5449B5D}" destId="{F73EDAF7-3063-1B41-BFB6-A71A2748F841}" srcOrd="9" destOrd="0" presId="urn:microsoft.com/office/officeart/2005/8/layout/arrow2#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7292B2-7351-F543-9BF0-EB26767258C5}">
      <dsp:nvSpPr>
        <dsp:cNvPr id="0" name=""/>
        <dsp:cNvSpPr/>
      </dsp:nvSpPr>
      <dsp:spPr>
        <a:xfrm>
          <a:off x="216017" y="0"/>
          <a:ext cx="7560853" cy="259228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68F145D-6351-8C4F-9C43-A8AB39E31138}">
      <dsp:nvSpPr>
        <dsp:cNvPr id="0" name=""/>
        <dsp:cNvSpPr/>
      </dsp:nvSpPr>
      <dsp:spPr>
        <a:xfrm>
          <a:off x="288033" y="2424883"/>
          <a:ext cx="95396" cy="9539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77BA99-5D74-A847-94CB-A5B49A1670BE}">
      <dsp:nvSpPr>
        <dsp:cNvPr id="0" name=""/>
        <dsp:cNvSpPr/>
      </dsp:nvSpPr>
      <dsp:spPr>
        <a:xfrm>
          <a:off x="0" y="1728192"/>
          <a:ext cx="543343" cy="5351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548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/>
            <a:t>2017</a:t>
          </a:r>
          <a:endParaRPr lang="zh-CN" altLang="en-US" sz="1800" kern="1200" dirty="0"/>
        </a:p>
      </dsp:txBody>
      <dsp:txXfrm>
        <a:off x="0" y="1728192"/>
        <a:ext cx="543343" cy="535167"/>
      </dsp:txXfrm>
    </dsp:sp>
    <dsp:sp modelId="{47181437-1702-4446-A778-48D0291B176D}">
      <dsp:nvSpPr>
        <dsp:cNvPr id="0" name=""/>
        <dsp:cNvSpPr/>
      </dsp:nvSpPr>
      <dsp:spPr>
        <a:xfrm>
          <a:off x="1584176" y="1584177"/>
          <a:ext cx="149315" cy="1493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D7810F6-970F-BE44-BF67-BB5D8B414C58}">
      <dsp:nvSpPr>
        <dsp:cNvPr id="0" name=""/>
        <dsp:cNvSpPr/>
      </dsp:nvSpPr>
      <dsp:spPr>
        <a:xfrm>
          <a:off x="1224137" y="1008116"/>
          <a:ext cx="688511" cy="497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119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/>
            <a:t>2018</a:t>
          </a:r>
          <a:endParaRPr lang="zh-CN" altLang="en-US" sz="1800" kern="1200" dirty="0"/>
        </a:p>
      </dsp:txBody>
      <dsp:txXfrm>
        <a:off x="1224137" y="1008116"/>
        <a:ext cx="688511" cy="497997"/>
      </dsp:txXfrm>
    </dsp:sp>
    <dsp:sp modelId="{A5D370DA-51A3-AD45-AA6C-56CCCBA93AF7}">
      <dsp:nvSpPr>
        <dsp:cNvPr id="0" name=""/>
        <dsp:cNvSpPr/>
      </dsp:nvSpPr>
      <dsp:spPr>
        <a:xfrm>
          <a:off x="2808312" y="1152127"/>
          <a:ext cx="199087" cy="19908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0ABBF04-2129-0246-8C75-3D7F092BF5D4}">
      <dsp:nvSpPr>
        <dsp:cNvPr id="0" name=""/>
        <dsp:cNvSpPr/>
      </dsp:nvSpPr>
      <dsp:spPr>
        <a:xfrm>
          <a:off x="2520280" y="504052"/>
          <a:ext cx="800498" cy="271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492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/>
            <a:t>2019</a:t>
          </a:r>
          <a:endParaRPr lang="zh-CN" altLang="en-US" sz="1800" kern="1200" dirty="0"/>
        </a:p>
      </dsp:txBody>
      <dsp:txXfrm>
        <a:off x="2520280" y="504052"/>
        <a:ext cx="800498" cy="271341"/>
      </dsp:txXfrm>
    </dsp:sp>
    <dsp:sp modelId="{159534ED-7BA4-514F-88CA-D6CD997B92A6}">
      <dsp:nvSpPr>
        <dsp:cNvPr id="0" name=""/>
        <dsp:cNvSpPr/>
      </dsp:nvSpPr>
      <dsp:spPr>
        <a:xfrm>
          <a:off x="4392489" y="792089"/>
          <a:ext cx="257154" cy="25715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ACDD509-99D2-E249-8C64-6BE4FB7CB1FF}">
      <dsp:nvSpPr>
        <dsp:cNvPr id="0" name=""/>
        <dsp:cNvSpPr/>
      </dsp:nvSpPr>
      <dsp:spPr>
        <a:xfrm>
          <a:off x="4102773" y="216031"/>
          <a:ext cx="829532" cy="4406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6261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/>
            <a:t>2020</a:t>
          </a:r>
          <a:endParaRPr lang="zh-CN" altLang="en-US" sz="1800" kern="1200" dirty="0"/>
        </a:p>
      </dsp:txBody>
      <dsp:txXfrm>
        <a:off x="4102773" y="216031"/>
        <a:ext cx="829532" cy="440686"/>
      </dsp:txXfrm>
    </dsp:sp>
    <dsp:sp modelId="{AD663F73-6663-2640-9608-988964BD27D9}">
      <dsp:nvSpPr>
        <dsp:cNvPr id="0" name=""/>
        <dsp:cNvSpPr/>
      </dsp:nvSpPr>
      <dsp:spPr>
        <a:xfrm>
          <a:off x="6055494" y="504056"/>
          <a:ext cx="327665" cy="32766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3EDAF7-3063-1B41-BFB6-A71A2748F841}">
      <dsp:nvSpPr>
        <dsp:cNvPr id="0" name=""/>
        <dsp:cNvSpPr/>
      </dsp:nvSpPr>
      <dsp:spPr>
        <a:xfrm>
          <a:off x="5804558" y="1"/>
          <a:ext cx="829532" cy="25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3623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/>
            <a:t>2021</a:t>
          </a:r>
          <a:endParaRPr lang="zh-CN" altLang="en-US" sz="1800" kern="1200" dirty="0"/>
        </a:p>
      </dsp:txBody>
      <dsp:txXfrm>
        <a:off x="5804558" y="1"/>
        <a:ext cx="829532" cy="2523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7292B2-7351-F543-9BF0-EB26767258C5}">
      <dsp:nvSpPr>
        <dsp:cNvPr id="0" name=""/>
        <dsp:cNvSpPr/>
      </dsp:nvSpPr>
      <dsp:spPr>
        <a:xfrm>
          <a:off x="216017" y="0"/>
          <a:ext cx="7560853" cy="259228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68F145D-6351-8C4F-9C43-A8AB39E31138}">
      <dsp:nvSpPr>
        <dsp:cNvPr id="0" name=""/>
        <dsp:cNvSpPr/>
      </dsp:nvSpPr>
      <dsp:spPr>
        <a:xfrm>
          <a:off x="288033" y="2424883"/>
          <a:ext cx="95396" cy="9539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77BA99-5D74-A847-94CB-A5B49A1670BE}">
      <dsp:nvSpPr>
        <dsp:cNvPr id="0" name=""/>
        <dsp:cNvSpPr/>
      </dsp:nvSpPr>
      <dsp:spPr>
        <a:xfrm>
          <a:off x="0" y="1728192"/>
          <a:ext cx="543343" cy="5351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548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/>
            <a:t>2017</a:t>
          </a:r>
          <a:endParaRPr lang="zh-CN" altLang="en-US" sz="1800" kern="1200" dirty="0"/>
        </a:p>
      </dsp:txBody>
      <dsp:txXfrm>
        <a:off x="0" y="1728192"/>
        <a:ext cx="543343" cy="535167"/>
      </dsp:txXfrm>
    </dsp:sp>
    <dsp:sp modelId="{47181437-1702-4446-A778-48D0291B176D}">
      <dsp:nvSpPr>
        <dsp:cNvPr id="0" name=""/>
        <dsp:cNvSpPr/>
      </dsp:nvSpPr>
      <dsp:spPr>
        <a:xfrm>
          <a:off x="1584176" y="1584177"/>
          <a:ext cx="149315" cy="1493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D7810F6-970F-BE44-BF67-BB5D8B414C58}">
      <dsp:nvSpPr>
        <dsp:cNvPr id="0" name=""/>
        <dsp:cNvSpPr/>
      </dsp:nvSpPr>
      <dsp:spPr>
        <a:xfrm>
          <a:off x="1224137" y="1008116"/>
          <a:ext cx="688511" cy="497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119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/>
            <a:t>2018</a:t>
          </a:r>
          <a:endParaRPr lang="zh-CN" altLang="en-US" sz="1800" kern="1200" dirty="0"/>
        </a:p>
      </dsp:txBody>
      <dsp:txXfrm>
        <a:off x="1224137" y="1008116"/>
        <a:ext cx="688511" cy="497997"/>
      </dsp:txXfrm>
    </dsp:sp>
    <dsp:sp modelId="{A5D370DA-51A3-AD45-AA6C-56CCCBA93AF7}">
      <dsp:nvSpPr>
        <dsp:cNvPr id="0" name=""/>
        <dsp:cNvSpPr/>
      </dsp:nvSpPr>
      <dsp:spPr>
        <a:xfrm>
          <a:off x="2808312" y="1152127"/>
          <a:ext cx="199087" cy="19908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0ABBF04-2129-0246-8C75-3D7F092BF5D4}">
      <dsp:nvSpPr>
        <dsp:cNvPr id="0" name=""/>
        <dsp:cNvSpPr/>
      </dsp:nvSpPr>
      <dsp:spPr>
        <a:xfrm>
          <a:off x="2520280" y="504052"/>
          <a:ext cx="800498" cy="271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492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/>
            <a:t>2019</a:t>
          </a:r>
          <a:endParaRPr lang="zh-CN" altLang="en-US" sz="1800" kern="1200" dirty="0"/>
        </a:p>
      </dsp:txBody>
      <dsp:txXfrm>
        <a:off x="2520280" y="504052"/>
        <a:ext cx="800498" cy="271341"/>
      </dsp:txXfrm>
    </dsp:sp>
    <dsp:sp modelId="{159534ED-7BA4-514F-88CA-D6CD997B92A6}">
      <dsp:nvSpPr>
        <dsp:cNvPr id="0" name=""/>
        <dsp:cNvSpPr/>
      </dsp:nvSpPr>
      <dsp:spPr>
        <a:xfrm>
          <a:off x="4392489" y="792089"/>
          <a:ext cx="257154" cy="25715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ACDD509-99D2-E249-8C64-6BE4FB7CB1FF}">
      <dsp:nvSpPr>
        <dsp:cNvPr id="0" name=""/>
        <dsp:cNvSpPr/>
      </dsp:nvSpPr>
      <dsp:spPr>
        <a:xfrm>
          <a:off x="4102773" y="216031"/>
          <a:ext cx="829532" cy="4406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6261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/>
            <a:t>2020</a:t>
          </a:r>
          <a:endParaRPr lang="zh-CN" altLang="en-US" sz="1800" kern="1200" dirty="0"/>
        </a:p>
      </dsp:txBody>
      <dsp:txXfrm>
        <a:off x="4102773" y="216031"/>
        <a:ext cx="829532" cy="440686"/>
      </dsp:txXfrm>
    </dsp:sp>
    <dsp:sp modelId="{AD663F73-6663-2640-9608-988964BD27D9}">
      <dsp:nvSpPr>
        <dsp:cNvPr id="0" name=""/>
        <dsp:cNvSpPr/>
      </dsp:nvSpPr>
      <dsp:spPr>
        <a:xfrm>
          <a:off x="6055494" y="504056"/>
          <a:ext cx="327665" cy="32766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3EDAF7-3063-1B41-BFB6-A71A2748F841}">
      <dsp:nvSpPr>
        <dsp:cNvPr id="0" name=""/>
        <dsp:cNvSpPr/>
      </dsp:nvSpPr>
      <dsp:spPr>
        <a:xfrm>
          <a:off x="5804558" y="1"/>
          <a:ext cx="829532" cy="25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3623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/>
            <a:t>2021</a:t>
          </a:r>
          <a:endParaRPr lang="zh-CN" altLang="en-US" sz="1800" kern="1200" dirty="0"/>
        </a:p>
      </dsp:txBody>
      <dsp:txXfrm>
        <a:off x="5804558" y="1"/>
        <a:ext cx="829532" cy="2523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#1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parTxLTRAlign" val="r"/>
                    <dgm:param type="parTxRTLAlign" val="r"/>
                    <dgm:param type="txAnchorVert" val="t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5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9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28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32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45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49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58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62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71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75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88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92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01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05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14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18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27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31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44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48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57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61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70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74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83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87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96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200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#1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parTxLTRAlign" val="r"/>
                    <dgm:param type="parTxRTLAlign" val="r"/>
                    <dgm:param type="txAnchorVert" val="t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5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9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28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32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45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49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58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62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71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75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88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92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01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05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14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18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27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31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44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48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57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61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70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74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83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87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96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200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#1">
  <dgm:title val=""/>
  <dgm:desc val=""/>
  <dgm:catLst>
    <dgm:cat type="simple" pri="104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#1">
  <dgm:title val=""/>
  <dgm:desc val=""/>
  <dgm:catLst>
    <dgm:cat type="simple" pri="104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1695A-9C7B-4EA9-ACEC-6910C0692FE6}" type="datetimeFigureOut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AEDF6D-F9A0-4401-BEB9-EFD83998A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51D359-6A4B-4A64-B04A-CDF0B51FB3DC}" type="datetimeFigureOut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83358-21BE-42DD-9395-21F9D3E9CE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4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TW" altLang="en-US" dirty="0">
              <a:latin typeface="Arial" panose="020B0604020202020204" pitchFamily="34" charset="0"/>
              <a:ea typeface="PMingLiU" panose="02020500000000000000" charset="-120"/>
              <a:cs typeface="PMingLiU" panose="02020500000000000000" charset="-120"/>
            </a:endParaRPr>
          </a:p>
        </p:txBody>
      </p:sp>
      <p:sp>
        <p:nvSpPr>
          <p:cNvPr id="23555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fld id="{5D6DA61D-6F76-F24F-BBA2-6E62F61AEFC9}" type="slidenum">
              <a:rPr kumimoji="0" lang="en-US" altLang="zh-TW">
                <a:latin typeface="Arial" panose="020B0604020202020204" pitchFamily="34" charset="0"/>
              </a:rPr>
              <a:t>5</a:t>
            </a:fld>
            <a:endParaRPr kumimoji="0" lang="en-US" altLang="zh-TW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9F3CB-C848-4587-ABD0-211B93D68E0D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9F3CB-C848-4587-ABD0-211B93D68E0D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9F3CB-C848-4587-ABD0-211B93D68E0D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9F3CB-C848-4587-ABD0-211B93D68E0D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9F3CB-C848-4587-ABD0-211B93D68E0D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9F3CB-C848-4587-ABD0-211B93D68E0D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9F3CB-C848-4587-ABD0-211B93D68E0D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9F3CB-C848-4587-ABD0-211B93D68E0D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9F3CB-C848-4587-ABD0-211B93D68E0D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9F3CB-C848-4587-ABD0-211B93D68E0D}" type="slidenum">
              <a:rPr lang="zh-CN" altLang="en-US" smtClean="0"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4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TW" altLang="en-US" dirty="0">
              <a:latin typeface="Arial" panose="020B0604020202020204" pitchFamily="34" charset="0"/>
              <a:ea typeface="PMingLiU" panose="02020500000000000000" charset="-120"/>
              <a:cs typeface="PMingLiU" panose="02020500000000000000" charset="-120"/>
            </a:endParaRPr>
          </a:p>
        </p:txBody>
      </p:sp>
      <p:sp>
        <p:nvSpPr>
          <p:cNvPr id="23555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fld id="{5D6DA61D-6F76-F24F-BBA2-6E62F61AEFC9}" type="slidenum">
              <a:rPr kumimoji="0" lang="en-US" altLang="zh-TW">
                <a:latin typeface="Arial" panose="020B0604020202020204" pitchFamily="34" charset="0"/>
              </a:rPr>
              <a:t>7</a:t>
            </a:fld>
            <a:endParaRPr kumimoji="0" lang="en-US" altLang="zh-TW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2E36B-D170-4545-8E54-A61578580DB7}" type="slidenum">
              <a:rPr lang="zh-CN" altLang="en-US" smtClean="0"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2E36B-D170-4545-8E54-A61578580DB7}" type="slidenum">
              <a:rPr lang="zh-CN" altLang="en-US" smtClean="0"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9F3CB-C848-4587-ABD0-211B93D68E0D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9F3CB-C848-4587-ABD0-211B93D68E0D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9F3CB-C848-4587-ABD0-211B93D68E0D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9F3CB-C848-4587-ABD0-211B93D68E0D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083358-21BE-42DD-9395-21F9D3E9CE1B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BC7F2864-3ED9-4589-B4B3-C0FAC3F869D1}" type="slidenum">
              <a:rPr lang="zh-CN" altLang="en-US"/>
              <a:t>16</a:t>
            </a:fld>
            <a:endParaRPr lang="en-US" altLang="zh-CN"/>
          </a:p>
        </p:txBody>
      </p:sp>
      <p:sp>
        <p:nvSpPr>
          <p:cNvPr id="293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083358-21BE-42DD-9395-21F9D3E9CE1B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F7DD2-F57E-4E81-9EAC-3AE046B60B8F}" type="datetime1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997802" y="4904185"/>
            <a:ext cx="2133600" cy="273844"/>
          </a:xfrm>
        </p:spPr>
        <p:txBody>
          <a:bodyPr/>
          <a:lstStyle/>
          <a:p>
            <a:fld id="{DF564F64-61BD-42EE-9FD9-287179DE2E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B910-0CD4-4C76-849B-16CAB1E79896}" type="datetime1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3D699-49A6-4C05-972D-516D64BDC6FE}" type="datetime1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560" y="267494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54A5-002E-4791-A4EC-1DA39E7EE54F}" type="datetime1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F2D5-9D1A-47A5-BB0B-1C0630D0D704}" type="datetime1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5D9FC-B960-483D-B286-D1121EE2BADC}" type="datetime1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F03E-7AAC-4CED-977F-B073D4A1CA33}" type="datetime1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43A2-4E42-428F-8335-11B03BE0140E}" type="datetime1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9A0E0-E0A8-4A3B-9D3E-30823CE624D0}" type="datetime1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5DB37-1ED7-409D-AF4F-E79FC29F3119}" type="datetime1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4C32C-0DB6-4620-87D4-7889937450DB}" type="datetime1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0" y="4929809"/>
            <a:ext cx="9144000" cy="21369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400" dirty="0">
                <a:solidFill>
                  <a:schemeClr val="bg1"/>
                </a:solidFill>
              </a:rPr>
              <a:t>                                                                                                                                                       </a:t>
            </a:r>
            <a:r>
              <a:rPr lang="zh-CN" altLang="en-US" sz="1400" dirty="0">
                <a:solidFill>
                  <a:schemeClr val="bg1"/>
                </a:solidFill>
              </a:rPr>
              <a:t>          </a:t>
            </a:r>
            <a:r>
              <a:rPr lang="en-US" altLang="zh-CN" sz="1400" dirty="0">
                <a:solidFill>
                  <a:schemeClr val="bg1"/>
                </a:solidFill>
              </a:rPr>
              <a:t>      </a:t>
            </a:r>
            <a:r>
              <a:rPr lang="en-US" altLang="zh-CN" sz="1400" dirty="0" err="1">
                <a:solidFill>
                  <a:schemeClr val="bg1"/>
                </a:solidFill>
              </a:rPr>
              <a:t>Linkconn</a:t>
            </a:r>
            <a:r>
              <a:rPr lang="en-US" altLang="zh-CN" sz="1400" dirty="0">
                <a:solidFill>
                  <a:schemeClr val="bg1"/>
                </a:solidFill>
              </a:rPr>
              <a:t>  Confidential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7BED0-5305-4AB5-9245-6947BD90E12A}" type="datetime1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70610" y="489667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64F64-61BD-42EE-9FD9-287179DE2ECD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11" name="Picture 3" descr="E:\yinfeifei\2012年工作项目\UFIDA用友 2012\用友 集团品推\李 莉\集团PPT模版2013\软件园版\png\10.png"/>
          <p:cNvPicPr>
            <a:picLocks noChangeAspect="1" noChangeArrowheads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176" y="356120"/>
            <a:ext cx="9144000" cy="127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1" name="Group 120"/>
          <p:cNvGrpSpPr/>
          <p:nvPr userDrawn="1"/>
        </p:nvGrpSpPr>
        <p:grpSpPr bwMode="auto">
          <a:xfrm>
            <a:off x="153833" y="555526"/>
            <a:ext cx="8836334" cy="4272859"/>
            <a:chOff x="664" y="1951"/>
            <a:chExt cx="4308" cy="2120"/>
          </a:xfrm>
          <a:solidFill>
            <a:schemeClr val="accent1">
              <a:alpha val="16000"/>
            </a:schemeClr>
          </a:solidFill>
        </p:grpSpPr>
        <p:sp>
          <p:nvSpPr>
            <p:cNvPr id="122" name="Freeform 121"/>
            <p:cNvSpPr/>
            <p:nvPr userDrawn="1"/>
          </p:nvSpPr>
          <p:spPr bwMode="gray">
            <a:xfrm>
              <a:off x="743" y="2045"/>
              <a:ext cx="1267" cy="1938"/>
            </a:xfrm>
            <a:custGeom>
              <a:avLst/>
              <a:gdLst>
                <a:gd name="T0" fmla="*/ 37 w 1692"/>
                <a:gd name="T1" fmla="*/ 82 h 2586"/>
                <a:gd name="T2" fmla="*/ 101 w 1692"/>
                <a:gd name="T3" fmla="*/ 66 h 2586"/>
                <a:gd name="T4" fmla="*/ 136 w 1692"/>
                <a:gd name="T5" fmla="*/ 76 h 2586"/>
                <a:gd name="T6" fmla="*/ 131 w 1692"/>
                <a:gd name="T7" fmla="*/ 140 h 2586"/>
                <a:gd name="T8" fmla="*/ 86 w 1692"/>
                <a:gd name="T9" fmla="*/ 184 h 2586"/>
                <a:gd name="T10" fmla="*/ 68 w 1692"/>
                <a:gd name="T11" fmla="*/ 226 h 2586"/>
                <a:gd name="T12" fmla="*/ 89 w 1692"/>
                <a:gd name="T13" fmla="*/ 304 h 2586"/>
                <a:gd name="T14" fmla="*/ 100 w 1692"/>
                <a:gd name="T15" fmla="*/ 303 h 2586"/>
                <a:gd name="T16" fmla="*/ 103 w 1692"/>
                <a:gd name="T17" fmla="*/ 286 h 2586"/>
                <a:gd name="T18" fmla="*/ 151 w 1692"/>
                <a:gd name="T19" fmla="*/ 364 h 2586"/>
                <a:gd name="T20" fmla="*/ 204 w 1692"/>
                <a:gd name="T21" fmla="*/ 378 h 2586"/>
                <a:gd name="T22" fmla="*/ 250 w 1692"/>
                <a:gd name="T23" fmla="*/ 426 h 2586"/>
                <a:gd name="T24" fmla="*/ 268 w 1692"/>
                <a:gd name="T25" fmla="*/ 449 h 2586"/>
                <a:gd name="T26" fmla="*/ 242 w 1692"/>
                <a:gd name="T27" fmla="*/ 507 h 2586"/>
                <a:gd name="T28" fmla="*/ 288 w 1692"/>
                <a:gd name="T29" fmla="*/ 561 h 2586"/>
                <a:gd name="T30" fmla="*/ 325 w 1692"/>
                <a:gd name="T31" fmla="*/ 638 h 2586"/>
                <a:gd name="T32" fmla="*/ 344 w 1692"/>
                <a:gd name="T33" fmla="*/ 728 h 2586"/>
                <a:gd name="T34" fmla="*/ 375 w 1692"/>
                <a:gd name="T35" fmla="*/ 801 h 2586"/>
                <a:gd name="T36" fmla="*/ 402 w 1692"/>
                <a:gd name="T37" fmla="*/ 795 h 2586"/>
                <a:gd name="T38" fmla="*/ 392 w 1692"/>
                <a:gd name="T39" fmla="*/ 755 h 2586"/>
                <a:gd name="T40" fmla="*/ 405 w 1692"/>
                <a:gd name="T41" fmla="*/ 727 h 2586"/>
                <a:gd name="T42" fmla="*/ 430 w 1692"/>
                <a:gd name="T43" fmla="*/ 703 h 2586"/>
                <a:gd name="T44" fmla="*/ 455 w 1692"/>
                <a:gd name="T45" fmla="*/ 655 h 2586"/>
                <a:gd name="T46" fmla="*/ 493 w 1692"/>
                <a:gd name="T47" fmla="*/ 615 h 2586"/>
                <a:gd name="T48" fmla="*/ 510 w 1692"/>
                <a:gd name="T49" fmla="*/ 550 h 2586"/>
                <a:gd name="T50" fmla="*/ 487 w 1692"/>
                <a:gd name="T51" fmla="*/ 485 h 2586"/>
                <a:gd name="T52" fmla="*/ 432 w 1692"/>
                <a:gd name="T53" fmla="*/ 445 h 2586"/>
                <a:gd name="T54" fmla="*/ 347 w 1692"/>
                <a:gd name="T55" fmla="*/ 404 h 2586"/>
                <a:gd name="T56" fmla="*/ 306 w 1692"/>
                <a:gd name="T57" fmla="*/ 397 h 2586"/>
                <a:gd name="T58" fmla="*/ 285 w 1692"/>
                <a:gd name="T59" fmla="*/ 400 h 2586"/>
                <a:gd name="T60" fmla="*/ 250 w 1692"/>
                <a:gd name="T61" fmla="*/ 412 h 2586"/>
                <a:gd name="T62" fmla="*/ 238 w 1692"/>
                <a:gd name="T63" fmla="*/ 370 h 2586"/>
                <a:gd name="T64" fmla="*/ 231 w 1692"/>
                <a:gd name="T65" fmla="*/ 335 h 2586"/>
                <a:gd name="T66" fmla="*/ 198 w 1692"/>
                <a:gd name="T67" fmla="*/ 348 h 2586"/>
                <a:gd name="T68" fmla="*/ 178 w 1692"/>
                <a:gd name="T69" fmla="*/ 300 h 2586"/>
                <a:gd name="T70" fmla="*/ 233 w 1692"/>
                <a:gd name="T71" fmla="*/ 288 h 2586"/>
                <a:gd name="T72" fmla="*/ 265 w 1692"/>
                <a:gd name="T73" fmla="*/ 286 h 2586"/>
                <a:gd name="T74" fmla="*/ 282 w 1692"/>
                <a:gd name="T75" fmla="*/ 283 h 2586"/>
                <a:gd name="T76" fmla="*/ 332 w 1692"/>
                <a:gd name="T77" fmla="*/ 237 h 2586"/>
                <a:gd name="T78" fmla="*/ 372 w 1692"/>
                <a:gd name="T79" fmla="*/ 214 h 2586"/>
                <a:gd name="T80" fmla="*/ 402 w 1692"/>
                <a:gd name="T81" fmla="*/ 201 h 2586"/>
                <a:gd name="T82" fmla="*/ 421 w 1692"/>
                <a:gd name="T83" fmla="*/ 169 h 2586"/>
                <a:gd name="T84" fmla="*/ 405 w 1692"/>
                <a:gd name="T85" fmla="*/ 162 h 2586"/>
                <a:gd name="T86" fmla="*/ 480 w 1692"/>
                <a:gd name="T87" fmla="*/ 144 h 2586"/>
                <a:gd name="T88" fmla="*/ 443 w 1692"/>
                <a:gd name="T89" fmla="*/ 108 h 2586"/>
                <a:gd name="T90" fmla="*/ 417 w 1692"/>
                <a:gd name="T91" fmla="*/ 83 h 2586"/>
                <a:gd name="T92" fmla="*/ 384 w 1692"/>
                <a:gd name="T93" fmla="*/ 115 h 2586"/>
                <a:gd name="T94" fmla="*/ 349 w 1692"/>
                <a:gd name="T95" fmla="*/ 140 h 2586"/>
                <a:gd name="T96" fmla="*/ 321 w 1692"/>
                <a:gd name="T97" fmla="*/ 96 h 2586"/>
                <a:gd name="T98" fmla="*/ 381 w 1692"/>
                <a:gd name="T99" fmla="*/ 76 h 2586"/>
                <a:gd name="T100" fmla="*/ 398 w 1692"/>
                <a:gd name="T101" fmla="*/ 62 h 2586"/>
                <a:gd name="T102" fmla="*/ 417 w 1692"/>
                <a:gd name="T103" fmla="*/ 55 h 2586"/>
                <a:gd name="T104" fmla="*/ 404 w 1692"/>
                <a:gd name="T105" fmla="*/ 46 h 2586"/>
                <a:gd name="T106" fmla="*/ 397 w 1692"/>
                <a:gd name="T107" fmla="*/ 37 h 2586"/>
                <a:gd name="T108" fmla="*/ 378 w 1692"/>
                <a:gd name="T109" fmla="*/ 32 h 2586"/>
                <a:gd name="T110" fmla="*/ 347 w 1692"/>
                <a:gd name="T111" fmla="*/ 43 h 2586"/>
                <a:gd name="T112" fmla="*/ 298 w 1692"/>
                <a:gd name="T113" fmla="*/ 37 h 2586"/>
                <a:gd name="T114" fmla="*/ 173 w 1692"/>
                <a:gd name="T115" fmla="*/ 0 h 2586"/>
                <a:gd name="T116" fmla="*/ 109 w 1692"/>
                <a:gd name="T117" fmla="*/ 10 h 2586"/>
                <a:gd name="T118" fmla="*/ 91 w 1692"/>
                <a:gd name="T119" fmla="*/ 32 h 2586"/>
                <a:gd name="T120" fmla="*/ 40 w 1692"/>
                <a:gd name="T121" fmla="*/ 55 h 2586"/>
                <a:gd name="T122" fmla="*/ 40 w 1692"/>
                <a:gd name="T123" fmla="*/ 68 h 2586"/>
                <a:gd name="T124" fmla="*/ 1 w 1692"/>
                <a:gd name="T125" fmla="*/ 79 h 25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92"/>
                <a:gd name="T190" fmla="*/ 0 h 2586"/>
                <a:gd name="T191" fmla="*/ 1692 w 1692"/>
                <a:gd name="T192" fmla="*/ 2586 h 258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3" name="Freeform 122"/>
            <p:cNvSpPr/>
            <p:nvPr userDrawn="1"/>
          </p:nvSpPr>
          <p:spPr bwMode="gray">
            <a:xfrm>
              <a:off x="703" y="2230"/>
              <a:ext cx="34" cy="28"/>
            </a:xfrm>
            <a:custGeom>
              <a:avLst/>
              <a:gdLst>
                <a:gd name="T0" fmla="*/ 5 w 46"/>
                <a:gd name="T1" fmla="*/ 1 h 38"/>
                <a:gd name="T2" fmla="*/ 0 w 46"/>
                <a:gd name="T3" fmla="*/ 7 h 38"/>
                <a:gd name="T4" fmla="*/ 7 w 46"/>
                <a:gd name="T5" fmla="*/ 11 h 38"/>
                <a:gd name="T6" fmla="*/ 13 w 46"/>
                <a:gd name="T7" fmla="*/ 7 h 38"/>
                <a:gd name="T8" fmla="*/ 9 w 46"/>
                <a:gd name="T9" fmla="*/ 0 h 38"/>
                <a:gd name="T10" fmla="*/ 5 w 46"/>
                <a:gd name="T11" fmla="*/ 1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38"/>
                <a:gd name="T20" fmla="*/ 46 w 46"/>
                <a:gd name="T21" fmla="*/ 38 h 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4" name="Freeform 123"/>
            <p:cNvSpPr/>
            <p:nvPr userDrawn="1"/>
          </p:nvSpPr>
          <p:spPr bwMode="gray">
            <a:xfrm>
              <a:off x="1010" y="2353"/>
              <a:ext cx="39" cy="32"/>
            </a:xfrm>
            <a:custGeom>
              <a:avLst/>
              <a:gdLst>
                <a:gd name="T0" fmla="*/ 4 w 52"/>
                <a:gd name="T1" fmla="*/ 0 h 44"/>
                <a:gd name="T2" fmla="*/ 8 w 52"/>
                <a:gd name="T3" fmla="*/ 12 h 44"/>
                <a:gd name="T4" fmla="*/ 14 w 52"/>
                <a:gd name="T5" fmla="*/ 12 h 44"/>
                <a:gd name="T6" fmla="*/ 13 w 52"/>
                <a:gd name="T7" fmla="*/ 5 h 44"/>
                <a:gd name="T8" fmla="*/ 8 w 52"/>
                <a:gd name="T9" fmla="*/ 1 h 44"/>
                <a:gd name="T10" fmla="*/ 4 w 52"/>
                <a:gd name="T11" fmla="*/ 0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"/>
                <a:gd name="T19" fmla="*/ 0 h 44"/>
                <a:gd name="T20" fmla="*/ 52 w 52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5" name="Freeform 124"/>
            <p:cNvSpPr/>
            <p:nvPr userDrawn="1"/>
          </p:nvSpPr>
          <p:spPr bwMode="gray">
            <a:xfrm>
              <a:off x="1792" y="2409"/>
              <a:ext cx="98" cy="74"/>
            </a:xfrm>
            <a:custGeom>
              <a:avLst/>
              <a:gdLst>
                <a:gd name="T0" fmla="*/ 31 w 131"/>
                <a:gd name="T1" fmla="*/ 0 h 98"/>
                <a:gd name="T2" fmla="*/ 25 w 131"/>
                <a:gd name="T3" fmla="*/ 3 h 98"/>
                <a:gd name="T4" fmla="*/ 16 w 131"/>
                <a:gd name="T5" fmla="*/ 8 h 98"/>
                <a:gd name="T6" fmla="*/ 12 w 131"/>
                <a:gd name="T7" fmla="*/ 13 h 98"/>
                <a:gd name="T8" fmla="*/ 7 w 131"/>
                <a:gd name="T9" fmla="*/ 17 h 98"/>
                <a:gd name="T10" fmla="*/ 19 w 131"/>
                <a:gd name="T11" fmla="*/ 26 h 98"/>
                <a:gd name="T12" fmla="*/ 25 w 131"/>
                <a:gd name="T13" fmla="*/ 31 h 98"/>
                <a:gd name="T14" fmla="*/ 27 w 131"/>
                <a:gd name="T15" fmla="*/ 29 h 98"/>
                <a:gd name="T16" fmla="*/ 28 w 131"/>
                <a:gd name="T17" fmla="*/ 28 h 98"/>
                <a:gd name="T18" fmla="*/ 31 w 131"/>
                <a:gd name="T19" fmla="*/ 32 h 98"/>
                <a:gd name="T20" fmla="*/ 39 w 131"/>
                <a:gd name="T21" fmla="*/ 28 h 98"/>
                <a:gd name="T22" fmla="*/ 41 w 131"/>
                <a:gd name="T23" fmla="*/ 24 h 98"/>
                <a:gd name="T24" fmla="*/ 32 w 131"/>
                <a:gd name="T25" fmla="*/ 13 h 98"/>
                <a:gd name="T26" fmla="*/ 36 w 131"/>
                <a:gd name="T27" fmla="*/ 8 h 98"/>
                <a:gd name="T28" fmla="*/ 34 w 131"/>
                <a:gd name="T29" fmla="*/ 2 h 98"/>
                <a:gd name="T30" fmla="*/ 31 w 131"/>
                <a:gd name="T31" fmla="*/ 0 h 9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1"/>
                <a:gd name="T49" fmla="*/ 0 h 98"/>
                <a:gd name="T50" fmla="*/ 131 w 131"/>
                <a:gd name="T51" fmla="*/ 98 h 9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6" name="Freeform 125"/>
            <p:cNvSpPr/>
            <p:nvPr userDrawn="1"/>
          </p:nvSpPr>
          <p:spPr bwMode="gray">
            <a:xfrm>
              <a:off x="1318" y="2793"/>
              <a:ext cx="158" cy="84"/>
            </a:xfrm>
            <a:custGeom>
              <a:avLst/>
              <a:gdLst>
                <a:gd name="T0" fmla="*/ 14 w 212"/>
                <a:gd name="T1" fmla="*/ 4 h 112"/>
                <a:gd name="T2" fmla="*/ 5 w 212"/>
                <a:gd name="T3" fmla="*/ 4 h 112"/>
                <a:gd name="T4" fmla="*/ 1 w 212"/>
                <a:gd name="T5" fmla="*/ 5 h 112"/>
                <a:gd name="T6" fmla="*/ 7 w 212"/>
                <a:gd name="T7" fmla="*/ 17 h 112"/>
                <a:gd name="T8" fmla="*/ 16 w 212"/>
                <a:gd name="T9" fmla="*/ 14 h 112"/>
                <a:gd name="T10" fmla="*/ 28 w 212"/>
                <a:gd name="T11" fmla="*/ 17 h 112"/>
                <a:gd name="T12" fmla="*/ 34 w 212"/>
                <a:gd name="T13" fmla="*/ 20 h 112"/>
                <a:gd name="T14" fmla="*/ 41 w 212"/>
                <a:gd name="T15" fmla="*/ 29 h 112"/>
                <a:gd name="T16" fmla="*/ 43 w 212"/>
                <a:gd name="T17" fmla="*/ 35 h 112"/>
                <a:gd name="T18" fmla="*/ 48 w 212"/>
                <a:gd name="T19" fmla="*/ 32 h 112"/>
                <a:gd name="T20" fmla="*/ 52 w 212"/>
                <a:gd name="T21" fmla="*/ 31 h 112"/>
                <a:gd name="T22" fmla="*/ 58 w 212"/>
                <a:gd name="T23" fmla="*/ 33 h 112"/>
                <a:gd name="T24" fmla="*/ 60 w 212"/>
                <a:gd name="T25" fmla="*/ 26 h 112"/>
                <a:gd name="T26" fmla="*/ 47 w 212"/>
                <a:gd name="T27" fmla="*/ 17 h 112"/>
                <a:gd name="T28" fmla="*/ 32 w 212"/>
                <a:gd name="T29" fmla="*/ 6 h 112"/>
                <a:gd name="T30" fmla="*/ 16 w 212"/>
                <a:gd name="T31" fmla="*/ 8 h 112"/>
                <a:gd name="T32" fmla="*/ 14 w 212"/>
                <a:gd name="T33" fmla="*/ 4 h 11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12"/>
                <a:gd name="T52" fmla="*/ 0 h 112"/>
                <a:gd name="T53" fmla="*/ 212 w 212"/>
                <a:gd name="T54" fmla="*/ 112 h 11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7" name="Freeform 126"/>
            <p:cNvSpPr/>
            <p:nvPr userDrawn="1"/>
          </p:nvSpPr>
          <p:spPr bwMode="gray">
            <a:xfrm>
              <a:off x="1448" y="2857"/>
              <a:ext cx="99" cy="41"/>
            </a:xfrm>
            <a:custGeom>
              <a:avLst/>
              <a:gdLst>
                <a:gd name="T0" fmla="*/ 17 w 133"/>
                <a:gd name="T1" fmla="*/ 0 h 54"/>
                <a:gd name="T2" fmla="*/ 13 w 133"/>
                <a:gd name="T3" fmla="*/ 2 h 54"/>
                <a:gd name="T4" fmla="*/ 10 w 133"/>
                <a:gd name="T5" fmla="*/ 10 h 54"/>
                <a:gd name="T6" fmla="*/ 4 w 133"/>
                <a:gd name="T7" fmla="*/ 11 h 54"/>
                <a:gd name="T8" fmla="*/ 1 w 133"/>
                <a:gd name="T9" fmla="*/ 14 h 54"/>
                <a:gd name="T10" fmla="*/ 4 w 133"/>
                <a:gd name="T11" fmla="*/ 18 h 54"/>
                <a:gd name="T12" fmla="*/ 41 w 133"/>
                <a:gd name="T13" fmla="*/ 11 h 54"/>
                <a:gd name="T14" fmla="*/ 38 w 133"/>
                <a:gd name="T15" fmla="*/ 5 h 54"/>
                <a:gd name="T16" fmla="*/ 32 w 133"/>
                <a:gd name="T17" fmla="*/ 3 h 54"/>
                <a:gd name="T18" fmla="*/ 31 w 133"/>
                <a:gd name="T19" fmla="*/ 8 h 54"/>
                <a:gd name="T20" fmla="*/ 27 w 133"/>
                <a:gd name="T21" fmla="*/ 6 h 54"/>
                <a:gd name="T22" fmla="*/ 21 w 133"/>
                <a:gd name="T23" fmla="*/ 5 h 54"/>
                <a:gd name="T24" fmla="*/ 17 w 133"/>
                <a:gd name="T25" fmla="*/ 0 h 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3"/>
                <a:gd name="T40" fmla="*/ 0 h 54"/>
                <a:gd name="T41" fmla="*/ 133 w 133"/>
                <a:gd name="T42" fmla="*/ 54 h 5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8" name="Freeform 127"/>
            <p:cNvSpPr/>
            <p:nvPr userDrawn="1"/>
          </p:nvSpPr>
          <p:spPr bwMode="gray">
            <a:xfrm>
              <a:off x="1553" y="2883"/>
              <a:ext cx="38" cy="18"/>
            </a:xfrm>
            <a:custGeom>
              <a:avLst/>
              <a:gdLst>
                <a:gd name="T0" fmla="*/ 4 w 51"/>
                <a:gd name="T1" fmla="*/ 0 h 24"/>
                <a:gd name="T2" fmla="*/ 2 w 51"/>
                <a:gd name="T3" fmla="*/ 6 h 24"/>
                <a:gd name="T4" fmla="*/ 8 w 51"/>
                <a:gd name="T5" fmla="*/ 8 h 24"/>
                <a:gd name="T6" fmla="*/ 10 w 51"/>
                <a:gd name="T7" fmla="*/ 2 h 24"/>
                <a:gd name="T8" fmla="*/ 4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24"/>
                <a:gd name="T17" fmla="*/ 51 w 51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9" name="Freeform 128"/>
            <p:cNvSpPr/>
            <p:nvPr userDrawn="1"/>
          </p:nvSpPr>
          <p:spPr bwMode="gray">
            <a:xfrm>
              <a:off x="1609" y="2886"/>
              <a:ext cx="12" cy="25"/>
            </a:xfrm>
            <a:custGeom>
              <a:avLst/>
              <a:gdLst>
                <a:gd name="T0" fmla="*/ 4 w 16"/>
                <a:gd name="T1" fmla="*/ 0 h 34"/>
                <a:gd name="T2" fmla="*/ 0 w 16"/>
                <a:gd name="T3" fmla="*/ 4 h 34"/>
                <a:gd name="T4" fmla="*/ 5 w 16"/>
                <a:gd name="T5" fmla="*/ 10 h 34"/>
                <a:gd name="T6" fmla="*/ 4 w 16"/>
                <a:gd name="T7" fmla="*/ 5 h 34"/>
                <a:gd name="T8" fmla="*/ 5 w 16"/>
                <a:gd name="T9" fmla="*/ 1 h 34"/>
                <a:gd name="T10" fmla="*/ 4 w 16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34"/>
                <a:gd name="T20" fmla="*/ 16 w 16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0" name="Freeform 129"/>
            <p:cNvSpPr/>
            <p:nvPr userDrawn="1"/>
          </p:nvSpPr>
          <p:spPr bwMode="gray">
            <a:xfrm>
              <a:off x="1426" y="2040"/>
              <a:ext cx="180" cy="88"/>
            </a:xfrm>
            <a:custGeom>
              <a:avLst/>
              <a:gdLst>
                <a:gd name="T0" fmla="*/ 20 w 240"/>
                <a:gd name="T1" fmla="*/ 1 h 117"/>
                <a:gd name="T2" fmla="*/ 8 w 240"/>
                <a:gd name="T3" fmla="*/ 10 h 117"/>
                <a:gd name="T4" fmla="*/ 2 w 240"/>
                <a:gd name="T5" fmla="*/ 12 h 117"/>
                <a:gd name="T6" fmla="*/ 0 w 240"/>
                <a:gd name="T7" fmla="*/ 13 h 117"/>
                <a:gd name="T8" fmla="*/ 8 w 240"/>
                <a:gd name="T9" fmla="*/ 19 h 117"/>
                <a:gd name="T10" fmla="*/ 13 w 240"/>
                <a:gd name="T11" fmla="*/ 20 h 117"/>
                <a:gd name="T12" fmla="*/ 22 w 240"/>
                <a:gd name="T13" fmla="*/ 15 h 117"/>
                <a:gd name="T14" fmla="*/ 26 w 240"/>
                <a:gd name="T15" fmla="*/ 14 h 117"/>
                <a:gd name="T16" fmla="*/ 26 w 240"/>
                <a:gd name="T17" fmla="*/ 17 h 117"/>
                <a:gd name="T18" fmla="*/ 20 w 240"/>
                <a:gd name="T19" fmla="*/ 20 h 117"/>
                <a:gd name="T20" fmla="*/ 23 w 240"/>
                <a:gd name="T21" fmla="*/ 23 h 117"/>
                <a:gd name="T22" fmla="*/ 13 w 240"/>
                <a:gd name="T23" fmla="*/ 28 h 117"/>
                <a:gd name="T24" fmla="*/ 23 w 240"/>
                <a:gd name="T25" fmla="*/ 35 h 117"/>
                <a:gd name="T26" fmla="*/ 26 w 240"/>
                <a:gd name="T27" fmla="*/ 36 h 117"/>
                <a:gd name="T28" fmla="*/ 38 w 240"/>
                <a:gd name="T29" fmla="*/ 33 h 117"/>
                <a:gd name="T30" fmla="*/ 48 w 240"/>
                <a:gd name="T31" fmla="*/ 33 h 117"/>
                <a:gd name="T32" fmla="*/ 53 w 240"/>
                <a:gd name="T33" fmla="*/ 38 h 117"/>
                <a:gd name="T34" fmla="*/ 65 w 240"/>
                <a:gd name="T35" fmla="*/ 35 h 117"/>
                <a:gd name="T36" fmla="*/ 71 w 240"/>
                <a:gd name="T37" fmla="*/ 33 h 117"/>
                <a:gd name="T38" fmla="*/ 71 w 240"/>
                <a:gd name="T39" fmla="*/ 25 h 117"/>
                <a:gd name="T40" fmla="*/ 74 w 240"/>
                <a:gd name="T41" fmla="*/ 22 h 117"/>
                <a:gd name="T42" fmla="*/ 76 w 240"/>
                <a:gd name="T43" fmla="*/ 15 h 117"/>
                <a:gd name="T44" fmla="*/ 67 w 240"/>
                <a:gd name="T45" fmla="*/ 18 h 117"/>
                <a:gd name="T46" fmla="*/ 64 w 240"/>
                <a:gd name="T47" fmla="*/ 14 h 117"/>
                <a:gd name="T48" fmla="*/ 55 w 240"/>
                <a:gd name="T49" fmla="*/ 15 h 117"/>
                <a:gd name="T50" fmla="*/ 43 w 240"/>
                <a:gd name="T51" fmla="*/ 3 h 117"/>
                <a:gd name="T52" fmla="*/ 30 w 240"/>
                <a:gd name="T53" fmla="*/ 4 h 117"/>
                <a:gd name="T54" fmla="*/ 26 w 240"/>
                <a:gd name="T55" fmla="*/ 1 h 117"/>
                <a:gd name="T56" fmla="*/ 20 w 240"/>
                <a:gd name="T57" fmla="*/ 1 h 11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40"/>
                <a:gd name="T88" fmla="*/ 0 h 117"/>
                <a:gd name="T89" fmla="*/ 240 w 240"/>
                <a:gd name="T90" fmla="*/ 117 h 11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1" name="Freeform 130"/>
            <p:cNvSpPr/>
            <p:nvPr userDrawn="1"/>
          </p:nvSpPr>
          <p:spPr bwMode="gray">
            <a:xfrm>
              <a:off x="1506" y="1999"/>
              <a:ext cx="146" cy="60"/>
            </a:xfrm>
            <a:custGeom>
              <a:avLst/>
              <a:gdLst>
                <a:gd name="T0" fmla="*/ 31 w 194"/>
                <a:gd name="T1" fmla="*/ 4 h 80"/>
                <a:gd name="T2" fmla="*/ 5 w 194"/>
                <a:gd name="T3" fmla="*/ 8 h 80"/>
                <a:gd name="T4" fmla="*/ 3 w 194"/>
                <a:gd name="T5" fmla="*/ 11 h 80"/>
                <a:gd name="T6" fmla="*/ 18 w 194"/>
                <a:gd name="T7" fmla="*/ 17 h 80"/>
                <a:gd name="T8" fmla="*/ 44 w 194"/>
                <a:gd name="T9" fmla="*/ 24 h 80"/>
                <a:gd name="T10" fmla="*/ 56 w 194"/>
                <a:gd name="T11" fmla="*/ 22 h 80"/>
                <a:gd name="T12" fmla="*/ 60 w 194"/>
                <a:gd name="T13" fmla="*/ 20 h 80"/>
                <a:gd name="T14" fmla="*/ 56 w 194"/>
                <a:gd name="T15" fmla="*/ 14 h 80"/>
                <a:gd name="T16" fmla="*/ 53 w 194"/>
                <a:gd name="T17" fmla="*/ 11 h 80"/>
                <a:gd name="T18" fmla="*/ 41 w 194"/>
                <a:gd name="T19" fmla="*/ 8 h 80"/>
                <a:gd name="T20" fmla="*/ 31 w 194"/>
                <a:gd name="T21" fmla="*/ 4 h 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4"/>
                <a:gd name="T34" fmla="*/ 0 h 80"/>
                <a:gd name="T35" fmla="*/ 194 w 194"/>
                <a:gd name="T36" fmla="*/ 80 h 8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2" name="Freeform 131"/>
            <p:cNvSpPr/>
            <p:nvPr userDrawn="1"/>
          </p:nvSpPr>
          <p:spPr bwMode="gray">
            <a:xfrm>
              <a:off x="1711" y="2069"/>
              <a:ext cx="233" cy="190"/>
            </a:xfrm>
            <a:custGeom>
              <a:avLst/>
              <a:gdLst>
                <a:gd name="T0" fmla="*/ 22 w 310"/>
                <a:gd name="T1" fmla="*/ 3 h 254"/>
                <a:gd name="T2" fmla="*/ 17 w 310"/>
                <a:gd name="T3" fmla="*/ 7 h 254"/>
                <a:gd name="T4" fmla="*/ 7 w 310"/>
                <a:gd name="T5" fmla="*/ 12 h 254"/>
                <a:gd name="T6" fmla="*/ 17 w 310"/>
                <a:gd name="T7" fmla="*/ 24 h 254"/>
                <a:gd name="T8" fmla="*/ 25 w 310"/>
                <a:gd name="T9" fmla="*/ 27 h 254"/>
                <a:gd name="T10" fmla="*/ 33 w 310"/>
                <a:gd name="T11" fmla="*/ 31 h 254"/>
                <a:gd name="T12" fmla="*/ 40 w 310"/>
                <a:gd name="T13" fmla="*/ 27 h 254"/>
                <a:gd name="T14" fmla="*/ 45 w 310"/>
                <a:gd name="T15" fmla="*/ 32 h 254"/>
                <a:gd name="T16" fmla="*/ 47 w 310"/>
                <a:gd name="T17" fmla="*/ 40 h 254"/>
                <a:gd name="T18" fmla="*/ 37 w 310"/>
                <a:gd name="T19" fmla="*/ 48 h 254"/>
                <a:gd name="T20" fmla="*/ 29 w 310"/>
                <a:gd name="T21" fmla="*/ 54 h 254"/>
                <a:gd name="T22" fmla="*/ 22 w 310"/>
                <a:gd name="T23" fmla="*/ 52 h 254"/>
                <a:gd name="T24" fmla="*/ 18 w 310"/>
                <a:gd name="T25" fmla="*/ 52 h 254"/>
                <a:gd name="T26" fmla="*/ 14 w 310"/>
                <a:gd name="T27" fmla="*/ 59 h 254"/>
                <a:gd name="T28" fmla="*/ 13 w 310"/>
                <a:gd name="T29" fmla="*/ 62 h 254"/>
                <a:gd name="T30" fmla="*/ 23 w 310"/>
                <a:gd name="T31" fmla="*/ 64 h 254"/>
                <a:gd name="T32" fmla="*/ 30 w 310"/>
                <a:gd name="T33" fmla="*/ 64 h 254"/>
                <a:gd name="T34" fmla="*/ 37 w 310"/>
                <a:gd name="T35" fmla="*/ 72 h 254"/>
                <a:gd name="T36" fmla="*/ 40 w 310"/>
                <a:gd name="T37" fmla="*/ 74 h 254"/>
                <a:gd name="T38" fmla="*/ 44 w 310"/>
                <a:gd name="T39" fmla="*/ 75 h 254"/>
                <a:gd name="T40" fmla="*/ 50 w 310"/>
                <a:gd name="T41" fmla="*/ 79 h 254"/>
                <a:gd name="T42" fmla="*/ 58 w 310"/>
                <a:gd name="T43" fmla="*/ 74 h 254"/>
                <a:gd name="T44" fmla="*/ 65 w 310"/>
                <a:gd name="T45" fmla="*/ 74 h 254"/>
                <a:gd name="T46" fmla="*/ 73 w 310"/>
                <a:gd name="T47" fmla="*/ 67 h 254"/>
                <a:gd name="T48" fmla="*/ 71 w 310"/>
                <a:gd name="T49" fmla="*/ 58 h 254"/>
                <a:gd name="T50" fmla="*/ 69 w 310"/>
                <a:gd name="T51" fmla="*/ 54 h 254"/>
                <a:gd name="T52" fmla="*/ 74 w 310"/>
                <a:gd name="T53" fmla="*/ 52 h 254"/>
                <a:gd name="T54" fmla="*/ 78 w 310"/>
                <a:gd name="T55" fmla="*/ 57 h 254"/>
                <a:gd name="T56" fmla="*/ 79 w 310"/>
                <a:gd name="T57" fmla="*/ 61 h 254"/>
                <a:gd name="T58" fmla="*/ 83 w 310"/>
                <a:gd name="T59" fmla="*/ 61 h 254"/>
                <a:gd name="T60" fmla="*/ 97 w 310"/>
                <a:gd name="T61" fmla="*/ 52 h 254"/>
                <a:gd name="T62" fmla="*/ 93 w 310"/>
                <a:gd name="T63" fmla="*/ 46 h 254"/>
                <a:gd name="T64" fmla="*/ 83 w 310"/>
                <a:gd name="T65" fmla="*/ 39 h 254"/>
                <a:gd name="T66" fmla="*/ 85 w 310"/>
                <a:gd name="T67" fmla="*/ 34 h 254"/>
                <a:gd name="T68" fmla="*/ 88 w 310"/>
                <a:gd name="T69" fmla="*/ 32 h 254"/>
                <a:gd name="T70" fmla="*/ 80 w 310"/>
                <a:gd name="T71" fmla="*/ 19 h 254"/>
                <a:gd name="T72" fmla="*/ 74 w 310"/>
                <a:gd name="T73" fmla="*/ 19 h 254"/>
                <a:gd name="T74" fmla="*/ 71 w 310"/>
                <a:gd name="T75" fmla="*/ 17 h 254"/>
                <a:gd name="T76" fmla="*/ 64 w 310"/>
                <a:gd name="T77" fmla="*/ 10 h 254"/>
                <a:gd name="T78" fmla="*/ 50 w 310"/>
                <a:gd name="T79" fmla="*/ 14 h 254"/>
                <a:gd name="T80" fmla="*/ 53 w 310"/>
                <a:gd name="T81" fmla="*/ 7 h 254"/>
                <a:gd name="T82" fmla="*/ 44 w 310"/>
                <a:gd name="T83" fmla="*/ 5 h 254"/>
                <a:gd name="T84" fmla="*/ 38 w 310"/>
                <a:gd name="T85" fmla="*/ 5 h 254"/>
                <a:gd name="T86" fmla="*/ 22 w 310"/>
                <a:gd name="T87" fmla="*/ 3 h 25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10"/>
                <a:gd name="T133" fmla="*/ 0 h 254"/>
                <a:gd name="T134" fmla="*/ 310 w 310"/>
                <a:gd name="T135" fmla="*/ 254 h 25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3" name="Freeform 132"/>
            <p:cNvSpPr/>
            <p:nvPr userDrawn="1"/>
          </p:nvSpPr>
          <p:spPr bwMode="gray">
            <a:xfrm>
              <a:off x="1709" y="1987"/>
              <a:ext cx="44" cy="37"/>
            </a:xfrm>
            <a:custGeom>
              <a:avLst/>
              <a:gdLst>
                <a:gd name="T0" fmla="*/ 7 w 59"/>
                <a:gd name="T1" fmla="*/ 0 h 50"/>
                <a:gd name="T2" fmla="*/ 0 w 59"/>
                <a:gd name="T3" fmla="*/ 3 h 50"/>
                <a:gd name="T4" fmla="*/ 9 w 59"/>
                <a:gd name="T5" fmla="*/ 12 h 50"/>
                <a:gd name="T6" fmla="*/ 15 w 59"/>
                <a:gd name="T7" fmla="*/ 15 h 50"/>
                <a:gd name="T8" fmla="*/ 18 w 59"/>
                <a:gd name="T9" fmla="*/ 9 h 50"/>
                <a:gd name="T10" fmla="*/ 14 w 59"/>
                <a:gd name="T11" fmla="*/ 2 h 50"/>
                <a:gd name="T12" fmla="*/ 7 w 59"/>
                <a:gd name="T13" fmla="*/ 0 h 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"/>
                <a:gd name="T22" fmla="*/ 0 h 50"/>
                <a:gd name="T23" fmla="*/ 59 w 59"/>
                <a:gd name="T24" fmla="*/ 50 h 5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4" name="Freeform 133"/>
            <p:cNvSpPr/>
            <p:nvPr userDrawn="1"/>
          </p:nvSpPr>
          <p:spPr bwMode="gray">
            <a:xfrm>
              <a:off x="1625" y="2057"/>
              <a:ext cx="65" cy="42"/>
            </a:xfrm>
            <a:custGeom>
              <a:avLst/>
              <a:gdLst>
                <a:gd name="T0" fmla="*/ 14 w 86"/>
                <a:gd name="T1" fmla="*/ 2 h 57"/>
                <a:gd name="T2" fmla="*/ 8 w 86"/>
                <a:gd name="T3" fmla="*/ 7 h 57"/>
                <a:gd name="T4" fmla="*/ 2 w 86"/>
                <a:gd name="T5" fmla="*/ 8 h 57"/>
                <a:gd name="T6" fmla="*/ 5 w 86"/>
                <a:gd name="T7" fmla="*/ 17 h 57"/>
                <a:gd name="T8" fmla="*/ 24 w 86"/>
                <a:gd name="T9" fmla="*/ 10 h 57"/>
                <a:gd name="T10" fmla="*/ 28 w 86"/>
                <a:gd name="T11" fmla="*/ 5 h 57"/>
                <a:gd name="T12" fmla="*/ 18 w 86"/>
                <a:gd name="T13" fmla="*/ 2 h 57"/>
                <a:gd name="T14" fmla="*/ 14 w 86"/>
                <a:gd name="T15" fmla="*/ 2 h 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"/>
                <a:gd name="T25" fmla="*/ 0 h 57"/>
                <a:gd name="T26" fmla="*/ 86 w 86"/>
                <a:gd name="T27" fmla="*/ 57 h 5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5" name="Freeform 134"/>
            <p:cNvSpPr/>
            <p:nvPr userDrawn="1"/>
          </p:nvSpPr>
          <p:spPr bwMode="gray">
            <a:xfrm>
              <a:off x="1693" y="2065"/>
              <a:ext cx="54" cy="25"/>
            </a:xfrm>
            <a:custGeom>
              <a:avLst/>
              <a:gdLst>
                <a:gd name="T0" fmla="*/ 12 w 73"/>
                <a:gd name="T1" fmla="*/ 0 h 34"/>
                <a:gd name="T2" fmla="*/ 3 w 73"/>
                <a:gd name="T3" fmla="*/ 5 h 34"/>
                <a:gd name="T4" fmla="*/ 7 w 73"/>
                <a:gd name="T5" fmla="*/ 10 h 34"/>
                <a:gd name="T6" fmla="*/ 16 w 73"/>
                <a:gd name="T7" fmla="*/ 8 h 34"/>
                <a:gd name="T8" fmla="*/ 19 w 73"/>
                <a:gd name="T9" fmla="*/ 6 h 34"/>
                <a:gd name="T10" fmla="*/ 12 w 73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34"/>
                <a:gd name="T20" fmla="*/ 73 w 73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6" name="Freeform 135"/>
            <p:cNvSpPr/>
            <p:nvPr userDrawn="1"/>
          </p:nvSpPr>
          <p:spPr bwMode="gray">
            <a:xfrm>
              <a:off x="1664" y="2029"/>
              <a:ext cx="64" cy="34"/>
            </a:xfrm>
            <a:custGeom>
              <a:avLst/>
              <a:gdLst>
                <a:gd name="T0" fmla="*/ 19 w 85"/>
                <a:gd name="T1" fmla="*/ 4 h 45"/>
                <a:gd name="T2" fmla="*/ 9 w 85"/>
                <a:gd name="T3" fmla="*/ 2 h 45"/>
                <a:gd name="T4" fmla="*/ 0 w 85"/>
                <a:gd name="T5" fmla="*/ 6 h 45"/>
                <a:gd name="T6" fmla="*/ 13 w 85"/>
                <a:gd name="T7" fmla="*/ 11 h 45"/>
                <a:gd name="T8" fmla="*/ 20 w 85"/>
                <a:gd name="T9" fmla="*/ 13 h 45"/>
                <a:gd name="T10" fmla="*/ 26 w 85"/>
                <a:gd name="T11" fmla="*/ 6 h 45"/>
                <a:gd name="T12" fmla="*/ 26 w 85"/>
                <a:gd name="T13" fmla="*/ 2 h 45"/>
                <a:gd name="T14" fmla="*/ 20 w 85"/>
                <a:gd name="T15" fmla="*/ 0 h 45"/>
                <a:gd name="T16" fmla="*/ 19 w 85"/>
                <a:gd name="T17" fmla="*/ 4 h 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5"/>
                <a:gd name="T28" fmla="*/ 0 h 45"/>
                <a:gd name="T29" fmla="*/ 85 w 85"/>
                <a:gd name="T30" fmla="*/ 45 h 4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7" name="Freeform 136"/>
            <p:cNvSpPr/>
            <p:nvPr userDrawn="1"/>
          </p:nvSpPr>
          <p:spPr bwMode="gray">
            <a:xfrm>
              <a:off x="1637" y="1997"/>
              <a:ext cx="44" cy="24"/>
            </a:xfrm>
            <a:custGeom>
              <a:avLst/>
              <a:gdLst>
                <a:gd name="T0" fmla="*/ 5 w 58"/>
                <a:gd name="T1" fmla="*/ 2 h 31"/>
                <a:gd name="T2" fmla="*/ 0 w 58"/>
                <a:gd name="T3" fmla="*/ 7 h 31"/>
                <a:gd name="T4" fmla="*/ 6 w 58"/>
                <a:gd name="T5" fmla="*/ 10 h 31"/>
                <a:gd name="T6" fmla="*/ 9 w 58"/>
                <a:gd name="T7" fmla="*/ 7 h 31"/>
                <a:gd name="T8" fmla="*/ 17 w 58"/>
                <a:gd name="T9" fmla="*/ 4 h 31"/>
                <a:gd name="T10" fmla="*/ 14 w 58"/>
                <a:gd name="T11" fmla="*/ 0 h 31"/>
                <a:gd name="T12" fmla="*/ 5 w 58"/>
                <a:gd name="T13" fmla="*/ 2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8"/>
                <a:gd name="T22" fmla="*/ 0 h 31"/>
                <a:gd name="T23" fmla="*/ 58 w 58"/>
                <a:gd name="T24" fmla="*/ 31 h 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8" name="Freeform 137"/>
            <p:cNvSpPr/>
            <p:nvPr userDrawn="1"/>
          </p:nvSpPr>
          <p:spPr bwMode="gray">
            <a:xfrm>
              <a:off x="1751" y="2000"/>
              <a:ext cx="114" cy="77"/>
            </a:xfrm>
            <a:custGeom>
              <a:avLst/>
              <a:gdLst>
                <a:gd name="T0" fmla="*/ 13 w 152"/>
                <a:gd name="T1" fmla="*/ 0 h 102"/>
                <a:gd name="T2" fmla="*/ 4 w 152"/>
                <a:gd name="T3" fmla="*/ 2 h 102"/>
                <a:gd name="T4" fmla="*/ 2 w 152"/>
                <a:gd name="T5" fmla="*/ 13 h 102"/>
                <a:gd name="T6" fmla="*/ 4 w 152"/>
                <a:gd name="T7" fmla="*/ 18 h 102"/>
                <a:gd name="T8" fmla="*/ 0 w 152"/>
                <a:gd name="T9" fmla="*/ 23 h 102"/>
                <a:gd name="T10" fmla="*/ 17 w 152"/>
                <a:gd name="T11" fmla="*/ 28 h 102"/>
                <a:gd name="T12" fmla="*/ 26 w 152"/>
                <a:gd name="T13" fmla="*/ 29 h 102"/>
                <a:gd name="T14" fmla="*/ 48 w 152"/>
                <a:gd name="T15" fmla="*/ 28 h 102"/>
                <a:gd name="T16" fmla="*/ 24 w 152"/>
                <a:gd name="T17" fmla="*/ 23 h 102"/>
                <a:gd name="T18" fmla="*/ 17 w 152"/>
                <a:gd name="T19" fmla="*/ 20 h 102"/>
                <a:gd name="T20" fmla="*/ 14 w 152"/>
                <a:gd name="T21" fmla="*/ 17 h 102"/>
                <a:gd name="T22" fmla="*/ 16 w 152"/>
                <a:gd name="T23" fmla="*/ 11 h 102"/>
                <a:gd name="T24" fmla="*/ 13 w 152"/>
                <a:gd name="T25" fmla="*/ 0 h 1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2"/>
                <a:gd name="T40" fmla="*/ 0 h 102"/>
                <a:gd name="T41" fmla="*/ 152 w 152"/>
                <a:gd name="T42" fmla="*/ 102 h 10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9" name="Freeform 138"/>
            <p:cNvSpPr/>
            <p:nvPr userDrawn="1"/>
          </p:nvSpPr>
          <p:spPr bwMode="gray">
            <a:xfrm>
              <a:off x="664" y="2245"/>
              <a:ext cx="25" cy="15"/>
            </a:xfrm>
            <a:custGeom>
              <a:avLst/>
              <a:gdLst>
                <a:gd name="T0" fmla="*/ 10 w 34"/>
                <a:gd name="T1" fmla="*/ 0 h 20"/>
                <a:gd name="T2" fmla="*/ 7 w 34"/>
                <a:gd name="T3" fmla="*/ 6 h 20"/>
                <a:gd name="T4" fmla="*/ 1 w 34"/>
                <a:gd name="T5" fmla="*/ 6 h 20"/>
                <a:gd name="T6" fmla="*/ 1 w 34"/>
                <a:gd name="T7" fmla="*/ 2 h 20"/>
                <a:gd name="T8" fmla="*/ 10 w 34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20"/>
                <a:gd name="T17" fmla="*/ 34 w 34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0" name="Freeform 139"/>
            <p:cNvSpPr/>
            <p:nvPr userDrawn="1"/>
          </p:nvSpPr>
          <p:spPr bwMode="gray">
            <a:xfrm>
              <a:off x="1421" y="2756"/>
              <a:ext cx="16" cy="12"/>
            </a:xfrm>
            <a:custGeom>
              <a:avLst/>
              <a:gdLst>
                <a:gd name="T0" fmla="*/ 2 w 21"/>
                <a:gd name="T1" fmla="*/ 0 h 16"/>
                <a:gd name="T2" fmla="*/ 5 w 21"/>
                <a:gd name="T3" fmla="*/ 5 h 16"/>
                <a:gd name="T4" fmla="*/ 2 w 21"/>
                <a:gd name="T5" fmla="*/ 0 h 16"/>
                <a:gd name="T6" fmla="*/ 0 60000 65536"/>
                <a:gd name="T7" fmla="*/ 0 60000 65536"/>
                <a:gd name="T8" fmla="*/ 0 60000 65536"/>
                <a:gd name="T9" fmla="*/ 0 w 21"/>
                <a:gd name="T10" fmla="*/ 0 h 16"/>
                <a:gd name="T11" fmla="*/ 21 w 21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1" name="Freeform 140"/>
            <p:cNvSpPr/>
            <p:nvPr userDrawn="1"/>
          </p:nvSpPr>
          <p:spPr bwMode="gray">
            <a:xfrm>
              <a:off x="1424" y="2781"/>
              <a:ext cx="16" cy="12"/>
            </a:xfrm>
            <a:custGeom>
              <a:avLst/>
              <a:gdLst>
                <a:gd name="T0" fmla="*/ 2 w 21"/>
                <a:gd name="T1" fmla="*/ 0 h 16"/>
                <a:gd name="T2" fmla="*/ 5 w 21"/>
                <a:gd name="T3" fmla="*/ 5 h 16"/>
                <a:gd name="T4" fmla="*/ 2 w 21"/>
                <a:gd name="T5" fmla="*/ 0 h 16"/>
                <a:gd name="T6" fmla="*/ 0 60000 65536"/>
                <a:gd name="T7" fmla="*/ 0 60000 65536"/>
                <a:gd name="T8" fmla="*/ 0 60000 65536"/>
                <a:gd name="T9" fmla="*/ 0 w 21"/>
                <a:gd name="T10" fmla="*/ 0 h 16"/>
                <a:gd name="T11" fmla="*/ 21 w 21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2" name="Freeform 141"/>
            <p:cNvSpPr/>
            <p:nvPr userDrawn="1"/>
          </p:nvSpPr>
          <p:spPr bwMode="gray">
            <a:xfrm>
              <a:off x="1628" y="2913"/>
              <a:ext cx="15" cy="12"/>
            </a:xfrm>
            <a:custGeom>
              <a:avLst/>
              <a:gdLst>
                <a:gd name="T0" fmla="*/ 1 w 21"/>
                <a:gd name="T1" fmla="*/ 0 h 16"/>
                <a:gd name="T2" fmla="*/ 3 w 21"/>
                <a:gd name="T3" fmla="*/ 5 h 16"/>
                <a:gd name="T4" fmla="*/ 1 w 21"/>
                <a:gd name="T5" fmla="*/ 0 h 16"/>
                <a:gd name="T6" fmla="*/ 0 60000 65536"/>
                <a:gd name="T7" fmla="*/ 0 60000 65536"/>
                <a:gd name="T8" fmla="*/ 0 60000 65536"/>
                <a:gd name="T9" fmla="*/ 0 w 21"/>
                <a:gd name="T10" fmla="*/ 0 h 16"/>
                <a:gd name="T11" fmla="*/ 21 w 21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" name="Freeform 142"/>
            <p:cNvSpPr/>
            <p:nvPr userDrawn="1"/>
          </p:nvSpPr>
          <p:spPr bwMode="gray">
            <a:xfrm>
              <a:off x="1752" y="2429"/>
              <a:ext cx="38" cy="18"/>
            </a:xfrm>
            <a:custGeom>
              <a:avLst/>
              <a:gdLst>
                <a:gd name="T0" fmla="*/ 4 w 51"/>
                <a:gd name="T1" fmla="*/ 0 h 24"/>
                <a:gd name="T2" fmla="*/ 2 w 51"/>
                <a:gd name="T3" fmla="*/ 6 h 24"/>
                <a:gd name="T4" fmla="*/ 8 w 51"/>
                <a:gd name="T5" fmla="*/ 8 h 24"/>
                <a:gd name="T6" fmla="*/ 10 w 51"/>
                <a:gd name="T7" fmla="*/ 2 h 24"/>
                <a:gd name="T8" fmla="*/ 4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24"/>
                <a:gd name="T17" fmla="*/ 51 w 51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4" name="Freeform 143"/>
            <p:cNvSpPr/>
            <p:nvPr userDrawn="1"/>
          </p:nvSpPr>
          <p:spPr bwMode="gray">
            <a:xfrm>
              <a:off x="1652" y="2224"/>
              <a:ext cx="38" cy="18"/>
            </a:xfrm>
            <a:custGeom>
              <a:avLst/>
              <a:gdLst>
                <a:gd name="T0" fmla="*/ 4 w 51"/>
                <a:gd name="T1" fmla="*/ 0 h 24"/>
                <a:gd name="T2" fmla="*/ 2 w 51"/>
                <a:gd name="T3" fmla="*/ 6 h 24"/>
                <a:gd name="T4" fmla="*/ 8 w 51"/>
                <a:gd name="T5" fmla="*/ 8 h 24"/>
                <a:gd name="T6" fmla="*/ 10 w 51"/>
                <a:gd name="T7" fmla="*/ 2 h 24"/>
                <a:gd name="T8" fmla="*/ 4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24"/>
                <a:gd name="T17" fmla="*/ 51 w 51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5" name="Freeform 144"/>
            <p:cNvSpPr/>
            <p:nvPr userDrawn="1"/>
          </p:nvSpPr>
          <p:spPr bwMode="gray">
            <a:xfrm>
              <a:off x="1717" y="2045"/>
              <a:ext cx="39" cy="18"/>
            </a:xfrm>
            <a:custGeom>
              <a:avLst/>
              <a:gdLst>
                <a:gd name="T0" fmla="*/ 5 w 51"/>
                <a:gd name="T1" fmla="*/ 0 h 24"/>
                <a:gd name="T2" fmla="*/ 2 w 51"/>
                <a:gd name="T3" fmla="*/ 6 h 24"/>
                <a:gd name="T4" fmla="*/ 9 w 51"/>
                <a:gd name="T5" fmla="*/ 8 h 24"/>
                <a:gd name="T6" fmla="*/ 11 w 51"/>
                <a:gd name="T7" fmla="*/ 2 h 24"/>
                <a:gd name="T8" fmla="*/ 5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24"/>
                <a:gd name="T17" fmla="*/ 51 w 51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6" name="Freeform 145"/>
            <p:cNvSpPr/>
            <p:nvPr userDrawn="1"/>
          </p:nvSpPr>
          <p:spPr bwMode="gray">
            <a:xfrm>
              <a:off x="1780" y="2153"/>
              <a:ext cx="38" cy="18"/>
            </a:xfrm>
            <a:custGeom>
              <a:avLst/>
              <a:gdLst>
                <a:gd name="T0" fmla="*/ 4 w 51"/>
                <a:gd name="T1" fmla="*/ 0 h 24"/>
                <a:gd name="T2" fmla="*/ 2 w 51"/>
                <a:gd name="T3" fmla="*/ 6 h 24"/>
                <a:gd name="T4" fmla="*/ 8 w 51"/>
                <a:gd name="T5" fmla="*/ 8 h 24"/>
                <a:gd name="T6" fmla="*/ 10 w 51"/>
                <a:gd name="T7" fmla="*/ 2 h 24"/>
                <a:gd name="T8" fmla="*/ 4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24"/>
                <a:gd name="T17" fmla="*/ 51 w 51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7" name="Freeform 146"/>
            <p:cNvSpPr/>
            <p:nvPr userDrawn="1"/>
          </p:nvSpPr>
          <p:spPr bwMode="gray">
            <a:xfrm>
              <a:off x="1796" y="1951"/>
              <a:ext cx="696" cy="346"/>
            </a:xfrm>
            <a:custGeom>
              <a:avLst/>
              <a:gdLst>
                <a:gd name="T0" fmla="*/ 9 w 929"/>
                <a:gd name="T1" fmla="*/ 17 h 462"/>
                <a:gd name="T2" fmla="*/ 1 w 929"/>
                <a:gd name="T3" fmla="*/ 29 h 462"/>
                <a:gd name="T4" fmla="*/ 11 w 929"/>
                <a:gd name="T5" fmla="*/ 31 h 462"/>
                <a:gd name="T6" fmla="*/ 5 w 929"/>
                <a:gd name="T7" fmla="*/ 37 h 462"/>
                <a:gd name="T8" fmla="*/ 32 w 929"/>
                <a:gd name="T9" fmla="*/ 43 h 462"/>
                <a:gd name="T10" fmla="*/ 44 w 929"/>
                <a:gd name="T11" fmla="*/ 41 h 462"/>
                <a:gd name="T12" fmla="*/ 79 w 929"/>
                <a:gd name="T13" fmla="*/ 24 h 462"/>
                <a:gd name="T14" fmla="*/ 95 w 929"/>
                <a:gd name="T15" fmla="*/ 21 h 462"/>
                <a:gd name="T16" fmla="*/ 102 w 929"/>
                <a:gd name="T17" fmla="*/ 25 h 462"/>
                <a:gd name="T18" fmla="*/ 86 w 929"/>
                <a:gd name="T19" fmla="*/ 28 h 462"/>
                <a:gd name="T20" fmla="*/ 76 w 929"/>
                <a:gd name="T21" fmla="*/ 35 h 462"/>
                <a:gd name="T22" fmla="*/ 79 w 929"/>
                <a:gd name="T23" fmla="*/ 37 h 462"/>
                <a:gd name="T24" fmla="*/ 82 w 929"/>
                <a:gd name="T25" fmla="*/ 49 h 462"/>
                <a:gd name="T26" fmla="*/ 110 w 929"/>
                <a:gd name="T27" fmla="*/ 61 h 462"/>
                <a:gd name="T28" fmla="*/ 106 w 929"/>
                <a:gd name="T29" fmla="*/ 66 h 462"/>
                <a:gd name="T30" fmla="*/ 116 w 929"/>
                <a:gd name="T31" fmla="*/ 77 h 462"/>
                <a:gd name="T32" fmla="*/ 110 w 929"/>
                <a:gd name="T33" fmla="*/ 84 h 462"/>
                <a:gd name="T34" fmla="*/ 102 w 929"/>
                <a:gd name="T35" fmla="*/ 93 h 462"/>
                <a:gd name="T36" fmla="*/ 93 w 929"/>
                <a:gd name="T37" fmla="*/ 102 h 462"/>
                <a:gd name="T38" fmla="*/ 92 w 929"/>
                <a:gd name="T39" fmla="*/ 133 h 462"/>
                <a:gd name="T40" fmla="*/ 105 w 929"/>
                <a:gd name="T41" fmla="*/ 140 h 462"/>
                <a:gd name="T42" fmla="*/ 122 w 929"/>
                <a:gd name="T43" fmla="*/ 142 h 462"/>
                <a:gd name="T44" fmla="*/ 130 w 929"/>
                <a:gd name="T45" fmla="*/ 133 h 462"/>
                <a:gd name="T46" fmla="*/ 160 w 929"/>
                <a:gd name="T47" fmla="*/ 112 h 462"/>
                <a:gd name="T48" fmla="*/ 180 w 929"/>
                <a:gd name="T49" fmla="*/ 105 h 462"/>
                <a:gd name="T50" fmla="*/ 204 w 929"/>
                <a:gd name="T51" fmla="*/ 97 h 462"/>
                <a:gd name="T52" fmla="*/ 227 w 929"/>
                <a:gd name="T53" fmla="*/ 91 h 462"/>
                <a:gd name="T54" fmla="*/ 240 w 929"/>
                <a:gd name="T55" fmla="*/ 82 h 462"/>
                <a:gd name="T56" fmla="*/ 252 w 929"/>
                <a:gd name="T57" fmla="*/ 63 h 462"/>
                <a:gd name="T58" fmla="*/ 252 w 929"/>
                <a:gd name="T59" fmla="*/ 48 h 462"/>
                <a:gd name="T60" fmla="*/ 252 w 929"/>
                <a:gd name="T61" fmla="*/ 39 h 462"/>
                <a:gd name="T62" fmla="*/ 262 w 929"/>
                <a:gd name="T63" fmla="*/ 28 h 462"/>
                <a:gd name="T64" fmla="*/ 276 w 929"/>
                <a:gd name="T65" fmla="*/ 29 h 462"/>
                <a:gd name="T66" fmla="*/ 291 w 929"/>
                <a:gd name="T67" fmla="*/ 16 h 462"/>
                <a:gd name="T68" fmla="*/ 279 w 929"/>
                <a:gd name="T69" fmla="*/ 17 h 462"/>
                <a:gd name="T70" fmla="*/ 267 w 929"/>
                <a:gd name="T71" fmla="*/ 14 h 462"/>
                <a:gd name="T72" fmla="*/ 250 w 929"/>
                <a:gd name="T73" fmla="*/ 7 h 462"/>
                <a:gd name="T74" fmla="*/ 202 w 929"/>
                <a:gd name="T75" fmla="*/ 7 h 462"/>
                <a:gd name="T76" fmla="*/ 184 w 929"/>
                <a:gd name="T77" fmla="*/ 12 h 462"/>
                <a:gd name="T78" fmla="*/ 175 w 929"/>
                <a:gd name="T79" fmla="*/ 12 h 462"/>
                <a:gd name="T80" fmla="*/ 163 w 929"/>
                <a:gd name="T81" fmla="*/ 16 h 462"/>
                <a:gd name="T82" fmla="*/ 151 w 929"/>
                <a:gd name="T83" fmla="*/ 9 h 462"/>
                <a:gd name="T84" fmla="*/ 136 w 929"/>
                <a:gd name="T85" fmla="*/ 12 h 462"/>
                <a:gd name="T86" fmla="*/ 115 w 929"/>
                <a:gd name="T87" fmla="*/ 16 h 462"/>
                <a:gd name="T88" fmla="*/ 129 w 929"/>
                <a:gd name="T89" fmla="*/ 12 h 462"/>
                <a:gd name="T90" fmla="*/ 111 w 929"/>
                <a:gd name="T91" fmla="*/ 2 h 462"/>
                <a:gd name="T92" fmla="*/ 105 w 929"/>
                <a:gd name="T93" fmla="*/ 1 h 462"/>
                <a:gd name="T94" fmla="*/ 99 w 929"/>
                <a:gd name="T95" fmla="*/ 2 h 462"/>
                <a:gd name="T96" fmla="*/ 76 w 929"/>
                <a:gd name="T97" fmla="*/ 5 h 462"/>
                <a:gd name="T98" fmla="*/ 50 w 929"/>
                <a:gd name="T99" fmla="*/ 9 h 462"/>
                <a:gd name="T100" fmla="*/ 34 w 929"/>
                <a:gd name="T101" fmla="*/ 7 h 462"/>
                <a:gd name="T102" fmla="*/ 36 w 929"/>
                <a:gd name="T103" fmla="*/ 21 h 462"/>
                <a:gd name="T104" fmla="*/ 32 w 929"/>
                <a:gd name="T105" fmla="*/ 16 h 462"/>
                <a:gd name="T106" fmla="*/ 19 w 929"/>
                <a:gd name="T107" fmla="*/ 13 h 46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929"/>
                <a:gd name="T163" fmla="*/ 0 h 462"/>
                <a:gd name="T164" fmla="*/ 929 w 929"/>
                <a:gd name="T165" fmla="*/ 462 h 46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8" name="Freeform 147"/>
            <p:cNvSpPr/>
            <p:nvPr userDrawn="1"/>
          </p:nvSpPr>
          <p:spPr bwMode="gray">
            <a:xfrm>
              <a:off x="2009" y="2135"/>
              <a:ext cx="39" cy="24"/>
            </a:xfrm>
            <a:custGeom>
              <a:avLst/>
              <a:gdLst>
                <a:gd name="T0" fmla="*/ 11 w 52"/>
                <a:gd name="T1" fmla="*/ 0 h 32"/>
                <a:gd name="T2" fmla="*/ 3 w 52"/>
                <a:gd name="T3" fmla="*/ 6 h 32"/>
                <a:gd name="T4" fmla="*/ 8 w 52"/>
                <a:gd name="T5" fmla="*/ 11 h 32"/>
                <a:gd name="T6" fmla="*/ 14 w 52"/>
                <a:gd name="T7" fmla="*/ 9 h 32"/>
                <a:gd name="T8" fmla="*/ 11 w 52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32"/>
                <a:gd name="T17" fmla="*/ 52 w 52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9" name="Freeform 148"/>
            <p:cNvSpPr/>
            <p:nvPr userDrawn="1"/>
          </p:nvSpPr>
          <p:spPr bwMode="gray">
            <a:xfrm>
              <a:off x="2292" y="2201"/>
              <a:ext cx="128" cy="54"/>
            </a:xfrm>
            <a:custGeom>
              <a:avLst/>
              <a:gdLst>
                <a:gd name="T0" fmla="*/ 31 w 172"/>
                <a:gd name="T1" fmla="*/ 2 h 72"/>
                <a:gd name="T2" fmla="*/ 20 w 172"/>
                <a:gd name="T3" fmla="*/ 2 h 72"/>
                <a:gd name="T4" fmla="*/ 16 w 172"/>
                <a:gd name="T5" fmla="*/ 0 h 72"/>
                <a:gd name="T6" fmla="*/ 0 w 172"/>
                <a:gd name="T7" fmla="*/ 9 h 72"/>
                <a:gd name="T8" fmla="*/ 9 w 172"/>
                <a:gd name="T9" fmla="*/ 13 h 72"/>
                <a:gd name="T10" fmla="*/ 13 w 172"/>
                <a:gd name="T11" fmla="*/ 20 h 72"/>
                <a:gd name="T12" fmla="*/ 20 w 172"/>
                <a:gd name="T13" fmla="*/ 22 h 72"/>
                <a:gd name="T14" fmla="*/ 24 w 172"/>
                <a:gd name="T15" fmla="*/ 23 h 72"/>
                <a:gd name="T16" fmla="*/ 40 w 172"/>
                <a:gd name="T17" fmla="*/ 20 h 72"/>
                <a:gd name="T18" fmla="*/ 53 w 172"/>
                <a:gd name="T19" fmla="*/ 14 h 72"/>
                <a:gd name="T20" fmla="*/ 45 w 172"/>
                <a:gd name="T21" fmla="*/ 6 h 72"/>
                <a:gd name="T22" fmla="*/ 42 w 172"/>
                <a:gd name="T23" fmla="*/ 2 h 72"/>
                <a:gd name="T24" fmla="*/ 31 w 172"/>
                <a:gd name="T25" fmla="*/ 2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"/>
                <a:gd name="T40" fmla="*/ 0 h 72"/>
                <a:gd name="T41" fmla="*/ 172 w 172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0" name="Freeform 149"/>
            <p:cNvSpPr/>
            <p:nvPr userDrawn="1"/>
          </p:nvSpPr>
          <p:spPr bwMode="gray">
            <a:xfrm>
              <a:off x="2393" y="2038"/>
              <a:ext cx="39" cy="24"/>
            </a:xfrm>
            <a:custGeom>
              <a:avLst/>
              <a:gdLst>
                <a:gd name="T0" fmla="*/ 11 w 52"/>
                <a:gd name="T1" fmla="*/ 0 h 32"/>
                <a:gd name="T2" fmla="*/ 3 w 52"/>
                <a:gd name="T3" fmla="*/ 6 h 32"/>
                <a:gd name="T4" fmla="*/ 8 w 52"/>
                <a:gd name="T5" fmla="*/ 11 h 32"/>
                <a:gd name="T6" fmla="*/ 14 w 52"/>
                <a:gd name="T7" fmla="*/ 9 h 32"/>
                <a:gd name="T8" fmla="*/ 11 w 52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32"/>
                <a:gd name="T17" fmla="*/ 52 w 52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1" name="Freeform 150"/>
            <p:cNvSpPr/>
            <p:nvPr userDrawn="1"/>
          </p:nvSpPr>
          <p:spPr bwMode="gray">
            <a:xfrm>
              <a:off x="2662" y="2006"/>
              <a:ext cx="155" cy="63"/>
            </a:xfrm>
            <a:custGeom>
              <a:avLst/>
              <a:gdLst>
                <a:gd name="T0" fmla="*/ 61 w 206"/>
                <a:gd name="T1" fmla="*/ 2 h 85"/>
                <a:gd name="T2" fmla="*/ 33 w 206"/>
                <a:gd name="T3" fmla="*/ 3 h 85"/>
                <a:gd name="T4" fmla="*/ 35 w 206"/>
                <a:gd name="T5" fmla="*/ 7 h 85"/>
                <a:gd name="T6" fmla="*/ 35 w 206"/>
                <a:gd name="T7" fmla="*/ 10 h 85"/>
                <a:gd name="T8" fmla="*/ 29 w 206"/>
                <a:gd name="T9" fmla="*/ 8 h 85"/>
                <a:gd name="T10" fmla="*/ 25 w 206"/>
                <a:gd name="T11" fmla="*/ 5 h 85"/>
                <a:gd name="T12" fmla="*/ 8 w 206"/>
                <a:gd name="T13" fmla="*/ 8 h 85"/>
                <a:gd name="T14" fmla="*/ 10 w 206"/>
                <a:gd name="T15" fmla="*/ 15 h 85"/>
                <a:gd name="T16" fmla="*/ 17 w 206"/>
                <a:gd name="T17" fmla="*/ 16 h 85"/>
                <a:gd name="T18" fmla="*/ 24 w 206"/>
                <a:gd name="T19" fmla="*/ 22 h 85"/>
                <a:gd name="T20" fmla="*/ 29 w 206"/>
                <a:gd name="T21" fmla="*/ 26 h 85"/>
                <a:gd name="T22" fmla="*/ 35 w 206"/>
                <a:gd name="T23" fmla="*/ 20 h 85"/>
                <a:gd name="T24" fmla="*/ 38 w 206"/>
                <a:gd name="T25" fmla="*/ 18 h 85"/>
                <a:gd name="T26" fmla="*/ 41 w 206"/>
                <a:gd name="T27" fmla="*/ 14 h 85"/>
                <a:gd name="T28" fmla="*/ 53 w 206"/>
                <a:gd name="T29" fmla="*/ 10 h 85"/>
                <a:gd name="T30" fmla="*/ 60 w 206"/>
                <a:gd name="T31" fmla="*/ 10 h 85"/>
                <a:gd name="T32" fmla="*/ 64 w 206"/>
                <a:gd name="T33" fmla="*/ 8 h 85"/>
                <a:gd name="T34" fmla="*/ 61 w 206"/>
                <a:gd name="T35" fmla="*/ 2 h 8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06"/>
                <a:gd name="T55" fmla="*/ 0 h 85"/>
                <a:gd name="T56" fmla="*/ 206 w 206"/>
                <a:gd name="T57" fmla="*/ 85 h 8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2" name="Freeform 151"/>
            <p:cNvSpPr/>
            <p:nvPr userDrawn="1"/>
          </p:nvSpPr>
          <p:spPr bwMode="gray">
            <a:xfrm>
              <a:off x="2759" y="2039"/>
              <a:ext cx="48" cy="21"/>
            </a:xfrm>
            <a:custGeom>
              <a:avLst/>
              <a:gdLst>
                <a:gd name="T0" fmla="*/ 11 w 64"/>
                <a:gd name="T1" fmla="*/ 2 h 28"/>
                <a:gd name="T2" fmla="*/ 2 w 64"/>
                <a:gd name="T3" fmla="*/ 2 h 28"/>
                <a:gd name="T4" fmla="*/ 8 w 64"/>
                <a:gd name="T5" fmla="*/ 9 h 28"/>
                <a:gd name="T6" fmla="*/ 17 w 64"/>
                <a:gd name="T7" fmla="*/ 5 h 28"/>
                <a:gd name="T8" fmla="*/ 11 w 64"/>
                <a:gd name="T9" fmla="*/ 2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28"/>
                <a:gd name="T17" fmla="*/ 64 w 64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" name="Freeform 152"/>
            <p:cNvSpPr/>
            <p:nvPr userDrawn="1"/>
          </p:nvSpPr>
          <p:spPr bwMode="gray">
            <a:xfrm>
              <a:off x="2467" y="2311"/>
              <a:ext cx="109" cy="132"/>
            </a:xfrm>
            <a:custGeom>
              <a:avLst/>
              <a:gdLst>
                <a:gd name="T0" fmla="*/ 7 w 146"/>
                <a:gd name="T1" fmla="*/ 6 h 176"/>
                <a:gd name="T2" fmla="*/ 0 w 146"/>
                <a:gd name="T3" fmla="*/ 8 h 176"/>
                <a:gd name="T4" fmla="*/ 4 w 146"/>
                <a:gd name="T5" fmla="*/ 14 h 176"/>
                <a:gd name="T6" fmla="*/ 10 w 146"/>
                <a:gd name="T7" fmla="*/ 28 h 176"/>
                <a:gd name="T8" fmla="*/ 16 w 146"/>
                <a:gd name="T9" fmla="*/ 29 h 176"/>
                <a:gd name="T10" fmla="*/ 16 w 146"/>
                <a:gd name="T11" fmla="*/ 34 h 176"/>
                <a:gd name="T12" fmla="*/ 9 w 146"/>
                <a:gd name="T13" fmla="*/ 36 h 176"/>
                <a:gd name="T14" fmla="*/ 5 w 146"/>
                <a:gd name="T15" fmla="*/ 41 h 176"/>
                <a:gd name="T16" fmla="*/ 5 w 146"/>
                <a:gd name="T17" fmla="*/ 44 h 176"/>
                <a:gd name="T18" fmla="*/ 9 w 146"/>
                <a:gd name="T19" fmla="*/ 44 h 176"/>
                <a:gd name="T20" fmla="*/ 5 w 146"/>
                <a:gd name="T21" fmla="*/ 53 h 176"/>
                <a:gd name="T22" fmla="*/ 6 w 146"/>
                <a:gd name="T23" fmla="*/ 56 h 176"/>
                <a:gd name="T24" fmla="*/ 10 w 146"/>
                <a:gd name="T25" fmla="*/ 54 h 176"/>
                <a:gd name="T26" fmla="*/ 18 w 146"/>
                <a:gd name="T27" fmla="*/ 53 h 176"/>
                <a:gd name="T28" fmla="*/ 29 w 146"/>
                <a:gd name="T29" fmla="*/ 54 h 176"/>
                <a:gd name="T30" fmla="*/ 34 w 146"/>
                <a:gd name="T31" fmla="*/ 53 h 176"/>
                <a:gd name="T32" fmla="*/ 38 w 146"/>
                <a:gd name="T33" fmla="*/ 53 h 176"/>
                <a:gd name="T34" fmla="*/ 40 w 146"/>
                <a:gd name="T35" fmla="*/ 44 h 176"/>
                <a:gd name="T36" fmla="*/ 45 w 146"/>
                <a:gd name="T37" fmla="*/ 42 h 176"/>
                <a:gd name="T38" fmla="*/ 34 w 146"/>
                <a:gd name="T39" fmla="*/ 35 h 176"/>
                <a:gd name="T40" fmla="*/ 28 w 146"/>
                <a:gd name="T41" fmla="*/ 26 h 176"/>
                <a:gd name="T42" fmla="*/ 25 w 146"/>
                <a:gd name="T43" fmla="*/ 22 h 176"/>
                <a:gd name="T44" fmla="*/ 20 w 146"/>
                <a:gd name="T45" fmla="*/ 20 h 176"/>
                <a:gd name="T46" fmla="*/ 27 w 146"/>
                <a:gd name="T47" fmla="*/ 15 h 176"/>
                <a:gd name="T48" fmla="*/ 20 w 146"/>
                <a:gd name="T49" fmla="*/ 10 h 176"/>
                <a:gd name="T50" fmla="*/ 22 w 146"/>
                <a:gd name="T51" fmla="*/ 5 h 176"/>
                <a:gd name="T52" fmla="*/ 14 w 146"/>
                <a:gd name="T53" fmla="*/ 1 h 176"/>
                <a:gd name="T54" fmla="*/ 9 w 146"/>
                <a:gd name="T55" fmla="*/ 3 h 176"/>
                <a:gd name="T56" fmla="*/ 7 w 146"/>
                <a:gd name="T57" fmla="*/ 6 h 1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6"/>
                <a:gd name="T88" fmla="*/ 0 h 176"/>
                <a:gd name="T89" fmla="*/ 146 w 146"/>
                <a:gd name="T90" fmla="*/ 176 h 17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4" name="Freeform 153"/>
            <p:cNvSpPr/>
            <p:nvPr userDrawn="1"/>
          </p:nvSpPr>
          <p:spPr bwMode="gray">
            <a:xfrm>
              <a:off x="2413" y="2359"/>
              <a:ext cx="69" cy="68"/>
            </a:xfrm>
            <a:custGeom>
              <a:avLst/>
              <a:gdLst>
                <a:gd name="T0" fmla="*/ 18 w 92"/>
                <a:gd name="T1" fmla="*/ 1 h 92"/>
                <a:gd name="T2" fmla="*/ 26 w 92"/>
                <a:gd name="T3" fmla="*/ 2 h 92"/>
                <a:gd name="T4" fmla="*/ 29 w 92"/>
                <a:gd name="T5" fmla="*/ 7 h 92"/>
                <a:gd name="T6" fmla="*/ 25 w 92"/>
                <a:gd name="T7" fmla="*/ 14 h 92"/>
                <a:gd name="T8" fmla="*/ 15 w 92"/>
                <a:gd name="T9" fmla="*/ 22 h 92"/>
                <a:gd name="T10" fmla="*/ 6 w 92"/>
                <a:gd name="T11" fmla="*/ 27 h 92"/>
                <a:gd name="T12" fmla="*/ 2 w 92"/>
                <a:gd name="T13" fmla="*/ 21 h 92"/>
                <a:gd name="T14" fmla="*/ 6 w 92"/>
                <a:gd name="T15" fmla="*/ 19 h 92"/>
                <a:gd name="T16" fmla="*/ 5 w 92"/>
                <a:gd name="T17" fmla="*/ 13 h 92"/>
                <a:gd name="T18" fmla="*/ 13 w 92"/>
                <a:gd name="T19" fmla="*/ 9 h 92"/>
                <a:gd name="T20" fmla="*/ 18 w 92"/>
                <a:gd name="T21" fmla="*/ 1 h 9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2"/>
                <a:gd name="T34" fmla="*/ 0 h 92"/>
                <a:gd name="T35" fmla="*/ 92 w 92"/>
                <a:gd name="T36" fmla="*/ 92 h 9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5" name="Freeform 154"/>
            <p:cNvSpPr/>
            <p:nvPr userDrawn="1"/>
          </p:nvSpPr>
          <p:spPr bwMode="gray">
            <a:xfrm>
              <a:off x="4099" y="3502"/>
              <a:ext cx="474" cy="495"/>
            </a:xfrm>
            <a:custGeom>
              <a:avLst/>
              <a:gdLst>
                <a:gd name="T0" fmla="*/ 67 w 633"/>
                <a:gd name="T1" fmla="*/ 4 h 660"/>
                <a:gd name="T2" fmla="*/ 55 w 633"/>
                <a:gd name="T3" fmla="*/ 6 h 660"/>
                <a:gd name="T4" fmla="*/ 46 w 633"/>
                <a:gd name="T5" fmla="*/ 17 h 660"/>
                <a:gd name="T6" fmla="*/ 32 w 633"/>
                <a:gd name="T7" fmla="*/ 19 h 660"/>
                <a:gd name="T8" fmla="*/ 26 w 633"/>
                <a:gd name="T9" fmla="*/ 24 h 660"/>
                <a:gd name="T10" fmla="*/ 21 w 633"/>
                <a:gd name="T11" fmla="*/ 36 h 660"/>
                <a:gd name="T12" fmla="*/ 11 w 633"/>
                <a:gd name="T13" fmla="*/ 53 h 660"/>
                <a:gd name="T14" fmla="*/ 0 w 633"/>
                <a:gd name="T15" fmla="*/ 57 h 660"/>
                <a:gd name="T16" fmla="*/ 22 w 633"/>
                <a:gd name="T17" fmla="*/ 102 h 660"/>
                <a:gd name="T18" fmla="*/ 37 w 633"/>
                <a:gd name="T19" fmla="*/ 135 h 660"/>
                <a:gd name="T20" fmla="*/ 46 w 633"/>
                <a:gd name="T21" fmla="*/ 140 h 660"/>
                <a:gd name="T22" fmla="*/ 52 w 633"/>
                <a:gd name="T23" fmla="*/ 143 h 660"/>
                <a:gd name="T24" fmla="*/ 72 w 633"/>
                <a:gd name="T25" fmla="*/ 137 h 660"/>
                <a:gd name="T26" fmla="*/ 79 w 633"/>
                <a:gd name="T27" fmla="*/ 134 h 660"/>
                <a:gd name="T28" fmla="*/ 94 w 633"/>
                <a:gd name="T29" fmla="*/ 143 h 660"/>
                <a:gd name="T30" fmla="*/ 102 w 633"/>
                <a:gd name="T31" fmla="*/ 167 h 660"/>
                <a:gd name="T32" fmla="*/ 106 w 633"/>
                <a:gd name="T33" fmla="*/ 166 h 660"/>
                <a:gd name="T34" fmla="*/ 109 w 633"/>
                <a:gd name="T35" fmla="*/ 161 h 660"/>
                <a:gd name="T36" fmla="*/ 116 w 633"/>
                <a:gd name="T37" fmla="*/ 173 h 660"/>
                <a:gd name="T38" fmla="*/ 127 w 633"/>
                <a:gd name="T39" fmla="*/ 181 h 660"/>
                <a:gd name="T40" fmla="*/ 137 w 633"/>
                <a:gd name="T41" fmla="*/ 191 h 660"/>
                <a:gd name="T42" fmla="*/ 139 w 633"/>
                <a:gd name="T43" fmla="*/ 195 h 660"/>
                <a:gd name="T44" fmla="*/ 143 w 633"/>
                <a:gd name="T45" fmla="*/ 197 h 660"/>
                <a:gd name="T46" fmla="*/ 152 w 633"/>
                <a:gd name="T47" fmla="*/ 207 h 660"/>
                <a:gd name="T48" fmla="*/ 155 w 633"/>
                <a:gd name="T49" fmla="*/ 200 h 660"/>
                <a:gd name="T50" fmla="*/ 170 w 633"/>
                <a:gd name="T51" fmla="*/ 209 h 660"/>
                <a:gd name="T52" fmla="*/ 184 w 633"/>
                <a:gd name="T53" fmla="*/ 207 h 660"/>
                <a:gd name="T54" fmla="*/ 193 w 633"/>
                <a:gd name="T55" fmla="*/ 168 h 660"/>
                <a:gd name="T56" fmla="*/ 198 w 633"/>
                <a:gd name="T57" fmla="*/ 146 h 660"/>
                <a:gd name="T58" fmla="*/ 195 w 633"/>
                <a:gd name="T59" fmla="*/ 116 h 660"/>
                <a:gd name="T60" fmla="*/ 168 w 633"/>
                <a:gd name="T61" fmla="*/ 86 h 660"/>
                <a:gd name="T62" fmla="*/ 166 w 633"/>
                <a:gd name="T63" fmla="*/ 74 h 660"/>
                <a:gd name="T64" fmla="*/ 145 w 633"/>
                <a:gd name="T65" fmla="*/ 57 h 660"/>
                <a:gd name="T66" fmla="*/ 148 w 633"/>
                <a:gd name="T67" fmla="*/ 49 h 660"/>
                <a:gd name="T68" fmla="*/ 143 w 633"/>
                <a:gd name="T69" fmla="*/ 41 h 660"/>
                <a:gd name="T70" fmla="*/ 131 w 633"/>
                <a:gd name="T71" fmla="*/ 25 h 660"/>
                <a:gd name="T72" fmla="*/ 124 w 633"/>
                <a:gd name="T73" fmla="*/ 10 h 660"/>
                <a:gd name="T74" fmla="*/ 122 w 633"/>
                <a:gd name="T75" fmla="*/ 6 h 660"/>
                <a:gd name="T76" fmla="*/ 115 w 633"/>
                <a:gd name="T77" fmla="*/ 48 h 660"/>
                <a:gd name="T78" fmla="*/ 102 w 633"/>
                <a:gd name="T79" fmla="*/ 36 h 660"/>
                <a:gd name="T80" fmla="*/ 92 w 633"/>
                <a:gd name="T81" fmla="*/ 35 h 660"/>
                <a:gd name="T82" fmla="*/ 86 w 633"/>
                <a:gd name="T83" fmla="*/ 28 h 660"/>
                <a:gd name="T84" fmla="*/ 83 w 633"/>
                <a:gd name="T85" fmla="*/ 20 h 660"/>
                <a:gd name="T86" fmla="*/ 87 w 633"/>
                <a:gd name="T87" fmla="*/ 17 h 660"/>
                <a:gd name="T88" fmla="*/ 76 w 633"/>
                <a:gd name="T89" fmla="*/ 6 h 660"/>
                <a:gd name="T90" fmla="*/ 68 w 633"/>
                <a:gd name="T91" fmla="*/ 4 h 660"/>
                <a:gd name="T92" fmla="*/ 64 w 633"/>
                <a:gd name="T93" fmla="*/ 2 h 660"/>
                <a:gd name="T94" fmla="*/ 67 w 633"/>
                <a:gd name="T95" fmla="*/ 4 h 6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633"/>
                <a:gd name="T145" fmla="*/ 0 h 660"/>
                <a:gd name="T146" fmla="*/ 633 w 633"/>
                <a:gd name="T147" fmla="*/ 660 h 66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6" name="Freeform 155"/>
            <p:cNvSpPr/>
            <p:nvPr userDrawn="1"/>
          </p:nvSpPr>
          <p:spPr bwMode="gray">
            <a:xfrm>
              <a:off x="4246" y="3241"/>
              <a:ext cx="319" cy="210"/>
            </a:xfrm>
            <a:custGeom>
              <a:avLst/>
              <a:gdLst>
                <a:gd name="T0" fmla="*/ 26 w 426"/>
                <a:gd name="T1" fmla="*/ 20 h 280"/>
                <a:gd name="T2" fmla="*/ 21 w 426"/>
                <a:gd name="T3" fmla="*/ 11 h 280"/>
                <a:gd name="T4" fmla="*/ 20 w 426"/>
                <a:gd name="T5" fmla="*/ 5 h 280"/>
                <a:gd name="T6" fmla="*/ 16 w 426"/>
                <a:gd name="T7" fmla="*/ 4 h 280"/>
                <a:gd name="T8" fmla="*/ 5 w 426"/>
                <a:gd name="T9" fmla="*/ 5 h 280"/>
                <a:gd name="T10" fmla="*/ 14 w 426"/>
                <a:gd name="T11" fmla="*/ 13 h 280"/>
                <a:gd name="T12" fmla="*/ 15 w 426"/>
                <a:gd name="T13" fmla="*/ 17 h 280"/>
                <a:gd name="T14" fmla="*/ 7 w 426"/>
                <a:gd name="T15" fmla="*/ 22 h 280"/>
                <a:gd name="T16" fmla="*/ 28 w 426"/>
                <a:gd name="T17" fmla="*/ 29 h 280"/>
                <a:gd name="T18" fmla="*/ 39 w 426"/>
                <a:gd name="T19" fmla="*/ 35 h 280"/>
                <a:gd name="T20" fmla="*/ 40 w 426"/>
                <a:gd name="T21" fmla="*/ 40 h 280"/>
                <a:gd name="T22" fmla="*/ 44 w 426"/>
                <a:gd name="T23" fmla="*/ 42 h 280"/>
                <a:gd name="T24" fmla="*/ 46 w 426"/>
                <a:gd name="T25" fmla="*/ 50 h 280"/>
                <a:gd name="T26" fmla="*/ 41 w 426"/>
                <a:gd name="T27" fmla="*/ 62 h 280"/>
                <a:gd name="T28" fmla="*/ 57 w 426"/>
                <a:gd name="T29" fmla="*/ 60 h 280"/>
                <a:gd name="T30" fmla="*/ 61 w 426"/>
                <a:gd name="T31" fmla="*/ 68 h 280"/>
                <a:gd name="T32" fmla="*/ 68 w 426"/>
                <a:gd name="T33" fmla="*/ 71 h 280"/>
                <a:gd name="T34" fmla="*/ 72 w 426"/>
                <a:gd name="T35" fmla="*/ 72 h 280"/>
                <a:gd name="T36" fmla="*/ 79 w 426"/>
                <a:gd name="T37" fmla="*/ 71 h 280"/>
                <a:gd name="T38" fmla="*/ 87 w 426"/>
                <a:gd name="T39" fmla="*/ 62 h 280"/>
                <a:gd name="T40" fmla="*/ 106 w 426"/>
                <a:gd name="T41" fmla="*/ 80 h 280"/>
                <a:gd name="T42" fmla="*/ 115 w 426"/>
                <a:gd name="T43" fmla="*/ 89 h 280"/>
                <a:gd name="T44" fmla="*/ 113 w 426"/>
                <a:gd name="T45" fmla="*/ 71 h 280"/>
                <a:gd name="T46" fmla="*/ 106 w 426"/>
                <a:gd name="T47" fmla="*/ 63 h 280"/>
                <a:gd name="T48" fmla="*/ 118 w 426"/>
                <a:gd name="T49" fmla="*/ 53 h 280"/>
                <a:gd name="T50" fmla="*/ 128 w 426"/>
                <a:gd name="T51" fmla="*/ 50 h 280"/>
                <a:gd name="T52" fmla="*/ 133 w 426"/>
                <a:gd name="T53" fmla="*/ 48 h 280"/>
                <a:gd name="T54" fmla="*/ 133 w 426"/>
                <a:gd name="T55" fmla="*/ 44 h 280"/>
                <a:gd name="T56" fmla="*/ 112 w 426"/>
                <a:gd name="T57" fmla="*/ 47 h 280"/>
                <a:gd name="T58" fmla="*/ 96 w 426"/>
                <a:gd name="T59" fmla="*/ 44 h 280"/>
                <a:gd name="T60" fmla="*/ 94 w 426"/>
                <a:gd name="T61" fmla="*/ 41 h 280"/>
                <a:gd name="T62" fmla="*/ 92 w 426"/>
                <a:gd name="T63" fmla="*/ 37 h 280"/>
                <a:gd name="T64" fmla="*/ 70 w 426"/>
                <a:gd name="T65" fmla="*/ 26 h 280"/>
                <a:gd name="T66" fmla="*/ 50 w 426"/>
                <a:gd name="T67" fmla="*/ 20 h 280"/>
                <a:gd name="T68" fmla="*/ 43 w 426"/>
                <a:gd name="T69" fmla="*/ 17 h 280"/>
                <a:gd name="T70" fmla="*/ 25 w 426"/>
                <a:gd name="T71" fmla="*/ 17 h 280"/>
                <a:gd name="T72" fmla="*/ 21 w 426"/>
                <a:gd name="T73" fmla="*/ 11 h 280"/>
                <a:gd name="T74" fmla="*/ 21 w 426"/>
                <a:gd name="T75" fmla="*/ 0 h 28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426"/>
                <a:gd name="T115" fmla="*/ 0 h 280"/>
                <a:gd name="T116" fmla="*/ 426 w 426"/>
                <a:gd name="T117" fmla="*/ 280 h 28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7" name="Freeform 156"/>
            <p:cNvSpPr/>
            <p:nvPr userDrawn="1"/>
          </p:nvSpPr>
          <p:spPr bwMode="gray">
            <a:xfrm>
              <a:off x="4255" y="3243"/>
              <a:ext cx="311" cy="211"/>
            </a:xfrm>
            <a:custGeom>
              <a:avLst/>
              <a:gdLst>
                <a:gd name="T0" fmla="*/ 0 w 416"/>
                <a:gd name="T1" fmla="*/ 1 h 282"/>
                <a:gd name="T2" fmla="*/ 6 w 416"/>
                <a:gd name="T3" fmla="*/ 12 h 282"/>
                <a:gd name="T4" fmla="*/ 9 w 416"/>
                <a:gd name="T5" fmla="*/ 16 h 282"/>
                <a:gd name="T6" fmla="*/ 26 w 416"/>
                <a:gd name="T7" fmla="*/ 28 h 282"/>
                <a:gd name="T8" fmla="*/ 37 w 416"/>
                <a:gd name="T9" fmla="*/ 36 h 282"/>
                <a:gd name="T10" fmla="*/ 41 w 416"/>
                <a:gd name="T11" fmla="*/ 38 h 282"/>
                <a:gd name="T12" fmla="*/ 43 w 416"/>
                <a:gd name="T13" fmla="*/ 52 h 282"/>
                <a:gd name="T14" fmla="*/ 37 w 416"/>
                <a:gd name="T15" fmla="*/ 63 h 282"/>
                <a:gd name="T16" fmla="*/ 43 w 416"/>
                <a:gd name="T17" fmla="*/ 61 h 282"/>
                <a:gd name="T18" fmla="*/ 46 w 416"/>
                <a:gd name="T19" fmla="*/ 59 h 282"/>
                <a:gd name="T20" fmla="*/ 50 w 416"/>
                <a:gd name="T21" fmla="*/ 63 h 282"/>
                <a:gd name="T22" fmla="*/ 58 w 416"/>
                <a:gd name="T23" fmla="*/ 68 h 282"/>
                <a:gd name="T24" fmla="*/ 65 w 416"/>
                <a:gd name="T25" fmla="*/ 73 h 282"/>
                <a:gd name="T26" fmla="*/ 75 w 416"/>
                <a:gd name="T27" fmla="*/ 69 h 282"/>
                <a:gd name="T28" fmla="*/ 77 w 416"/>
                <a:gd name="T29" fmla="*/ 61 h 282"/>
                <a:gd name="T30" fmla="*/ 84 w 416"/>
                <a:gd name="T31" fmla="*/ 63 h 282"/>
                <a:gd name="T32" fmla="*/ 91 w 416"/>
                <a:gd name="T33" fmla="*/ 66 h 282"/>
                <a:gd name="T34" fmla="*/ 106 w 416"/>
                <a:gd name="T35" fmla="*/ 88 h 282"/>
                <a:gd name="T36" fmla="*/ 111 w 416"/>
                <a:gd name="T37" fmla="*/ 87 h 282"/>
                <a:gd name="T38" fmla="*/ 110 w 416"/>
                <a:gd name="T39" fmla="*/ 79 h 282"/>
                <a:gd name="T40" fmla="*/ 99 w 416"/>
                <a:gd name="T41" fmla="*/ 61 h 282"/>
                <a:gd name="T42" fmla="*/ 112 w 416"/>
                <a:gd name="T43" fmla="*/ 55 h 282"/>
                <a:gd name="T44" fmla="*/ 127 w 416"/>
                <a:gd name="T45" fmla="*/ 46 h 282"/>
                <a:gd name="T46" fmla="*/ 128 w 416"/>
                <a:gd name="T47" fmla="*/ 37 h 282"/>
                <a:gd name="T48" fmla="*/ 114 w 416"/>
                <a:gd name="T49" fmla="*/ 43 h 282"/>
                <a:gd name="T50" fmla="*/ 96 w 416"/>
                <a:gd name="T51" fmla="*/ 43 h 282"/>
                <a:gd name="T52" fmla="*/ 82 w 416"/>
                <a:gd name="T53" fmla="*/ 31 h 282"/>
                <a:gd name="T54" fmla="*/ 57 w 416"/>
                <a:gd name="T55" fmla="*/ 19 h 282"/>
                <a:gd name="T56" fmla="*/ 41 w 416"/>
                <a:gd name="T57" fmla="*/ 10 h 282"/>
                <a:gd name="T58" fmla="*/ 29 w 416"/>
                <a:gd name="T59" fmla="*/ 13 h 282"/>
                <a:gd name="T60" fmla="*/ 24 w 416"/>
                <a:gd name="T61" fmla="*/ 18 h 282"/>
                <a:gd name="T62" fmla="*/ 17 w 416"/>
                <a:gd name="T63" fmla="*/ 5 h 282"/>
                <a:gd name="T64" fmla="*/ 0 w 416"/>
                <a:gd name="T65" fmla="*/ 1 h 28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16"/>
                <a:gd name="T100" fmla="*/ 0 h 282"/>
                <a:gd name="T101" fmla="*/ 416 w 416"/>
                <a:gd name="T102" fmla="*/ 282 h 28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16" h="282">
                  <a:moveTo>
                    <a:pt x="0" y="1"/>
                  </a:moveTo>
                  <a:cubicBezTo>
                    <a:pt x="7" y="22"/>
                    <a:pt x="2" y="9"/>
                    <a:pt x="20" y="37"/>
                  </a:cubicBezTo>
                  <a:cubicBezTo>
                    <a:pt x="23" y="41"/>
                    <a:pt x="28" y="49"/>
                    <a:pt x="28" y="49"/>
                  </a:cubicBezTo>
                  <a:cubicBezTo>
                    <a:pt x="5" y="84"/>
                    <a:pt x="65" y="78"/>
                    <a:pt x="84" y="89"/>
                  </a:cubicBezTo>
                  <a:cubicBezTo>
                    <a:pt x="97" y="96"/>
                    <a:pt x="108" y="105"/>
                    <a:pt x="120" y="113"/>
                  </a:cubicBezTo>
                  <a:cubicBezTo>
                    <a:pt x="124" y="116"/>
                    <a:pt x="132" y="121"/>
                    <a:pt x="132" y="121"/>
                  </a:cubicBezTo>
                  <a:cubicBezTo>
                    <a:pt x="138" y="138"/>
                    <a:pt x="132" y="151"/>
                    <a:pt x="136" y="169"/>
                  </a:cubicBezTo>
                  <a:cubicBezTo>
                    <a:pt x="107" y="188"/>
                    <a:pt x="110" y="176"/>
                    <a:pt x="116" y="201"/>
                  </a:cubicBezTo>
                  <a:cubicBezTo>
                    <a:pt x="123" y="200"/>
                    <a:pt x="130" y="199"/>
                    <a:pt x="136" y="197"/>
                  </a:cubicBezTo>
                  <a:cubicBezTo>
                    <a:pt x="141" y="195"/>
                    <a:pt x="143" y="188"/>
                    <a:pt x="148" y="189"/>
                  </a:cubicBezTo>
                  <a:cubicBezTo>
                    <a:pt x="154" y="190"/>
                    <a:pt x="156" y="198"/>
                    <a:pt x="160" y="201"/>
                  </a:cubicBezTo>
                  <a:cubicBezTo>
                    <a:pt x="168" y="207"/>
                    <a:pt x="176" y="212"/>
                    <a:pt x="184" y="217"/>
                  </a:cubicBezTo>
                  <a:cubicBezTo>
                    <a:pt x="192" y="222"/>
                    <a:pt x="208" y="233"/>
                    <a:pt x="208" y="233"/>
                  </a:cubicBezTo>
                  <a:cubicBezTo>
                    <a:pt x="216" y="231"/>
                    <a:pt x="234" y="230"/>
                    <a:pt x="240" y="221"/>
                  </a:cubicBezTo>
                  <a:cubicBezTo>
                    <a:pt x="244" y="214"/>
                    <a:pt x="248" y="197"/>
                    <a:pt x="248" y="197"/>
                  </a:cubicBezTo>
                  <a:cubicBezTo>
                    <a:pt x="255" y="198"/>
                    <a:pt x="261" y="199"/>
                    <a:pt x="268" y="201"/>
                  </a:cubicBezTo>
                  <a:cubicBezTo>
                    <a:pt x="276" y="203"/>
                    <a:pt x="292" y="209"/>
                    <a:pt x="292" y="209"/>
                  </a:cubicBezTo>
                  <a:cubicBezTo>
                    <a:pt x="298" y="242"/>
                    <a:pt x="306" y="270"/>
                    <a:pt x="340" y="281"/>
                  </a:cubicBezTo>
                  <a:cubicBezTo>
                    <a:pt x="345" y="280"/>
                    <a:pt x="354" y="282"/>
                    <a:pt x="356" y="277"/>
                  </a:cubicBezTo>
                  <a:cubicBezTo>
                    <a:pt x="359" y="270"/>
                    <a:pt x="355" y="260"/>
                    <a:pt x="352" y="253"/>
                  </a:cubicBezTo>
                  <a:cubicBezTo>
                    <a:pt x="346" y="238"/>
                    <a:pt x="329" y="206"/>
                    <a:pt x="316" y="197"/>
                  </a:cubicBezTo>
                  <a:cubicBezTo>
                    <a:pt x="307" y="170"/>
                    <a:pt x="339" y="175"/>
                    <a:pt x="360" y="173"/>
                  </a:cubicBezTo>
                  <a:cubicBezTo>
                    <a:pt x="383" y="165"/>
                    <a:pt x="391" y="162"/>
                    <a:pt x="408" y="145"/>
                  </a:cubicBezTo>
                  <a:cubicBezTo>
                    <a:pt x="412" y="140"/>
                    <a:pt x="416" y="121"/>
                    <a:pt x="409" y="120"/>
                  </a:cubicBezTo>
                  <a:cubicBezTo>
                    <a:pt x="402" y="119"/>
                    <a:pt x="384" y="135"/>
                    <a:pt x="367" y="138"/>
                  </a:cubicBezTo>
                  <a:cubicBezTo>
                    <a:pt x="350" y="141"/>
                    <a:pt x="325" y="144"/>
                    <a:pt x="308" y="137"/>
                  </a:cubicBezTo>
                  <a:cubicBezTo>
                    <a:pt x="286" y="130"/>
                    <a:pt x="284" y="111"/>
                    <a:pt x="264" y="97"/>
                  </a:cubicBezTo>
                  <a:cubicBezTo>
                    <a:pt x="238" y="80"/>
                    <a:pt x="203" y="76"/>
                    <a:pt x="180" y="61"/>
                  </a:cubicBezTo>
                  <a:cubicBezTo>
                    <a:pt x="163" y="50"/>
                    <a:pt x="150" y="39"/>
                    <a:pt x="132" y="33"/>
                  </a:cubicBezTo>
                  <a:cubicBezTo>
                    <a:pt x="119" y="35"/>
                    <a:pt x="102" y="31"/>
                    <a:pt x="92" y="41"/>
                  </a:cubicBezTo>
                  <a:cubicBezTo>
                    <a:pt x="71" y="62"/>
                    <a:pt x="108" y="46"/>
                    <a:pt x="76" y="57"/>
                  </a:cubicBezTo>
                  <a:cubicBezTo>
                    <a:pt x="52" y="49"/>
                    <a:pt x="67" y="38"/>
                    <a:pt x="56" y="17"/>
                  </a:cubicBezTo>
                  <a:cubicBezTo>
                    <a:pt x="48" y="0"/>
                    <a:pt x="16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8" name="Freeform 157"/>
            <p:cNvSpPr/>
            <p:nvPr userDrawn="1"/>
          </p:nvSpPr>
          <p:spPr bwMode="gray">
            <a:xfrm>
              <a:off x="4485" y="4013"/>
              <a:ext cx="45" cy="58"/>
            </a:xfrm>
            <a:custGeom>
              <a:avLst/>
              <a:gdLst>
                <a:gd name="T0" fmla="*/ 11 w 60"/>
                <a:gd name="T1" fmla="*/ 5 h 78"/>
                <a:gd name="T2" fmla="*/ 0 w 60"/>
                <a:gd name="T3" fmla="*/ 5 h 78"/>
                <a:gd name="T4" fmla="*/ 6 w 60"/>
                <a:gd name="T5" fmla="*/ 13 h 78"/>
                <a:gd name="T6" fmla="*/ 9 w 60"/>
                <a:gd name="T7" fmla="*/ 20 h 78"/>
                <a:gd name="T8" fmla="*/ 11 w 60"/>
                <a:gd name="T9" fmla="*/ 24 h 78"/>
                <a:gd name="T10" fmla="*/ 20 w 60"/>
                <a:gd name="T11" fmla="*/ 16 h 78"/>
                <a:gd name="T12" fmla="*/ 11 w 60"/>
                <a:gd name="T13" fmla="*/ 5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0"/>
                <a:gd name="T22" fmla="*/ 0 h 78"/>
                <a:gd name="T23" fmla="*/ 60 w 60"/>
                <a:gd name="T24" fmla="*/ 78 h 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9" name="Freeform 158"/>
            <p:cNvSpPr/>
            <p:nvPr userDrawn="1"/>
          </p:nvSpPr>
          <p:spPr bwMode="gray">
            <a:xfrm>
              <a:off x="4621" y="3923"/>
              <a:ext cx="164" cy="85"/>
            </a:xfrm>
            <a:custGeom>
              <a:avLst/>
              <a:gdLst>
                <a:gd name="T0" fmla="*/ 14 w 219"/>
                <a:gd name="T1" fmla="*/ 23 h 113"/>
                <a:gd name="T2" fmla="*/ 12 w 219"/>
                <a:gd name="T3" fmla="*/ 20 h 113"/>
                <a:gd name="T4" fmla="*/ 4 w 219"/>
                <a:gd name="T5" fmla="*/ 22 h 113"/>
                <a:gd name="T6" fmla="*/ 12 w 219"/>
                <a:gd name="T7" fmla="*/ 36 h 113"/>
                <a:gd name="T8" fmla="*/ 39 w 219"/>
                <a:gd name="T9" fmla="*/ 29 h 113"/>
                <a:gd name="T10" fmla="*/ 46 w 219"/>
                <a:gd name="T11" fmla="*/ 23 h 113"/>
                <a:gd name="T12" fmla="*/ 54 w 219"/>
                <a:gd name="T13" fmla="*/ 21 h 113"/>
                <a:gd name="T14" fmla="*/ 69 w 219"/>
                <a:gd name="T15" fmla="*/ 6 h 113"/>
                <a:gd name="T16" fmla="*/ 66 w 219"/>
                <a:gd name="T17" fmla="*/ 0 h 113"/>
                <a:gd name="T18" fmla="*/ 56 w 219"/>
                <a:gd name="T19" fmla="*/ 6 h 113"/>
                <a:gd name="T20" fmla="*/ 34 w 219"/>
                <a:gd name="T21" fmla="*/ 13 h 113"/>
                <a:gd name="T22" fmla="*/ 25 w 219"/>
                <a:gd name="T23" fmla="*/ 15 h 113"/>
                <a:gd name="T24" fmla="*/ 19 w 219"/>
                <a:gd name="T25" fmla="*/ 17 h 113"/>
                <a:gd name="T26" fmla="*/ 14 w 219"/>
                <a:gd name="T27" fmla="*/ 23 h 11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9"/>
                <a:gd name="T43" fmla="*/ 0 h 113"/>
                <a:gd name="T44" fmla="*/ 219 w 219"/>
                <a:gd name="T45" fmla="*/ 113 h 11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0" name="Freeform 159"/>
            <p:cNvSpPr/>
            <p:nvPr userDrawn="1"/>
          </p:nvSpPr>
          <p:spPr bwMode="gray">
            <a:xfrm>
              <a:off x="4791" y="3873"/>
              <a:ext cx="104" cy="92"/>
            </a:xfrm>
            <a:custGeom>
              <a:avLst/>
              <a:gdLst>
                <a:gd name="T0" fmla="*/ 4 w 139"/>
                <a:gd name="T1" fmla="*/ 20 h 122"/>
                <a:gd name="T2" fmla="*/ 2 w 139"/>
                <a:gd name="T3" fmla="*/ 27 h 122"/>
                <a:gd name="T4" fmla="*/ 0 w 139"/>
                <a:gd name="T5" fmla="*/ 35 h 122"/>
                <a:gd name="T6" fmla="*/ 11 w 139"/>
                <a:gd name="T7" fmla="*/ 38 h 122"/>
                <a:gd name="T8" fmla="*/ 16 w 139"/>
                <a:gd name="T9" fmla="*/ 31 h 122"/>
                <a:gd name="T10" fmla="*/ 39 w 139"/>
                <a:gd name="T11" fmla="*/ 22 h 122"/>
                <a:gd name="T12" fmla="*/ 43 w 139"/>
                <a:gd name="T13" fmla="*/ 14 h 122"/>
                <a:gd name="T14" fmla="*/ 35 w 139"/>
                <a:gd name="T15" fmla="*/ 9 h 122"/>
                <a:gd name="T16" fmla="*/ 31 w 139"/>
                <a:gd name="T17" fmla="*/ 6 h 122"/>
                <a:gd name="T18" fmla="*/ 20 w 139"/>
                <a:gd name="T19" fmla="*/ 4 h 122"/>
                <a:gd name="T20" fmla="*/ 16 w 139"/>
                <a:gd name="T21" fmla="*/ 11 h 122"/>
                <a:gd name="T22" fmla="*/ 4 w 139"/>
                <a:gd name="T23" fmla="*/ 20 h 1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9"/>
                <a:gd name="T37" fmla="*/ 0 h 122"/>
                <a:gd name="T38" fmla="*/ 139 w 139"/>
                <a:gd name="T39" fmla="*/ 122 h 12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1" name="Freeform 160"/>
            <p:cNvSpPr/>
            <p:nvPr userDrawn="1"/>
          </p:nvSpPr>
          <p:spPr bwMode="gray">
            <a:xfrm>
              <a:off x="4846" y="3832"/>
              <a:ext cx="37" cy="26"/>
            </a:xfrm>
            <a:custGeom>
              <a:avLst/>
              <a:gdLst>
                <a:gd name="T0" fmla="*/ 10 w 49"/>
                <a:gd name="T1" fmla="*/ 0 h 35"/>
                <a:gd name="T2" fmla="*/ 3 w 49"/>
                <a:gd name="T3" fmla="*/ 3 h 35"/>
                <a:gd name="T4" fmla="*/ 8 w 49"/>
                <a:gd name="T5" fmla="*/ 10 h 35"/>
                <a:gd name="T6" fmla="*/ 13 w 49"/>
                <a:gd name="T7" fmla="*/ 7 h 35"/>
                <a:gd name="T8" fmla="*/ 10 w 49"/>
                <a:gd name="T9" fmla="*/ 0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35"/>
                <a:gd name="T17" fmla="*/ 49 w 49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2" name="Freeform 161"/>
            <p:cNvSpPr/>
            <p:nvPr userDrawn="1"/>
          </p:nvSpPr>
          <p:spPr bwMode="gray">
            <a:xfrm>
              <a:off x="3123" y="3346"/>
              <a:ext cx="123" cy="201"/>
            </a:xfrm>
            <a:custGeom>
              <a:avLst/>
              <a:gdLst>
                <a:gd name="T0" fmla="*/ 41 w 164"/>
                <a:gd name="T1" fmla="*/ 0 h 268"/>
                <a:gd name="T2" fmla="*/ 33 w 164"/>
                <a:gd name="T3" fmla="*/ 9 h 268"/>
                <a:gd name="T4" fmla="*/ 29 w 164"/>
                <a:gd name="T5" fmla="*/ 20 h 268"/>
                <a:gd name="T6" fmla="*/ 11 w 164"/>
                <a:gd name="T7" fmla="*/ 26 h 268"/>
                <a:gd name="T8" fmla="*/ 9 w 164"/>
                <a:gd name="T9" fmla="*/ 31 h 268"/>
                <a:gd name="T10" fmla="*/ 5 w 164"/>
                <a:gd name="T11" fmla="*/ 32 h 268"/>
                <a:gd name="T12" fmla="*/ 6 w 164"/>
                <a:gd name="T13" fmla="*/ 42 h 268"/>
                <a:gd name="T14" fmla="*/ 9 w 164"/>
                <a:gd name="T15" fmla="*/ 50 h 268"/>
                <a:gd name="T16" fmla="*/ 0 w 164"/>
                <a:gd name="T17" fmla="*/ 63 h 268"/>
                <a:gd name="T18" fmla="*/ 9 w 164"/>
                <a:gd name="T19" fmla="*/ 83 h 268"/>
                <a:gd name="T20" fmla="*/ 17 w 164"/>
                <a:gd name="T21" fmla="*/ 85 h 268"/>
                <a:gd name="T22" fmla="*/ 29 w 164"/>
                <a:gd name="T23" fmla="*/ 68 h 268"/>
                <a:gd name="T24" fmla="*/ 33 w 164"/>
                <a:gd name="T25" fmla="*/ 61 h 268"/>
                <a:gd name="T26" fmla="*/ 41 w 164"/>
                <a:gd name="T27" fmla="*/ 37 h 268"/>
                <a:gd name="T28" fmla="*/ 44 w 164"/>
                <a:gd name="T29" fmla="*/ 24 h 268"/>
                <a:gd name="T30" fmla="*/ 52 w 164"/>
                <a:gd name="T31" fmla="*/ 23 h 268"/>
                <a:gd name="T32" fmla="*/ 41 w 164"/>
                <a:gd name="T33" fmla="*/ 0 h 2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4"/>
                <a:gd name="T52" fmla="*/ 0 h 268"/>
                <a:gd name="T53" fmla="*/ 164 w 164"/>
                <a:gd name="T54" fmla="*/ 268 h 2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3" name="Freeform 162"/>
            <p:cNvSpPr/>
            <p:nvPr userDrawn="1"/>
          </p:nvSpPr>
          <p:spPr bwMode="gray">
            <a:xfrm>
              <a:off x="3655" y="3034"/>
              <a:ext cx="49" cy="61"/>
            </a:xfrm>
            <a:custGeom>
              <a:avLst/>
              <a:gdLst>
                <a:gd name="T0" fmla="*/ 9 w 66"/>
                <a:gd name="T1" fmla="*/ 0 h 81"/>
                <a:gd name="T2" fmla="*/ 7 w 66"/>
                <a:gd name="T3" fmla="*/ 20 h 81"/>
                <a:gd name="T4" fmla="*/ 9 w 66"/>
                <a:gd name="T5" fmla="*/ 24 h 81"/>
                <a:gd name="T6" fmla="*/ 12 w 66"/>
                <a:gd name="T7" fmla="*/ 26 h 81"/>
                <a:gd name="T8" fmla="*/ 17 w 66"/>
                <a:gd name="T9" fmla="*/ 24 h 81"/>
                <a:gd name="T10" fmla="*/ 9 w 66"/>
                <a:gd name="T11" fmla="*/ 0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"/>
                <a:gd name="T19" fmla="*/ 0 h 81"/>
                <a:gd name="T20" fmla="*/ 66 w 66"/>
                <a:gd name="T21" fmla="*/ 81 h 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4" name="Freeform 163"/>
            <p:cNvSpPr/>
            <p:nvPr userDrawn="1"/>
          </p:nvSpPr>
          <p:spPr bwMode="gray">
            <a:xfrm>
              <a:off x="3988" y="3100"/>
              <a:ext cx="111" cy="183"/>
            </a:xfrm>
            <a:custGeom>
              <a:avLst/>
              <a:gdLst>
                <a:gd name="T0" fmla="*/ 31 w 148"/>
                <a:gd name="T1" fmla="*/ 0 h 244"/>
                <a:gd name="T2" fmla="*/ 20 w 148"/>
                <a:gd name="T3" fmla="*/ 26 h 244"/>
                <a:gd name="T4" fmla="*/ 11 w 148"/>
                <a:gd name="T5" fmla="*/ 29 h 244"/>
                <a:gd name="T6" fmla="*/ 4 w 148"/>
                <a:gd name="T7" fmla="*/ 35 h 244"/>
                <a:gd name="T8" fmla="*/ 13 w 148"/>
                <a:gd name="T9" fmla="*/ 60 h 244"/>
                <a:gd name="T10" fmla="*/ 17 w 148"/>
                <a:gd name="T11" fmla="*/ 71 h 244"/>
                <a:gd name="T12" fmla="*/ 20 w 148"/>
                <a:gd name="T13" fmla="*/ 75 h 244"/>
                <a:gd name="T14" fmla="*/ 26 w 148"/>
                <a:gd name="T15" fmla="*/ 77 h 244"/>
                <a:gd name="T16" fmla="*/ 31 w 148"/>
                <a:gd name="T17" fmla="*/ 62 h 244"/>
                <a:gd name="T18" fmla="*/ 40 w 148"/>
                <a:gd name="T19" fmla="*/ 53 h 244"/>
                <a:gd name="T20" fmla="*/ 35 w 148"/>
                <a:gd name="T21" fmla="*/ 22 h 244"/>
                <a:gd name="T22" fmla="*/ 44 w 148"/>
                <a:gd name="T23" fmla="*/ 15 h 244"/>
                <a:gd name="T24" fmla="*/ 35 w 148"/>
                <a:gd name="T25" fmla="*/ 6 h 244"/>
                <a:gd name="T26" fmla="*/ 31 w 148"/>
                <a:gd name="T27" fmla="*/ 0 h 2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8"/>
                <a:gd name="T43" fmla="*/ 0 h 244"/>
                <a:gd name="T44" fmla="*/ 148 w 148"/>
                <a:gd name="T45" fmla="*/ 244 h 24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5" name="Freeform 164"/>
            <p:cNvSpPr/>
            <p:nvPr userDrawn="1"/>
          </p:nvSpPr>
          <p:spPr bwMode="gray">
            <a:xfrm>
              <a:off x="3894" y="3043"/>
              <a:ext cx="72" cy="137"/>
            </a:xfrm>
            <a:custGeom>
              <a:avLst/>
              <a:gdLst>
                <a:gd name="T0" fmla="*/ 15 w 96"/>
                <a:gd name="T1" fmla="*/ 1 h 183"/>
                <a:gd name="T2" fmla="*/ 17 w 96"/>
                <a:gd name="T3" fmla="*/ 10 h 183"/>
                <a:gd name="T4" fmla="*/ 20 w 96"/>
                <a:gd name="T5" fmla="*/ 19 h 183"/>
                <a:gd name="T6" fmla="*/ 20 w 96"/>
                <a:gd name="T7" fmla="*/ 29 h 183"/>
                <a:gd name="T8" fmla="*/ 22 w 96"/>
                <a:gd name="T9" fmla="*/ 33 h 183"/>
                <a:gd name="T10" fmla="*/ 23 w 96"/>
                <a:gd name="T11" fmla="*/ 39 h 183"/>
                <a:gd name="T12" fmla="*/ 18 w 96"/>
                <a:gd name="T13" fmla="*/ 29 h 183"/>
                <a:gd name="T14" fmla="*/ 11 w 96"/>
                <a:gd name="T15" fmla="*/ 24 h 183"/>
                <a:gd name="T16" fmla="*/ 2 w 96"/>
                <a:gd name="T17" fmla="*/ 25 h 183"/>
                <a:gd name="T18" fmla="*/ 3 w 96"/>
                <a:gd name="T19" fmla="*/ 32 h 183"/>
                <a:gd name="T20" fmla="*/ 13 w 96"/>
                <a:gd name="T21" fmla="*/ 36 h 183"/>
                <a:gd name="T22" fmla="*/ 18 w 96"/>
                <a:gd name="T23" fmla="*/ 43 h 183"/>
                <a:gd name="T24" fmla="*/ 23 w 96"/>
                <a:gd name="T25" fmla="*/ 43 h 183"/>
                <a:gd name="T26" fmla="*/ 25 w 96"/>
                <a:gd name="T27" fmla="*/ 47 h 183"/>
                <a:gd name="T28" fmla="*/ 31 w 96"/>
                <a:gd name="T29" fmla="*/ 56 h 183"/>
                <a:gd name="T30" fmla="*/ 26 w 96"/>
                <a:gd name="T31" fmla="*/ 39 h 183"/>
                <a:gd name="T32" fmla="*/ 26 w 96"/>
                <a:gd name="T33" fmla="*/ 29 h 183"/>
                <a:gd name="T34" fmla="*/ 23 w 96"/>
                <a:gd name="T35" fmla="*/ 19 h 183"/>
                <a:gd name="T36" fmla="*/ 20 w 96"/>
                <a:gd name="T37" fmla="*/ 13 h 183"/>
                <a:gd name="T38" fmla="*/ 18 w 96"/>
                <a:gd name="T39" fmla="*/ 6 h 183"/>
                <a:gd name="T40" fmla="*/ 15 w 96"/>
                <a:gd name="T41" fmla="*/ 1 h 1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183"/>
                <a:gd name="T65" fmla="*/ 96 w 96"/>
                <a:gd name="T66" fmla="*/ 183 h 18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6" name="Freeform 165"/>
            <p:cNvSpPr/>
            <p:nvPr userDrawn="1"/>
          </p:nvSpPr>
          <p:spPr bwMode="gray">
            <a:xfrm>
              <a:off x="3943" y="3153"/>
              <a:ext cx="40" cy="131"/>
            </a:xfrm>
            <a:custGeom>
              <a:avLst/>
              <a:gdLst>
                <a:gd name="T0" fmla="*/ 1 w 54"/>
                <a:gd name="T1" fmla="*/ 0 h 175"/>
                <a:gd name="T2" fmla="*/ 0 w 54"/>
                <a:gd name="T3" fmla="*/ 7 h 175"/>
                <a:gd name="T4" fmla="*/ 3 w 54"/>
                <a:gd name="T5" fmla="*/ 16 h 175"/>
                <a:gd name="T6" fmla="*/ 5 w 54"/>
                <a:gd name="T7" fmla="*/ 29 h 175"/>
                <a:gd name="T8" fmla="*/ 10 w 54"/>
                <a:gd name="T9" fmla="*/ 41 h 175"/>
                <a:gd name="T10" fmla="*/ 16 w 54"/>
                <a:gd name="T11" fmla="*/ 55 h 175"/>
                <a:gd name="T12" fmla="*/ 12 w 54"/>
                <a:gd name="T13" fmla="*/ 36 h 175"/>
                <a:gd name="T14" fmla="*/ 10 w 54"/>
                <a:gd name="T15" fmla="*/ 29 h 175"/>
                <a:gd name="T16" fmla="*/ 9 w 54"/>
                <a:gd name="T17" fmla="*/ 19 h 175"/>
                <a:gd name="T18" fmla="*/ 7 w 54"/>
                <a:gd name="T19" fmla="*/ 14 h 175"/>
                <a:gd name="T20" fmla="*/ 5 w 54"/>
                <a:gd name="T21" fmla="*/ 12 h 175"/>
                <a:gd name="T22" fmla="*/ 1 w 54"/>
                <a:gd name="T23" fmla="*/ 0 h 17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4"/>
                <a:gd name="T37" fmla="*/ 0 h 175"/>
                <a:gd name="T38" fmla="*/ 54 w 54"/>
                <a:gd name="T39" fmla="*/ 175 h 17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7" name="Freeform 166"/>
            <p:cNvSpPr/>
            <p:nvPr userDrawn="1"/>
          </p:nvSpPr>
          <p:spPr bwMode="gray">
            <a:xfrm>
              <a:off x="3988" y="3290"/>
              <a:ext cx="65" cy="54"/>
            </a:xfrm>
            <a:custGeom>
              <a:avLst/>
              <a:gdLst>
                <a:gd name="T0" fmla="*/ 2 w 86"/>
                <a:gd name="T1" fmla="*/ 0 h 73"/>
                <a:gd name="T2" fmla="*/ 3 w 86"/>
                <a:gd name="T3" fmla="*/ 10 h 73"/>
                <a:gd name="T4" fmla="*/ 8 w 86"/>
                <a:gd name="T5" fmla="*/ 13 h 73"/>
                <a:gd name="T6" fmla="*/ 15 w 86"/>
                <a:gd name="T7" fmla="*/ 15 h 73"/>
                <a:gd name="T8" fmla="*/ 20 w 86"/>
                <a:gd name="T9" fmla="*/ 17 h 73"/>
                <a:gd name="T10" fmla="*/ 24 w 86"/>
                <a:gd name="T11" fmla="*/ 20 h 73"/>
                <a:gd name="T12" fmla="*/ 28 w 86"/>
                <a:gd name="T13" fmla="*/ 21 h 73"/>
                <a:gd name="T14" fmla="*/ 23 w 86"/>
                <a:gd name="T15" fmla="*/ 12 h 73"/>
                <a:gd name="T16" fmla="*/ 20 w 86"/>
                <a:gd name="T17" fmla="*/ 7 h 73"/>
                <a:gd name="T18" fmla="*/ 11 w 86"/>
                <a:gd name="T19" fmla="*/ 7 h 73"/>
                <a:gd name="T20" fmla="*/ 8 w 86"/>
                <a:gd name="T21" fmla="*/ 5 h 73"/>
                <a:gd name="T22" fmla="*/ 2 w 86"/>
                <a:gd name="T23" fmla="*/ 0 h 73"/>
                <a:gd name="T24" fmla="*/ 2 w 86"/>
                <a:gd name="T25" fmla="*/ 0 h 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6"/>
                <a:gd name="T40" fmla="*/ 0 h 73"/>
                <a:gd name="T41" fmla="*/ 86 w 86"/>
                <a:gd name="T42" fmla="*/ 73 h 7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8" name="Freeform 167"/>
            <p:cNvSpPr/>
            <p:nvPr userDrawn="1"/>
          </p:nvSpPr>
          <p:spPr bwMode="gray">
            <a:xfrm>
              <a:off x="4092" y="3195"/>
              <a:ext cx="83" cy="117"/>
            </a:xfrm>
            <a:custGeom>
              <a:avLst/>
              <a:gdLst>
                <a:gd name="T0" fmla="*/ 31 w 111"/>
                <a:gd name="T1" fmla="*/ 0 h 156"/>
                <a:gd name="T2" fmla="*/ 23 w 111"/>
                <a:gd name="T3" fmla="*/ 3 h 156"/>
                <a:gd name="T4" fmla="*/ 7 w 111"/>
                <a:gd name="T5" fmla="*/ 5 h 156"/>
                <a:gd name="T6" fmla="*/ 4 w 111"/>
                <a:gd name="T7" fmla="*/ 11 h 156"/>
                <a:gd name="T8" fmla="*/ 3 w 111"/>
                <a:gd name="T9" fmla="*/ 20 h 156"/>
                <a:gd name="T10" fmla="*/ 4 w 111"/>
                <a:gd name="T11" fmla="*/ 24 h 156"/>
                <a:gd name="T12" fmla="*/ 1 w 111"/>
                <a:gd name="T13" fmla="*/ 29 h 156"/>
                <a:gd name="T14" fmla="*/ 4 w 111"/>
                <a:gd name="T15" fmla="*/ 35 h 156"/>
                <a:gd name="T16" fmla="*/ 7 w 111"/>
                <a:gd name="T17" fmla="*/ 40 h 156"/>
                <a:gd name="T18" fmla="*/ 4 w 111"/>
                <a:gd name="T19" fmla="*/ 46 h 156"/>
                <a:gd name="T20" fmla="*/ 7 w 111"/>
                <a:gd name="T21" fmla="*/ 50 h 156"/>
                <a:gd name="T22" fmla="*/ 13 w 111"/>
                <a:gd name="T23" fmla="*/ 46 h 156"/>
                <a:gd name="T24" fmla="*/ 16 w 111"/>
                <a:gd name="T25" fmla="*/ 30 h 156"/>
                <a:gd name="T26" fmla="*/ 17 w 111"/>
                <a:gd name="T27" fmla="*/ 40 h 156"/>
                <a:gd name="T28" fmla="*/ 21 w 111"/>
                <a:gd name="T29" fmla="*/ 47 h 156"/>
                <a:gd name="T30" fmla="*/ 19 w 111"/>
                <a:gd name="T31" fmla="*/ 35 h 156"/>
                <a:gd name="T32" fmla="*/ 22 w 111"/>
                <a:gd name="T33" fmla="*/ 23 h 156"/>
                <a:gd name="T34" fmla="*/ 22 w 111"/>
                <a:gd name="T35" fmla="*/ 17 h 156"/>
                <a:gd name="T36" fmla="*/ 16 w 111"/>
                <a:gd name="T37" fmla="*/ 20 h 156"/>
                <a:gd name="T38" fmla="*/ 10 w 111"/>
                <a:gd name="T39" fmla="*/ 17 h 156"/>
                <a:gd name="T40" fmla="*/ 13 w 111"/>
                <a:gd name="T41" fmla="*/ 11 h 156"/>
                <a:gd name="T42" fmla="*/ 19 w 111"/>
                <a:gd name="T43" fmla="*/ 11 h 156"/>
                <a:gd name="T44" fmla="*/ 24 w 111"/>
                <a:gd name="T45" fmla="*/ 13 h 156"/>
                <a:gd name="T46" fmla="*/ 31 w 111"/>
                <a:gd name="T47" fmla="*/ 9 h 156"/>
                <a:gd name="T48" fmla="*/ 34 w 111"/>
                <a:gd name="T49" fmla="*/ 4 h 156"/>
                <a:gd name="T50" fmla="*/ 31 w 111"/>
                <a:gd name="T51" fmla="*/ 0 h 1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1"/>
                <a:gd name="T79" fmla="*/ 0 h 156"/>
                <a:gd name="T80" fmla="*/ 111 w 111"/>
                <a:gd name="T81" fmla="*/ 156 h 1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9" name="Freeform 168"/>
            <p:cNvSpPr/>
            <p:nvPr userDrawn="1"/>
          </p:nvSpPr>
          <p:spPr bwMode="gray">
            <a:xfrm>
              <a:off x="4064" y="2777"/>
              <a:ext cx="22" cy="71"/>
            </a:xfrm>
            <a:custGeom>
              <a:avLst/>
              <a:gdLst>
                <a:gd name="T0" fmla="*/ 4 w 30"/>
                <a:gd name="T1" fmla="*/ 0 h 94"/>
                <a:gd name="T2" fmla="*/ 0 w 30"/>
                <a:gd name="T3" fmla="*/ 5 h 94"/>
                <a:gd name="T4" fmla="*/ 1 w 30"/>
                <a:gd name="T5" fmla="*/ 12 h 94"/>
                <a:gd name="T6" fmla="*/ 1 w 30"/>
                <a:gd name="T7" fmla="*/ 20 h 94"/>
                <a:gd name="T8" fmla="*/ 5 w 30"/>
                <a:gd name="T9" fmla="*/ 31 h 94"/>
                <a:gd name="T10" fmla="*/ 9 w 30"/>
                <a:gd name="T11" fmla="*/ 27 h 94"/>
                <a:gd name="T12" fmla="*/ 7 w 30"/>
                <a:gd name="T13" fmla="*/ 20 h 94"/>
                <a:gd name="T14" fmla="*/ 4 w 30"/>
                <a:gd name="T15" fmla="*/ 0 h 9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0"/>
                <a:gd name="T25" fmla="*/ 0 h 94"/>
                <a:gd name="T26" fmla="*/ 30 w 30"/>
                <a:gd name="T27" fmla="*/ 94 h 9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0" name="Freeform 169"/>
            <p:cNvSpPr/>
            <p:nvPr userDrawn="1"/>
          </p:nvSpPr>
          <p:spPr bwMode="gray">
            <a:xfrm>
              <a:off x="4078" y="2896"/>
              <a:ext cx="61" cy="118"/>
            </a:xfrm>
            <a:custGeom>
              <a:avLst/>
              <a:gdLst>
                <a:gd name="T0" fmla="*/ 4 w 81"/>
                <a:gd name="T1" fmla="*/ 1 h 158"/>
                <a:gd name="T2" fmla="*/ 0 w 81"/>
                <a:gd name="T3" fmla="*/ 6 h 158"/>
                <a:gd name="T4" fmla="*/ 3 w 81"/>
                <a:gd name="T5" fmla="*/ 16 h 158"/>
                <a:gd name="T6" fmla="*/ 2 w 81"/>
                <a:gd name="T7" fmla="*/ 34 h 158"/>
                <a:gd name="T8" fmla="*/ 6 w 81"/>
                <a:gd name="T9" fmla="*/ 32 h 158"/>
                <a:gd name="T10" fmla="*/ 6 w 81"/>
                <a:gd name="T11" fmla="*/ 36 h 158"/>
                <a:gd name="T12" fmla="*/ 10 w 81"/>
                <a:gd name="T13" fmla="*/ 38 h 158"/>
                <a:gd name="T14" fmla="*/ 13 w 81"/>
                <a:gd name="T15" fmla="*/ 43 h 158"/>
                <a:gd name="T16" fmla="*/ 15 w 81"/>
                <a:gd name="T17" fmla="*/ 40 h 158"/>
                <a:gd name="T18" fmla="*/ 21 w 81"/>
                <a:gd name="T19" fmla="*/ 42 h 158"/>
                <a:gd name="T20" fmla="*/ 20 w 81"/>
                <a:gd name="T21" fmla="*/ 34 h 158"/>
                <a:gd name="T22" fmla="*/ 15 w 81"/>
                <a:gd name="T23" fmla="*/ 32 h 158"/>
                <a:gd name="T24" fmla="*/ 13 w 81"/>
                <a:gd name="T25" fmla="*/ 28 h 158"/>
                <a:gd name="T26" fmla="*/ 11 w 81"/>
                <a:gd name="T27" fmla="*/ 23 h 158"/>
                <a:gd name="T28" fmla="*/ 13 w 81"/>
                <a:gd name="T29" fmla="*/ 16 h 158"/>
                <a:gd name="T30" fmla="*/ 11 w 81"/>
                <a:gd name="T31" fmla="*/ 10 h 158"/>
                <a:gd name="T32" fmla="*/ 14 w 81"/>
                <a:gd name="T33" fmla="*/ 6 h 158"/>
                <a:gd name="T34" fmla="*/ 10 w 81"/>
                <a:gd name="T35" fmla="*/ 1 h 158"/>
                <a:gd name="T36" fmla="*/ 6 w 81"/>
                <a:gd name="T37" fmla="*/ 2 h 158"/>
                <a:gd name="T38" fmla="*/ 4 w 81"/>
                <a:gd name="T39" fmla="*/ 1 h 1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1"/>
                <a:gd name="T61" fmla="*/ 0 h 158"/>
                <a:gd name="T62" fmla="*/ 81 w 81"/>
                <a:gd name="T63" fmla="*/ 158 h 15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1" name="Freeform 170"/>
            <p:cNvSpPr/>
            <p:nvPr userDrawn="1"/>
          </p:nvSpPr>
          <p:spPr bwMode="gray">
            <a:xfrm>
              <a:off x="4121" y="3052"/>
              <a:ext cx="64" cy="79"/>
            </a:xfrm>
            <a:custGeom>
              <a:avLst/>
              <a:gdLst>
                <a:gd name="T0" fmla="*/ 17 w 85"/>
                <a:gd name="T1" fmla="*/ 0 h 105"/>
                <a:gd name="T2" fmla="*/ 14 w 85"/>
                <a:gd name="T3" fmla="*/ 6 h 105"/>
                <a:gd name="T4" fmla="*/ 11 w 85"/>
                <a:gd name="T5" fmla="*/ 10 h 105"/>
                <a:gd name="T6" fmla="*/ 5 w 85"/>
                <a:gd name="T7" fmla="*/ 11 h 105"/>
                <a:gd name="T8" fmla="*/ 3 w 85"/>
                <a:gd name="T9" fmla="*/ 15 h 105"/>
                <a:gd name="T10" fmla="*/ 2 w 85"/>
                <a:gd name="T11" fmla="*/ 24 h 105"/>
                <a:gd name="T12" fmla="*/ 5 w 85"/>
                <a:gd name="T13" fmla="*/ 23 h 105"/>
                <a:gd name="T14" fmla="*/ 8 w 85"/>
                <a:gd name="T15" fmla="*/ 20 h 105"/>
                <a:gd name="T16" fmla="*/ 11 w 85"/>
                <a:gd name="T17" fmla="*/ 22 h 105"/>
                <a:gd name="T18" fmla="*/ 19 w 85"/>
                <a:gd name="T19" fmla="*/ 32 h 105"/>
                <a:gd name="T20" fmla="*/ 23 w 85"/>
                <a:gd name="T21" fmla="*/ 23 h 105"/>
                <a:gd name="T22" fmla="*/ 27 w 85"/>
                <a:gd name="T23" fmla="*/ 22 h 105"/>
                <a:gd name="T24" fmla="*/ 24 w 85"/>
                <a:gd name="T25" fmla="*/ 13 h 105"/>
                <a:gd name="T26" fmla="*/ 17 w 85"/>
                <a:gd name="T27" fmla="*/ 0 h 1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5"/>
                <a:gd name="T43" fmla="*/ 0 h 105"/>
                <a:gd name="T44" fmla="*/ 85 w 85"/>
                <a:gd name="T45" fmla="*/ 105 h 1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2" name="Freeform 171"/>
            <p:cNvSpPr/>
            <p:nvPr userDrawn="1"/>
          </p:nvSpPr>
          <p:spPr bwMode="gray">
            <a:xfrm>
              <a:off x="4197" y="3193"/>
              <a:ext cx="29" cy="49"/>
            </a:xfrm>
            <a:custGeom>
              <a:avLst/>
              <a:gdLst>
                <a:gd name="T0" fmla="*/ 2 w 38"/>
                <a:gd name="T1" fmla="*/ 8 h 66"/>
                <a:gd name="T2" fmla="*/ 8 w 38"/>
                <a:gd name="T3" fmla="*/ 20 h 66"/>
                <a:gd name="T4" fmla="*/ 11 w 38"/>
                <a:gd name="T5" fmla="*/ 16 h 66"/>
                <a:gd name="T6" fmla="*/ 13 w 38"/>
                <a:gd name="T7" fmla="*/ 12 h 66"/>
                <a:gd name="T8" fmla="*/ 11 w 38"/>
                <a:gd name="T9" fmla="*/ 7 h 66"/>
                <a:gd name="T10" fmla="*/ 6 w 38"/>
                <a:gd name="T11" fmla="*/ 4 h 66"/>
                <a:gd name="T12" fmla="*/ 4 w 38"/>
                <a:gd name="T13" fmla="*/ 1 h 66"/>
                <a:gd name="T14" fmla="*/ 2 w 38"/>
                <a:gd name="T15" fmla="*/ 4 h 66"/>
                <a:gd name="T16" fmla="*/ 2 w 38"/>
                <a:gd name="T17" fmla="*/ 8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8"/>
                <a:gd name="T28" fmla="*/ 0 h 66"/>
                <a:gd name="T29" fmla="*/ 38 w 3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3" name="Freeform 172"/>
            <p:cNvSpPr/>
            <p:nvPr userDrawn="1"/>
          </p:nvSpPr>
          <p:spPr bwMode="gray">
            <a:xfrm>
              <a:off x="4181" y="3275"/>
              <a:ext cx="18" cy="17"/>
            </a:xfrm>
            <a:custGeom>
              <a:avLst/>
              <a:gdLst>
                <a:gd name="T0" fmla="*/ 0 w 24"/>
                <a:gd name="T1" fmla="*/ 0 h 23"/>
                <a:gd name="T2" fmla="*/ 2 w 24"/>
                <a:gd name="T3" fmla="*/ 7 h 23"/>
                <a:gd name="T4" fmla="*/ 8 w 24"/>
                <a:gd name="T5" fmla="*/ 3 h 23"/>
                <a:gd name="T6" fmla="*/ 0 w 24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23"/>
                <a:gd name="T14" fmla="*/ 24 w 24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" name="Freeform 173"/>
            <p:cNvSpPr/>
            <p:nvPr userDrawn="1"/>
          </p:nvSpPr>
          <p:spPr bwMode="gray">
            <a:xfrm>
              <a:off x="4208" y="3265"/>
              <a:ext cx="45" cy="37"/>
            </a:xfrm>
            <a:custGeom>
              <a:avLst/>
              <a:gdLst>
                <a:gd name="T0" fmla="*/ 3 w 60"/>
                <a:gd name="T1" fmla="*/ 0 h 49"/>
                <a:gd name="T2" fmla="*/ 0 w 60"/>
                <a:gd name="T3" fmla="*/ 6 h 49"/>
                <a:gd name="T4" fmla="*/ 9 w 60"/>
                <a:gd name="T5" fmla="*/ 11 h 49"/>
                <a:gd name="T6" fmla="*/ 14 w 60"/>
                <a:gd name="T7" fmla="*/ 15 h 49"/>
                <a:gd name="T8" fmla="*/ 20 w 60"/>
                <a:gd name="T9" fmla="*/ 14 h 49"/>
                <a:gd name="T10" fmla="*/ 16 w 60"/>
                <a:gd name="T11" fmla="*/ 8 h 49"/>
                <a:gd name="T12" fmla="*/ 9 w 60"/>
                <a:gd name="T13" fmla="*/ 2 h 49"/>
                <a:gd name="T14" fmla="*/ 6 w 60"/>
                <a:gd name="T15" fmla="*/ 5 h 49"/>
                <a:gd name="T16" fmla="*/ 3 w 60"/>
                <a:gd name="T17" fmla="*/ 0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0"/>
                <a:gd name="T28" fmla="*/ 0 h 49"/>
                <a:gd name="T29" fmla="*/ 60 w 60"/>
                <a:gd name="T30" fmla="*/ 49 h 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5" name="Freeform 174"/>
            <p:cNvSpPr/>
            <p:nvPr userDrawn="1"/>
          </p:nvSpPr>
          <p:spPr bwMode="gray">
            <a:xfrm>
              <a:off x="4277" y="3335"/>
              <a:ext cx="24" cy="33"/>
            </a:xfrm>
            <a:custGeom>
              <a:avLst/>
              <a:gdLst>
                <a:gd name="T0" fmla="*/ 9 w 32"/>
                <a:gd name="T1" fmla="*/ 0 h 44"/>
                <a:gd name="T2" fmla="*/ 3 w 32"/>
                <a:gd name="T3" fmla="*/ 4 h 44"/>
                <a:gd name="T4" fmla="*/ 4 w 32"/>
                <a:gd name="T5" fmla="*/ 11 h 44"/>
                <a:gd name="T6" fmla="*/ 8 w 32"/>
                <a:gd name="T7" fmla="*/ 11 h 44"/>
                <a:gd name="T8" fmla="*/ 9 w 32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44"/>
                <a:gd name="T17" fmla="*/ 32 w 32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6" name="Freeform 175"/>
            <p:cNvSpPr/>
            <p:nvPr userDrawn="1"/>
          </p:nvSpPr>
          <p:spPr bwMode="gray">
            <a:xfrm>
              <a:off x="4544" y="3293"/>
              <a:ext cx="46" cy="47"/>
            </a:xfrm>
            <a:custGeom>
              <a:avLst/>
              <a:gdLst>
                <a:gd name="T0" fmla="*/ 2 w 61"/>
                <a:gd name="T1" fmla="*/ 0 h 63"/>
                <a:gd name="T2" fmla="*/ 0 w 61"/>
                <a:gd name="T3" fmla="*/ 4 h 63"/>
                <a:gd name="T4" fmla="*/ 8 w 61"/>
                <a:gd name="T5" fmla="*/ 10 h 63"/>
                <a:gd name="T6" fmla="*/ 11 w 61"/>
                <a:gd name="T7" fmla="*/ 16 h 63"/>
                <a:gd name="T8" fmla="*/ 15 w 61"/>
                <a:gd name="T9" fmla="*/ 19 h 63"/>
                <a:gd name="T10" fmla="*/ 20 w 61"/>
                <a:gd name="T11" fmla="*/ 17 h 63"/>
                <a:gd name="T12" fmla="*/ 11 w 61"/>
                <a:gd name="T13" fmla="*/ 5 h 63"/>
                <a:gd name="T14" fmla="*/ 2 w 61"/>
                <a:gd name="T15" fmla="*/ 0 h 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1"/>
                <a:gd name="T25" fmla="*/ 0 h 63"/>
                <a:gd name="T26" fmla="*/ 61 w 61"/>
                <a:gd name="T27" fmla="*/ 63 h 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7" name="Freeform 176"/>
            <p:cNvSpPr/>
            <p:nvPr userDrawn="1"/>
          </p:nvSpPr>
          <p:spPr bwMode="gray">
            <a:xfrm>
              <a:off x="4147" y="3352"/>
              <a:ext cx="46" cy="50"/>
            </a:xfrm>
            <a:custGeom>
              <a:avLst/>
              <a:gdLst>
                <a:gd name="T0" fmla="*/ 9 w 61"/>
                <a:gd name="T1" fmla="*/ 2 h 67"/>
                <a:gd name="T2" fmla="*/ 10 w 61"/>
                <a:gd name="T3" fmla="*/ 10 h 67"/>
                <a:gd name="T4" fmla="*/ 5 w 61"/>
                <a:gd name="T5" fmla="*/ 13 h 67"/>
                <a:gd name="T6" fmla="*/ 8 w 61"/>
                <a:gd name="T7" fmla="*/ 21 h 67"/>
                <a:gd name="T8" fmla="*/ 15 w 61"/>
                <a:gd name="T9" fmla="*/ 18 h 67"/>
                <a:gd name="T10" fmla="*/ 20 w 61"/>
                <a:gd name="T11" fmla="*/ 14 h 67"/>
                <a:gd name="T12" fmla="*/ 17 w 61"/>
                <a:gd name="T13" fmla="*/ 9 h 67"/>
                <a:gd name="T14" fmla="*/ 18 w 61"/>
                <a:gd name="T15" fmla="*/ 4 h 67"/>
                <a:gd name="T16" fmla="*/ 17 w 61"/>
                <a:gd name="T17" fmla="*/ 1 h 67"/>
                <a:gd name="T18" fmla="*/ 15 w 61"/>
                <a:gd name="T19" fmla="*/ 1 h 67"/>
                <a:gd name="T20" fmla="*/ 17 w 61"/>
                <a:gd name="T21" fmla="*/ 1 h 67"/>
                <a:gd name="T22" fmla="*/ 16 w 61"/>
                <a:gd name="T23" fmla="*/ 5 h 67"/>
                <a:gd name="T24" fmla="*/ 14 w 61"/>
                <a:gd name="T25" fmla="*/ 7 h 67"/>
                <a:gd name="T26" fmla="*/ 9 w 61"/>
                <a:gd name="T27" fmla="*/ 2 h 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1"/>
                <a:gd name="T43" fmla="*/ 0 h 67"/>
                <a:gd name="T44" fmla="*/ 61 w 61"/>
                <a:gd name="T45" fmla="*/ 67 h 6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8" name="Freeform 177"/>
            <p:cNvSpPr/>
            <p:nvPr userDrawn="1"/>
          </p:nvSpPr>
          <p:spPr bwMode="gray">
            <a:xfrm>
              <a:off x="4098" y="3371"/>
              <a:ext cx="32" cy="27"/>
            </a:xfrm>
            <a:custGeom>
              <a:avLst/>
              <a:gdLst>
                <a:gd name="T0" fmla="*/ 7 w 43"/>
                <a:gd name="T1" fmla="*/ 2 h 36"/>
                <a:gd name="T2" fmla="*/ 1 w 43"/>
                <a:gd name="T3" fmla="*/ 2 h 36"/>
                <a:gd name="T4" fmla="*/ 10 w 43"/>
                <a:gd name="T5" fmla="*/ 11 h 36"/>
                <a:gd name="T6" fmla="*/ 13 w 43"/>
                <a:gd name="T7" fmla="*/ 9 h 36"/>
                <a:gd name="T8" fmla="*/ 7 w 43"/>
                <a:gd name="T9" fmla="*/ 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6"/>
                <a:gd name="T17" fmla="*/ 43 w 43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9" name="Freeform 178"/>
            <p:cNvSpPr/>
            <p:nvPr userDrawn="1"/>
          </p:nvSpPr>
          <p:spPr bwMode="gray">
            <a:xfrm>
              <a:off x="4077" y="3342"/>
              <a:ext cx="24" cy="31"/>
            </a:xfrm>
            <a:custGeom>
              <a:avLst/>
              <a:gdLst>
                <a:gd name="T0" fmla="*/ 7 w 32"/>
                <a:gd name="T1" fmla="*/ 0 h 41"/>
                <a:gd name="T2" fmla="*/ 0 w 32"/>
                <a:gd name="T3" fmla="*/ 8 h 41"/>
                <a:gd name="T4" fmla="*/ 5 w 32"/>
                <a:gd name="T5" fmla="*/ 8 h 41"/>
                <a:gd name="T6" fmla="*/ 6 w 32"/>
                <a:gd name="T7" fmla="*/ 10 h 41"/>
                <a:gd name="T8" fmla="*/ 5 w 32"/>
                <a:gd name="T9" fmla="*/ 11 h 41"/>
                <a:gd name="T10" fmla="*/ 9 w 32"/>
                <a:gd name="T11" fmla="*/ 7 h 41"/>
                <a:gd name="T12" fmla="*/ 8 w 32"/>
                <a:gd name="T13" fmla="*/ 3 h 41"/>
                <a:gd name="T14" fmla="*/ 7 w 32"/>
                <a:gd name="T15" fmla="*/ 0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41"/>
                <a:gd name="T26" fmla="*/ 32 w 32"/>
                <a:gd name="T27" fmla="*/ 41 h 4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0" name="Freeform 179"/>
            <p:cNvSpPr/>
            <p:nvPr userDrawn="1"/>
          </p:nvSpPr>
          <p:spPr bwMode="gray">
            <a:xfrm>
              <a:off x="4111" y="3353"/>
              <a:ext cx="34" cy="24"/>
            </a:xfrm>
            <a:custGeom>
              <a:avLst/>
              <a:gdLst>
                <a:gd name="T0" fmla="*/ 7 w 45"/>
                <a:gd name="T1" fmla="*/ 0 h 32"/>
                <a:gd name="T2" fmla="*/ 0 w 45"/>
                <a:gd name="T3" fmla="*/ 2 h 32"/>
                <a:gd name="T4" fmla="*/ 8 w 45"/>
                <a:gd name="T5" fmla="*/ 10 h 32"/>
                <a:gd name="T6" fmla="*/ 15 w 45"/>
                <a:gd name="T7" fmla="*/ 8 h 32"/>
                <a:gd name="T8" fmla="*/ 8 w 45"/>
                <a:gd name="T9" fmla="*/ 3 h 32"/>
                <a:gd name="T10" fmla="*/ 7 w 45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32"/>
                <a:gd name="T20" fmla="*/ 45 w 45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1" name="Freeform 180"/>
            <p:cNvSpPr/>
            <p:nvPr userDrawn="1"/>
          </p:nvSpPr>
          <p:spPr bwMode="gray">
            <a:xfrm>
              <a:off x="4062" y="3021"/>
              <a:ext cx="27" cy="55"/>
            </a:xfrm>
            <a:custGeom>
              <a:avLst/>
              <a:gdLst>
                <a:gd name="T0" fmla="*/ 11 w 35"/>
                <a:gd name="T1" fmla="*/ 0 h 74"/>
                <a:gd name="T2" fmla="*/ 7 w 35"/>
                <a:gd name="T3" fmla="*/ 4 h 74"/>
                <a:gd name="T4" fmla="*/ 3 w 35"/>
                <a:gd name="T5" fmla="*/ 11 h 74"/>
                <a:gd name="T6" fmla="*/ 0 w 35"/>
                <a:gd name="T7" fmla="*/ 19 h 74"/>
                <a:gd name="T8" fmla="*/ 3 w 35"/>
                <a:gd name="T9" fmla="*/ 22 h 74"/>
                <a:gd name="T10" fmla="*/ 7 w 35"/>
                <a:gd name="T11" fmla="*/ 19 h 74"/>
                <a:gd name="T12" fmla="*/ 12 w 35"/>
                <a:gd name="T13" fmla="*/ 10 h 74"/>
                <a:gd name="T14" fmla="*/ 11 w 35"/>
                <a:gd name="T15" fmla="*/ 0 h 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5"/>
                <a:gd name="T25" fmla="*/ 0 h 74"/>
                <a:gd name="T26" fmla="*/ 35 w 35"/>
                <a:gd name="T27" fmla="*/ 74 h 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2" name="Freeform 181"/>
            <p:cNvSpPr/>
            <p:nvPr userDrawn="1"/>
          </p:nvSpPr>
          <p:spPr bwMode="gray">
            <a:xfrm>
              <a:off x="4113" y="3012"/>
              <a:ext cx="19" cy="55"/>
            </a:xfrm>
            <a:custGeom>
              <a:avLst/>
              <a:gdLst>
                <a:gd name="T0" fmla="*/ 5 w 25"/>
                <a:gd name="T1" fmla="*/ 2 h 73"/>
                <a:gd name="T2" fmla="*/ 2 w 25"/>
                <a:gd name="T3" fmla="*/ 3 h 73"/>
                <a:gd name="T4" fmla="*/ 0 w 25"/>
                <a:gd name="T5" fmla="*/ 8 h 73"/>
                <a:gd name="T6" fmla="*/ 5 w 25"/>
                <a:gd name="T7" fmla="*/ 13 h 73"/>
                <a:gd name="T8" fmla="*/ 8 w 25"/>
                <a:gd name="T9" fmla="*/ 18 h 73"/>
                <a:gd name="T10" fmla="*/ 5 w 25"/>
                <a:gd name="T11" fmla="*/ 6 h 73"/>
                <a:gd name="T12" fmla="*/ 5 w 25"/>
                <a:gd name="T13" fmla="*/ 2 h 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"/>
                <a:gd name="T22" fmla="*/ 0 h 73"/>
                <a:gd name="T23" fmla="*/ 25 w 25"/>
                <a:gd name="T24" fmla="*/ 73 h 7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3" name="Freeform 182"/>
            <p:cNvSpPr/>
            <p:nvPr userDrawn="1"/>
          </p:nvSpPr>
          <p:spPr bwMode="gray">
            <a:xfrm>
              <a:off x="4135" y="2995"/>
              <a:ext cx="10" cy="25"/>
            </a:xfrm>
            <a:custGeom>
              <a:avLst/>
              <a:gdLst>
                <a:gd name="T0" fmla="*/ 3 w 14"/>
                <a:gd name="T1" fmla="*/ 0 h 33"/>
                <a:gd name="T2" fmla="*/ 1 w 14"/>
                <a:gd name="T3" fmla="*/ 4 h 33"/>
                <a:gd name="T4" fmla="*/ 3 w 14"/>
                <a:gd name="T5" fmla="*/ 8 h 33"/>
                <a:gd name="T6" fmla="*/ 3 w 14"/>
                <a:gd name="T7" fmla="*/ 0 h 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33"/>
                <a:gd name="T14" fmla="*/ 14 w 14"/>
                <a:gd name="T15" fmla="*/ 33 h 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" name="Freeform 183"/>
            <p:cNvSpPr/>
            <p:nvPr userDrawn="1"/>
          </p:nvSpPr>
          <p:spPr bwMode="gray">
            <a:xfrm>
              <a:off x="4145" y="3007"/>
              <a:ext cx="21" cy="48"/>
            </a:xfrm>
            <a:custGeom>
              <a:avLst/>
              <a:gdLst>
                <a:gd name="T0" fmla="*/ 2 w 28"/>
                <a:gd name="T1" fmla="*/ 0 h 64"/>
                <a:gd name="T2" fmla="*/ 4 w 28"/>
                <a:gd name="T3" fmla="*/ 4 h 64"/>
                <a:gd name="T4" fmla="*/ 6 w 28"/>
                <a:gd name="T5" fmla="*/ 7 h 64"/>
                <a:gd name="T6" fmla="*/ 3 w 28"/>
                <a:gd name="T7" fmla="*/ 13 h 64"/>
                <a:gd name="T8" fmla="*/ 0 w 28"/>
                <a:gd name="T9" fmla="*/ 17 h 64"/>
                <a:gd name="T10" fmla="*/ 4 w 28"/>
                <a:gd name="T11" fmla="*/ 18 h 64"/>
                <a:gd name="T12" fmla="*/ 8 w 28"/>
                <a:gd name="T13" fmla="*/ 8 h 64"/>
                <a:gd name="T14" fmla="*/ 2 w 28"/>
                <a:gd name="T15" fmla="*/ 0 h 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"/>
                <a:gd name="T25" fmla="*/ 0 h 64"/>
                <a:gd name="T26" fmla="*/ 28 w 28"/>
                <a:gd name="T27" fmla="*/ 64 h 6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5" name="Freeform 184"/>
            <p:cNvSpPr/>
            <p:nvPr userDrawn="1"/>
          </p:nvSpPr>
          <p:spPr bwMode="gray">
            <a:xfrm>
              <a:off x="3876" y="3076"/>
              <a:ext cx="12" cy="27"/>
            </a:xfrm>
            <a:custGeom>
              <a:avLst/>
              <a:gdLst>
                <a:gd name="T0" fmla="*/ 4 w 16"/>
                <a:gd name="T1" fmla="*/ 2 h 36"/>
                <a:gd name="T2" fmla="*/ 0 w 16"/>
                <a:gd name="T3" fmla="*/ 2 h 36"/>
                <a:gd name="T4" fmla="*/ 2 w 16"/>
                <a:gd name="T5" fmla="*/ 7 h 36"/>
                <a:gd name="T6" fmla="*/ 4 w 16"/>
                <a:gd name="T7" fmla="*/ 2 h 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36"/>
                <a:gd name="T14" fmla="*/ 16 w 16"/>
                <a:gd name="T15" fmla="*/ 36 h 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6" name="Freeform 185"/>
            <p:cNvSpPr/>
            <p:nvPr userDrawn="1"/>
          </p:nvSpPr>
          <p:spPr bwMode="gray">
            <a:xfrm>
              <a:off x="3866" y="3053"/>
              <a:ext cx="10" cy="15"/>
            </a:xfrm>
            <a:custGeom>
              <a:avLst/>
              <a:gdLst>
                <a:gd name="T0" fmla="*/ 4 w 13"/>
                <a:gd name="T1" fmla="*/ 2 h 20"/>
                <a:gd name="T2" fmla="*/ 1 w 13"/>
                <a:gd name="T3" fmla="*/ 4 h 20"/>
                <a:gd name="T4" fmla="*/ 3 w 13"/>
                <a:gd name="T5" fmla="*/ 6 h 20"/>
                <a:gd name="T6" fmla="*/ 4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7" name="Freeform 186"/>
            <p:cNvSpPr/>
            <p:nvPr userDrawn="1"/>
          </p:nvSpPr>
          <p:spPr bwMode="gray">
            <a:xfrm>
              <a:off x="3862" y="3035"/>
              <a:ext cx="12" cy="14"/>
            </a:xfrm>
            <a:custGeom>
              <a:avLst/>
              <a:gdLst>
                <a:gd name="T0" fmla="*/ 3 w 16"/>
                <a:gd name="T1" fmla="*/ 1 h 19"/>
                <a:gd name="T2" fmla="*/ 0 w 16"/>
                <a:gd name="T3" fmla="*/ 3 h 19"/>
                <a:gd name="T4" fmla="*/ 4 w 16"/>
                <a:gd name="T5" fmla="*/ 5 h 19"/>
                <a:gd name="T6" fmla="*/ 3 w 16"/>
                <a:gd name="T7" fmla="*/ 1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19"/>
                <a:gd name="T14" fmla="*/ 16 w 16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8" name="Freeform 187"/>
            <p:cNvSpPr/>
            <p:nvPr userDrawn="1"/>
          </p:nvSpPr>
          <p:spPr bwMode="gray">
            <a:xfrm>
              <a:off x="3850" y="2995"/>
              <a:ext cx="11" cy="19"/>
            </a:xfrm>
            <a:custGeom>
              <a:avLst/>
              <a:gdLst>
                <a:gd name="T0" fmla="*/ 2 w 14"/>
                <a:gd name="T1" fmla="*/ 0 h 25"/>
                <a:gd name="T2" fmla="*/ 0 w 14"/>
                <a:gd name="T3" fmla="*/ 5 h 25"/>
                <a:gd name="T4" fmla="*/ 5 w 14"/>
                <a:gd name="T5" fmla="*/ 8 h 25"/>
                <a:gd name="T6" fmla="*/ 2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25"/>
                <a:gd name="T14" fmla="*/ 14 w 14"/>
                <a:gd name="T15" fmla="*/ 25 h 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9" name="Freeform 188"/>
            <p:cNvSpPr/>
            <p:nvPr userDrawn="1"/>
          </p:nvSpPr>
          <p:spPr bwMode="gray">
            <a:xfrm>
              <a:off x="3852" y="3020"/>
              <a:ext cx="16" cy="13"/>
            </a:xfrm>
            <a:custGeom>
              <a:avLst/>
              <a:gdLst>
                <a:gd name="T0" fmla="*/ 4 w 22"/>
                <a:gd name="T1" fmla="*/ 0 h 18"/>
                <a:gd name="T2" fmla="*/ 5 w 22"/>
                <a:gd name="T3" fmla="*/ 5 h 18"/>
                <a:gd name="T4" fmla="*/ 4 w 22"/>
                <a:gd name="T5" fmla="*/ 1 h 18"/>
                <a:gd name="T6" fmla="*/ 4 w 22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"/>
                <a:gd name="T13" fmla="*/ 0 h 18"/>
                <a:gd name="T14" fmla="*/ 22 w 22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0" name="Freeform 189"/>
            <p:cNvSpPr/>
            <p:nvPr userDrawn="1"/>
          </p:nvSpPr>
          <p:spPr bwMode="gray">
            <a:xfrm>
              <a:off x="4688" y="3643"/>
              <a:ext cx="45" cy="60"/>
            </a:xfrm>
            <a:custGeom>
              <a:avLst/>
              <a:gdLst>
                <a:gd name="T0" fmla="*/ 4 w 60"/>
                <a:gd name="T1" fmla="*/ 2 h 81"/>
                <a:gd name="T2" fmla="*/ 2 w 60"/>
                <a:gd name="T3" fmla="*/ 5 h 81"/>
                <a:gd name="T4" fmla="*/ 5 w 60"/>
                <a:gd name="T5" fmla="*/ 12 h 81"/>
                <a:gd name="T6" fmla="*/ 8 w 60"/>
                <a:gd name="T7" fmla="*/ 16 h 81"/>
                <a:gd name="T8" fmla="*/ 13 w 60"/>
                <a:gd name="T9" fmla="*/ 19 h 81"/>
                <a:gd name="T10" fmla="*/ 17 w 60"/>
                <a:gd name="T11" fmla="*/ 24 h 81"/>
                <a:gd name="T12" fmla="*/ 17 w 60"/>
                <a:gd name="T13" fmla="*/ 17 h 81"/>
                <a:gd name="T14" fmla="*/ 14 w 60"/>
                <a:gd name="T15" fmla="*/ 11 h 81"/>
                <a:gd name="T16" fmla="*/ 8 w 60"/>
                <a:gd name="T17" fmla="*/ 5 h 81"/>
                <a:gd name="T18" fmla="*/ 4 w 60"/>
                <a:gd name="T19" fmla="*/ 2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0"/>
                <a:gd name="T31" fmla="*/ 0 h 81"/>
                <a:gd name="T32" fmla="*/ 60 w 60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1" name="Freeform 190"/>
            <p:cNvSpPr/>
            <p:nvPr userDrawn="1"/>
          </p:nvSpPr>
          <p:spPr bwMode="gray">
            <a:xfrm>
              <a:off x="4919" y="3594"/>
              <a:ext cx="53" cy="46"/>
            </a:xfrm>
            <a:custGeom>
              <a:avLst/>
              <a:gdLst>
                <a:gd name="T0" fmla="*/ 9 w 71"/>
                <a:gd name="T1" fmla="*/ 8 h 61"/>
                <a:gd name="T2" fmla="*/ 4 w 71"/>
                <a:gd name="T3" fmla="*/ 11 h 61"/>
                <a:gd name="T4" fmla="*/ 1 w 71"/>
                <a:gd name="T5" fmla="*/ 14 h 61"/>
                <a:gd name="T6" fmla="*/ 4 w 71"/>
                <a:gd name="T7" fmla="*/ 19 h 61"/>
                <a:gd name="T8" fmla="*/ 9 w 71"/>
                <a:gd name="T9" fmla="*/ 14 h 61"/>
                <a:gd name="T10" fmla="*/ 12 w 71"/>
                <a:gd name="T11" fmla="*/ 8 h 61"/>
                <a:gd name="T12" fmla="*/ 17 w 71"/>
                <a:gd name="T13" fmla="*/ 0 h 61"/>
                <a:gd name="T14" fmla="*/ 22 w 71"/>
                <a:gd name="T15" fmla="*/ 4 h 61"/>
                <a:gd name="T16" fmla="*/ 10 w 71"/>
                <a:gd name="T17" fmla="*/ 8 h 61"/>
                <a:gd name="T18" fmla="*/ 9 w 71"/>
                <a:gd name="T19" fmla="*/ 8 h 6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1"/>
                <a:gd name="T31" fmla="*/ 0 h 61"/>
                <a:gd name="T32" fmla="*/ 71 w 71"/>
                <a:gd name="T33" fmla="*/ 61 h 6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2" name="Freeform 191"/>
            <p:cNvSpPr/>
            <p:nvPr userDrawn="1"/>
          </p:nvSpPr>
          <p:spPr bwMode="gray">
            <a:xfrm>
              <a:off x="4759" y="3569"/>
              <a:ext cx="17" cy="23"/>
            </a:xfrm>
            <a:custGeom>
              <a:avLst/>
              <a:gdLst>
                <a:gd name="T0" fmla="*/ 3 w 23"/>
                <a:gd name="T1" fmla="*/ 0 h 30"/>
                <a:gd name="T2" fmla="*/ 0 w 23"/>
                <a:gd name="T3" fmla="*/ 5 h 30"/>
                <a:gd name="T4" fmla="*/ 4 w 23"/>
                <a:gd name="T5" fmla="*/ 11 h 30"/>
                <a:gd name="T6" fmla="*/ 3 w 23"/>
                <a:gd name="T7" fmla="*/ 0 h 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"/>
                <a:gd name="T13" fmla="*/ 0 h 30"/>
                <a:gd name="T14" fmla="*/ 23 w 23"/>
                <a:gd name="T15" fmla="*/ 30 h 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3" name="Freeform 192"/>
            <p:cNvSpPr/>
            <p:nvPr userDrawn="1"/>
          </p:nvSpPr>
          <p:spPr bwMode="gray">
            <a:xfrm>
              <a:off x="4751" y="3547"/>
              <a:ext cx="20" cy="17"/>
            </a:xfrm>
            <a:custGeom>
              <a:avLst/>
              <a:gdLst>
                <a:gd name="T0" fmla="*/ 7 w 26"/>
                <a:gd name="T1" fmla="*/ 0 h 23"/>
                <a:gd name="T2" fmla="*/ 0 w 26"/>
                <a:gd name="T3" fmla="*/ 4 h 23"/>
                <a:gd name="T4" fmla="*/ 7 w 26"/>
                <a:gd name="T5" fmla="*/ 6 h 23"/>
                <a:gd name="T6" fmla="*/ 7 w 26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"/>
                <a:gd name="T13" fmla="*/ 0 h 23"/>
                <a:gd name="T14" fmla="*/ 26 w 26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4" name="Freeform 193"/>
            <p:cNvSpPr/>
            <p:nvPr userDrawn="1"/>
          </p:nvSpPr>
          <p:spPr bwMode="gray">
            <a:xfrm>
              <a:off x="4598" y="3353"/>
              <a:ext cx="24" cy="33"/>
            </a:xfrm>
            <a:custGeom>
              <a:avLst/>
              <a:gdLst>
                <a:gd name="T0" fmla="*/ 9 w 32"/>
                <a:gd name="T1" fmla="*/ 0 h 44"/>
                <a:gd name="T2" fmla="*/ 3 w 32"/>
                <a:gd name="T3" fmla="*/ 4 h 44"/>
                <a:gd name="T4" fmla="*/ 4 w 32"/>
                <a:gd name="T5" fmla="*/ 11 h 44"/>
                <a:gd name="T6" fmla="*/ 8 w 32"/>
                <a:gd name="T7" fmla="*/ 11 h 44"/>
                <a:gd name="T8" fmla="*/ 9 w 32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44"/>
                <a:gd name="T17" fmla="*/ 32 w 32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5" name="Freeform 194"/>
            <p:cNvSpPr/>
            <p:nvPr userDrawn="1"/>
          </p:nvSpPr>
          <p:spPr bwMode="gray">
            <a:xfrm>
              <a:off x="4632" y="3396"/>
              <a:ext cx="26" cy="33"/>
            </a:xfrm>
            <a:custGeom>
              <a:avLst/>
              <a:gdLst>
                <a:gd name="T0" fmla="*/ 11 w 34"/>
                <a:gd name="T1" fmla="*/ 0 h 44"/>
                <a:gd name="T2" fmla="*/ 4 w 34"/>
                <a:gd name="T3" fmla="*/ 3 h 44"/>
                <a:gd name="T4" fmla="*/ 5 w 34"/>
                <a:gd name="T5" fmla="*/ 11 h 44"/>
                <a:gd name="T6" fmla="*/ 8 w 34"/>
                <a:gd name="T7" fmla="*/ 11 h 44"/>
                <a:gd name="T8" fmla="*/ 11 w 3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44"/>
                <a:gd name="T17" fmla="*/ 34 w 34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6" name="Freeform 195"/>
            <p:cNvSpPr/>
            <p:nvPr userDrawn="1"/>
          </p:nvSpPr>
          <p:spPr bwMode="gray">
            <a:xfrm>
              <a:off x="4659" y="3459"/>
              <a:ext cx="28" cy="28"/>
            </a:xfrm>
            <a:custGeom>
              <a:avLst/>
              <a:gdLst>
                <a:gd name="T0" fmla="*/ 10 w 38"/>
                <a:gd name="T1" fmla="*/ 2 h 37"/>
                <a:gd name="T2" fmla="*/ 3 w 38"/>
                <a:gd name="T3" fmla="*/ 2 h 37"/>
                <a:gd name="T4" fmla="*/ 4 w 38"/>
                <a:gd name="T5" fmla="*/ 8 h 37"/>
                <a:gd name="T6" fmla="*/ 7 w 38"/>
                <a:gd name="T7" fmla="*/ 10 h 37"/>
                <a:gd name="T8" fmla="*/ 10 w 38"/>
                <a:gd name="T9" fmla="*/ 2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7"/>
                <a:gd name="T17" fmla="*/ 38 w 38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7" name="Freeform 196"/>
            <p:cNvSpPr/>
            <p:nvPr userDrawn="1"/>
          </p:nvSpPr>
          <p:spPr bwMode="gray">
            <a:xfrm>
              <a:off x="4693" y="3449"/>
              <a:ext cx="28" cy="26"/>
            </a:xfrm>
            <a:custGeom>
              <a:avLst/>
              <a:gdLst>
                <a:gd name="T0" fmla="*/ 10 w 38"/>
                <a:gd name="T1" fmla="*/ 2 h 34"/>
                <a:gd name="T2" fmla="*/ 3 w 38"/>
                <a:gd name="T3" fmla="*/ 2 h 34"/>
                <a:gd name="T4" fmla="*/ 5 w 38"/>
                <a:gd name="T5" fmla="*/ 8 h 34"/>
                <a:gd name="T6" fmla="*/ 8 w 38"/>
                <a:gd name="T7" fmla="*/ 8 h 34"/>
                <a:gd name="T8" fmla="*/ 10 w 38"/>
                <a:gd name="T9" fmla="*/ 2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4"/>
                <a:gd name="T17" fmla="*/ 38 w 38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8" name="Freeform 197"/>
            <p:cNvSpPr/>
            <p:nvPr userDrawn="1"/>
          </p:nvSpPr>
          <p:spPr bwMode="gray">
            <a:xfrm>
              <a:off x="4683" y="3413"/>
              <a:ext cx="26" cy="20"/>
            </a:xfrm>
            <a:custGeom>
              <a:avLst/>
              <a:gdLst>
                <a:gd name="T0" fmla="*/ 10 w 35"/>
                <a:gd name="T1" fmla="*/ 1 h 27"/>
                <a:gd name="T2" fmla="*/ 3 w 35"/>
                <a:gd name="T3" fmla="*/ 1 h 27"/>
                <a:gd name="T4" fmla="*/ 4 w 35"/>
                <a:gd name="T5" fmla="*/ 4 h 27"/>
                <a:gd name="T6" fmla="*/ 7 w 35"/>
                <a:gd name="T7" fmla="*/ 5 h 27"/>
                <a:gd name="T8" fmla="*/ 10 w 35"/>
                <a:gd name="T9" fmla="*/ 1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7"/>
                <a:gd name="T17" fmla="*/ 35 w 35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9" name="Freeform 198"/>
            <p:cNvSpPr/>
            <p:nvPr userDrawn="1"/>
          </p:nvSpPr>
          <p:spPr bwMode="gray">
            <a:xfrm>
              <a:off x="4657" y="3388"/>
              <a:ext cx="26" cy="35"/>
            </a:xfrm>
            <a:custGeom>
              <a:avLst/>
              <a:gdLst>
                <a:gd name="T0" fmla="*/ 9 w 35"/>
                <a:gd name="T1" fmla="*/ 5 h 47"/>
                <a:gd name="T2" fmla="*/ 5 w 35"/>
                <a:gd name="T3" fmla="*/ 1 h 47"/>
                <a:gd name="T4" fmla="*/ 3 w 35"/>
                <a:gd name="T5" fmla="*/ 7 h 47"/>
                <a:gd name="T6" fmla="*/ 5 w 35"/>
                <a:gd name="T7" fmla="*/ 10 h 47"/>
                <a:gd name="T8" fmla="*/ 8 w 35"/>
                <a:gd name="T9" fmla="*/ 9 h 47"/>
                <a:gd name="T10" fmla="*/ 9 w 35"/>
                <a:gd name="T11" fmla="*/ 5 h 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47"/>
                <a:gd name="T20" fmla="*/ 35 w 35"/>
                <a:gd name="T21" fmla="*/ 47 h 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0" name="Freeform 199"/>
            <p:cNvSpPr/>
            <p:nvPr userDrawn="1"/>
          </p:nvSpPr>
          <p:spPr bwMode="gray">
            <a:xfrm>
              <a:off x="4625" y="3372"/>
              <a:ext cx="24" cy="26"/>
            </a:xfrm>
            <a:custGeom>
              <a:avLst/>
              <a:gdLst>
                <a:gd name="T0" fmla="*/ 7 w 32"/>
                <a:gd name="T1" fmla="*/ 3 h 35"/>
                <a:gd name="T2" fmla="*/ 3 w 32"/>
                <a:gd name="T3" fmla="*/ 1 h 35"/>
                <a:gd name="T4" fmla="*/ 4 w 32"/>
                <a:gd name="T5" fmla="*/ 7 h 35"/>
                <a:gd name="T6" fmla="*/ 8 w 32"/>
                <a:gd name="T7" fmla="*/ 8 h 35"/>
                <a:gd name="T8" fmla="*/ 7 w 32"/>
                <a:gd name="T9" fmla="*/ 3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35"/>
                <a:gd name="T17" fmla="*/ 32 w 32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1" name="Freeform 200"/>
            <p:cNvSpPr/>
            <p:nvPr userDrawn="1"/>
          </p:nvSpPr>
          <p:spPr bwMode="gray">
            <a:xfrm>
              <a:off x="4665" y="3425"/>
              <a:ext cx="24" cy="26"/>
            </a:xfrm>
            <a:custGeom>
              <a:avLst/>
              <a:gdLst>
                <a:gd name="T0" fmla="*/ 7 w 32"/>
                <a:gd name="T1" fmla="*/ 3 h 35"/>
                <a:gd name="T2" fmla="*/ 3 w 32"/>
                <a:gd name="T3" fmla="*/ 1 h 35"/>
                <a:gd name="T4" fmla="*/ 4 w 32"/>
                <a:gd name="T5" fmla="*/ 7 h 35"/>
                <a:gd name="T6" fmla="*/ 8 w 32"/>
                <a:gd name="T7" fmla="*/ 8 h 35"/>
                <a:gd name="T8" fmla="*/ 7 w 32"/>
                <a:gd name="T9" fmla="*/ 3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35"/>
                <a:gd name="T17" fmla="*/ 32 w 32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2" name="Freeform 201"/>
            <p:cNvSpPr/>
            <p:nvPr userDrawn="1"/>
          </p:nvSpPr>
          <p:spPr bwMode="gray">
            <a:xfrm>
              <a:off x="3055" y="2051"/>
              <a:ext cx="141" cy="108"/>
            </a:xfrm>
            <a:custGeom>
              <a:avLst/>
              <a:gdLst>
                <a:gd name="T0" fmla="*/ 53 w 189"/>
                <a:gd name="T1" fmla="*/ 2 h 144"/>
                <a:gd name="T2" fmla="*/ 57 w 189"/>
                <a:gd name="T3" fmla="*/ 2 h 144"/>
                <a:gd name="T4" fmla="*/ 58 w 189"/>
                <a:gd name="T5" fmla="*/ 5 h 144"/>
                <a:gd name="T6" fmla="*/ 58 w 189"/>
                <a:gd name="T7" fmla="*/ 8 h 144"/>
                <a:gd name="T8" fmla="*/ 40 w 189"/>
                <a:gd name="T9" fmla="*/ 14 h 144"/>
                <a:gd name="T10" fmla="*/ 34 w 189"/>
                <a:gd name="T11" fmla="*/ 18 h 144"/>
                <a:gd name="T12" fmla="*/ 30 w 189"/>
                <a:gd name="T13" fmla="*/ 20 h 144"/>
                <a:gd name="T14" fmla="*/ 22 w 189"/>
                <a:gd name="T15" fmla="*/ 26 h 144"/>
                <a:gd name="T16" fmla="*/ 23 w 189"/>
                <a:gd name="T17" fmla="*/ 29 h 144"/>
                <a:gd name="T18" fmla="*/ 25 w 189"/>
                <a:gd name="T19" fmla="*/ 37 h 144"/>
                <a:gd name="T20" fmla="*/ 34 w 189"/>
                <a:gd name="T21" fmla="*/ 40 h 144"/>
                <a:gd name="T22" fmla="*/ 28 w 189"/>
                <a:gd name="T23" fmla="*/ 44 h 144"/>
                <a:gd name="T24" fmla="*/ 25 w 189"/>
                <a:gd name="T25" fmla="*/ 41 h 144"/>
                <a:gd name="T26" fmla="*/ 22 w 189"/>
                <a:gd name="T27" fmla="*/ 43 h 144"/>
                <a:gd name="T28" fmla="*/ 7 w 189"/>
                <a:gd name="T29" fmla="*/ 38 h 144"/>
                <a:gd name="T30" fmla="*/ 5 w 189"/>
                <a:gd name="T31" fmla="*/ 33 h 144"/>
                <a:gd name="T32" fmla="*/ 14 w 189"/>
                <a:gd name="T33" fmla="*/ 29 h 144"/>
                <a:gd name="T34" fmla="*/ 16 w 189"/>
                <a:gd name="T35" fmla="*/ 24 h 144"/>
                <a:gd name="T36" fmla="*/ 14 w 189"/>
                <a:gd name="T37" fmla="*/ 20 h 144"/>
                <a:gd name="T38" fmla="*/ 22 w 189"/>
                <a:gd name="T39" fmla="*/ 15 h 144"/>
                <a:gd name="T40" fmla="*/ 30 w 189"/>
                <a:gd name="T41" fmla="*/ 11 h 144"/>
                <a:gd name="T42" fmla="*/ 35 w 189"/>
                <a:gd name="T43" fmla="*/ 8 h 144"/>
                <a:gd name="T44" fmla="*/ 53 w 189"/>
                <a:gd name="T45" fmla="*/ 2 h 1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89"/>
                <a:gd name="T70" fmla="*/ 0 h 144"/>
                <a:gd name="T71" fmla="*/ 189 w 189"/>
                <a:gd name="T72" fmla="*/ 144 h 14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3" name="Freeform 202"/>
            <p:cNvSpPr/>
            <p:nvPr userDrawn="1"/>
          </p:nvSpPr>
          <p:spPr bwMode="gray">
            <a:xfrm>
              <a:off x="3139" y="2155"/>
              <a:ext cx="40" cy="12"/>
            </a:xfrm>
            <a:custGeom>
              <a:avLst/>
              <a:gdLst>
                <a:gd name="T0" fmla="*/ 8 w 53"/>
                <a:gd name="T1" fmla="*/ 0 h 17"/>
                <a:gd name="T2" fmla="*/ 4 w 53"/>
                <a:gd name="T3" fmla="*/ 1 h 17"/>
                <a:gd name="T4" fmla="*/ 11 w 53"/>
                <a:gd name="T5" fmla="*/ 4 h 17"/>
                <a:gd name="T6" fmla="*/ 14 w 53"/>
                <a:gd name="T7" fmla="*/ 4 h 17"/>
                <a:gd name="T8" fmla="*/ 8 w 5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17"/>
                <a:gd name="T17" fmla="*/ 53 w 5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4" name="Freeform 203"/>
            <p:cNvSpPr/>
            <p:nvPr userDrawn="1"/>
          </p:nvSpPr>
          <p:spPr bwMode="gray">
            <a:xfrm>
              <a:off x="3344" y="1999"/>
              <a:ext cx="42" cy="28"/>
            </a:xfrm>
            <a:custGeom>
              <a:avLst/>
              <a:gdLst>
                <a:gd name="T0" fmla="*/ 17 w 57"/>
                <a:gd name="T1" fmla="*/ 2 h 37"/>
                <a:gd name="T2" fmla="*/ 7 w 57"/>
                <a:gd name="T3" fmla="*/ 8 h 37"/>
                <a:gd name="T4" fmla="*/ 3 w 57"/>
                <a:gd name="T5" fmla="*/ 11 h 37"/>
                <a:gd name="T6" fmla="*/ 3 w 57"/>
                <a:gd name="T7" fmla="*/ 2 h 37"/>
                <a:gd name="T8" fmla="*/ 6 w 57"/>
                <a:gd name="T9" fmla="*/ 0 h 37"/>
                <a:gd name="T10" fmla="*/ 17 w 57"/>
                <a:gd name="T11" fmla="*/ 2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"/>
                <a:gd name="T19" fmla="*/ 0 h 37"/>
                <a:gd name="T20" fmla="*/ 57 w 5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5" name="Freeform 204"/>
            <p:cNvSpPr/>
            <p:nvPr userDrawn="1"/>
          </p:nvSpPr>
          <p:spPr bwMode="gray">
            <a:xfrm>
              <a:off x="3374" y="2012"/>
              <a:ext cx="50" cy="20"/>
            </a:xfrm>
            <a:custGeom>
              <a:avLst/>
              <a:gdLst>
                <a:gd name="T0" fmla="*/ 8 w 68"/>
                <a:gd name="T1" fmla="*/ 0 h 26"/>
                <a:gd name="T2" fmla="*/ 3 w 68"/>
                <a:gd name="T3" fmla="*/ 2 h 26"/>
                <a:gd name="T4" fmla="*/ 17 w 68"/>
                <a:gd name="T5" fmla="*/ 9 h 26"/>
                <a:gd name="T6" fmla="*/ 18 w 68"/>
                <a:gd name="T7" fmla="*/ 8 h 26"/>
                <a:gd name="T8" fmla="*/ 8 w 68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"/>
                <a:gd name="T16" fmla="*/ 0 h 26"/>
                <a:gd name="T17" fmla="*/ 68 w 68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6" name="Freeform 205"/>
            <p:cNvSpPr/>
            <p:nvPr userDrawn="1"/>
          </p:nvSpPr>
          <p:spPr bwMode="gray">
            <a:xfrm>
              <a:off x="3428" y="2015"/>
              <a:ext cx="50" cy="32"/>
            </a:xfrm>
            <a:custGeom>
              <a:avLst/>
              <a:gdLst>
                <a:gd name="T0" fmla="*/ 17 w 66"/>
                <a:gd name="T1" fmla="*/ 3 h 43"/>
                <a:gd name="T2" fmla="*/ 8 w 66"/>
                <a:gd name="T3" fmla="*/ 3 h 43"/>
                <a:gd name="T4" fmla="*/ 4 w 66"/>
                <a:gd name="T5" fmla="*/ 3 h 43"/>
                <a:gd name="T6" fmla="*/ 3 w 66"/>
                <a:gd name="T7" fmla="*/ 10 h 43"/>
                <a:gd name="T8" fmla="*/ 11 w 66"/>
                <a:gd name="T9" fmla="*/ 13 h 43"/>
                <a:gd name="T10" fmla="*/ 20 w 66"/>
                <a:gd name="T11" fmla="*/ 8 h 43"/>
                <a:gd name="T12" fmla="*/ 17 w 66"/>
                <a:gd name="T13" fmla="*/ 3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6"/>
                <a:gd name="T22" fmla="*/ 0 h 43"/>
                <a:gd name="T23" fmla="*/ 66 w 66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7" name="Freeform 206"/>
            <p:cNvSpPr/>
            <p:nvPr userDrawn="1"/>
          </p:nvSpPr>
          <p:spPr bwMode="gray">
            <a:xfrm>
              <a:off x="3777" y="2042"/>
              <a:ext cx="88" cy="31"/>
            </a:xfrm>
            <a:custGeom>
              <a:avLst/>
              <a:gdLst>
                <a:gd name="T0" fmla="*/ 5 w 117"/>
                <a:gd name="T1" fmla="*/ 0 h 41"/>
                <a:gd name="T2" fmla="*/ 3 w 117"/>
                <a:gd name="T3" fmla="*/ 5 h 41"/>
                <a:gd name="T4" fmla="*/ 17 w 117"/>
                <a:gd name="T5" fmla="*/ 10 h 41"/>
                <a:gd name="T6" fmla="*/ 24 w 117"/>
                <a:gd name="T7" fmla="*/ 11 h 41"/>
                <a:gd name="T8" fmla="*/ 35 w 117"/>
                <a:gd name="T9" fmla="*/ 8 h 41"/>
                <a:gd name="T10" fmla="*/ 25 w 117"/>
                <a:gd name="T11" fmla="*/ 2 h 41"/>
                <a:gd name="T12" fmla="*/ 5 w 117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7"/>
                <a:gd name="T22" fmla="*/ 0 h 41"/>
                <a:gd name="T23" fmla="*/ 117 w 117"/>
                <a:gd name="T24" fmla="*/ 41 h 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8" name="Freeform 207"/>
            <p:cNvSpPr/>
            <p:nvPr userDrawn="1"/>
          </p:nvSpPr>
          <p:spPr bwMode="gray">
            <a:xfrm>
              <a:off x="3867" y="2041"/>
              <a:ext cx="46" cy="24"/>
            </a:xfrm>
            <a:custGeom>
              <a:avLst/>
              <a:gdLst>
                <a:gd name="T0" fmla="*/ 10 w 62"/>
                <a:gd name="T1" fmla="*/ 2 h 32"/>
                <a:gd name="T2" fmla="*/ 19 w 62"/>
                <a:gd name="T3" fmla="*/ 3 h 32"/>
                <a:gd name="T4" fmla="*/ 9 w 62"/>
                <a:gd name="T5" fmla="*/ 11 h 32"/>
                <a:gd name="T6" fmla="*/ 1 w 62"/>
                <a:gd name="T7" fmla="*/ 7 h 32"/>
                <a:gd name="T8" fmla="*/ 10 w 62"/>
                <a:gd name="T9" fmla="*/ 2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"/>
                <a:gd name="T16" fmla="*/ 0 h 32"/>
                <a:gd name="T17" fmla="*/ 62 w 62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9" name="Freeform 208"/>
            <p:cNvSpPr/>
            <p:nvPr userDrawn="1"/>
          </p:nvSpPr>
          <p:spPr bwMode="gray">
            <a:xfrm>
              <a:off x="3846" y="2070"/>
              <a:ext cx="37" cy="17"/>
            </a:xfrm>
            <a:custGeom>
              <a:avLst/>
              <a:gdLst>
                <a:gd name="T0" fmla="*/ 6 w 49"/>
                <a:gd name="T1" fmla="*/ 1 h 23"/>
                <a:gd name="T2" fmla="*/ 2 w 49"/>
                <a:gd name="T3" fmla="*/ 1 h 23"/>
                <a:gd name="T4" fmla="*/ 13 w 49"/>
                <a:gd name="T5" fmla="*/ 7 h 23"/>
                <a:gd name="T6" fmla="*/ 6 w 49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"/>
                <a:gd name="T13" fmla="*/ 0 h 23"/>
                <a:gd name="T14" fmla="*/ 49 w 49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0" name="Freeform 209"/>
            <p:cNvSpPr/>
            <p:nvPr userDrawn="1"/>
          </p:nvSpPr>
          <p:spPr bwMode="gray">
            <a:xfrm>
              <a:off x="4098" y="2294"/>
              <a:ext cx="76" cy="114"/>
            </a:xfrm>
            <a:custGeom>
              <a:avLst/>
              <a:gdLst>
                <a:gd name="T0" fmla="*/ 1 w 102"/>
                <a:gd name="T1" fmla="*/ 0 h 152"/>
                <a:gd name="T2" fmla="*/ 0 w 102"/>
                <a:gd name="T3" fmla="*/ 6 h 152"/>
                <a:gd name="T4" fmla="*/ 4 w 102"/>
                <a:gd name="T5" fmla="*/ 13 h 152"/>
                <a:gd name="T6" fmla="*/ 10 w 102"/>
                <a:gd name="T7" fmla="*/ 23 h 152"/>
                <a:gd name="T8" fmla="*/ 11 w 102"/>
                <a:gd name="T9" fmla="*/ 33 h 152"/>
                <a:gd name="T10" fmla="*/ 25 w 102"/>
                <a:gd name="T11" fmla="*/ 48 h 152"/>
                <a:gd name="T12" fmla="*/ 27 w 102"/>
                <a:gd name="T13" fmla="*/ 40 h 152"/>
                <a:gd name="T14" fmla="*/ 23 w 102"/>
                <a:gd name="T15" fmla="*/ 32 h 152"/>
                <a:gd name="T16" fmla="*/ 19 w 102"/>
                <a:gd name="T17" fmla="*/ 29 h 152"/>
                <a:gd name="T18" fmla="*/ 16 w 102"/>
                <a:gd name="T19" fmla="*/ 24 h 152"/>
                <a:gd name="T20" fmla="*/ 13 w 102"/>
                <a:gd name="T21" fmla="*/ 14 h 152"/>
                <a:gd name="T22" fmla="*/ 1 w 102"/>
                <a:gd name="T23" fmla="*/ 4 h 152"/>
                <a:gd name="T24" fmla="*/ 1 w 102"/>
                <a:gd name="T25" fmla="*/ 0 h 1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2"/>
                <a:gd name="T40" fmla="*/ 0 h 152"/>
                <a:gd name="T41" fmla="*/ 102 w 102"/>
                <a:gd name="T42" fmla="*/ 152 h 15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1" name="Freeform 210"/>
            <p:cNvSpPr/>
            <p:nvPr userDrawn="1"/>
          </p:nvSpPr>
          <p:spPr bwMode="gray">
            <a:xfrm>
              <a:off x="4159" y="2412"/>
              <a:ext cx="55" cy="78"/>
            </a:xfrm>
            <a:custGeom>
              <a:avLst/>
              <a:gdLst>
                <a:gd name="T0" fmla="*/ 20 w 74"/>
                <a:gd name="T1" fmla="*/ 8 h 103"/>
                <a:gd name="T2" fmla="*/ 22 w 74"/>
                <a:gd name="T3" fmla="*/ 13 h 103"/>
                <a:gd name="T4" fmla="*/ 9 w 74"/>
                <a:gd name="T5" fmla="*/ 27 h 103"/>
                <a:gd name="T6" fmla="*/ 10 w 74"/>
                <a:gd name="T7" fmla="*/ 33 h 103"/>
                <a:gd name="T8" fmla="*/ 6 w 74"/>
                <a:gd name="T9" fmla="*/ 31 h 103"/>
                <a:gd name="T10" fmla="*/ 1 w 74"/>
                <a:gd name="T11" fmla="*/ 27 h 103"/>
                <a:gd name="T12" fmla="*/ 0 w 74"/>
                <a:gd name="T13" fmla="*/ 27 h 103"/>
                <a:gd name="T14" fmla="*/ 3 w 74"/>
                <a:gd name="T15" fmla="*/ 19 h 103"/>
                <a:gd name="T16" fmla="*/ 4 w 74"/>
                <a:gd name="T17" fmla="*/ 17 h 103"/>
                <a:gd name="T18" fmla="*/ 1 w 74"/>
                <a:gd name="T19" fmla="*/ 8 h 103"/>
                <a:gd name="T20" fmla="*/ 1 w 74"/>
                <a:gd name="T21" fmla="*/ 5 h 103"/>
                <a:gd name="T22" fmla="*/ 7 w 74"/>
                <a:gd name="T23" fmla="*/ 8 h 103"/>
                <a:gd name="T24" fmla="*/ 11 w 74"/>
                <a:gd name="T25" fmla="*/ 11 h 103"/>
                <a:gd name="T26" fmla="*/ 20 w 74"/>
                <a:gd name="T27" fmla="*/ 8 h 1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4"/>
                <a:gd name="T43" fmla="*/ 0 h 103"/>
                <a:gd name="T44" fmla="*/ 74 w 74"/>
                <a:gd name="T45" fmla="*/ 103 h 10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2" name="Freeform 211"/>
            <p:cNvSpPr/>
            <p:nvPr userDrawn="1"/>
          </p:nvSpPr>
          <p:spPr bwMode="gray">
            <a:xfrm>
              <a:off x="4123" y="2492"/>
              <a:ext cx="109" cy="189"/>
            </a:xfrm>
            <a:custGeom>
              <a:avLst/>
              <a:gdLst>
                <a:gd name="T0" fmla="*/ 25 w 146"/>
                <a:gd name="T1" fmla="*/ 32 h 252"/>
                <a:gd name="T2" fmla="*/ 21 w 146"/>
                <a:gd name="T3" fmla="*/ 34 h 252"/>
                <a:gd name="T4" fmla="*/ 20 w 146"/>
                <a:gd name="T5" fmla="*/ 42 h 252"/>
                <a:gd name="T6" fmla="*/ 7 w 146"/>
                <a:gd name="T7" fmla="*/ 47 h 252"/>
                <a:gd name="T8" fmla="*/ 2 w 146"/>
                <a:gd name="T9" fmla="*/ 53 h 252"/>
                <a:gd name="T10" fmla="*/ 6 w 146"/>
                <a:gd name="T11" fmla="*/ 58 h 252"/>
                <a:gd name="T12" fmla="*/ 2 w 146"/>
                <a:gd name="T13" fmla="*/ 63 h 252"/>
                <a:gd name="T14" fmla="*/ 7 w 146"/>
                <a:gd name="T15" fmla="*/ 80 h 252"/>
                <a:gd name="T16" fmla="*/ 9 w 146"/>
                <a:gd name="T17" fmla="*/ 68 h 252"/>
                <a:gd name="T18" fmla="*/ 7 w 146"/>
                <a:gd name="T19" fmla="*/ 61 h 252"/>
                <a:gd name="T20" fmla="*/ 13 w 146"/>
                <a:gd name="T21" fmla="*/ 56 h 252"/>
                <a:gd name="T22" fmla="*/ 16 w 146"/>
                <a:gd name="T23" fmla="*/ 50 h 252"/>
                <a:gd name="T24" fmla="*/ 21 w 146"/>
                <a:gd name="T25" fmla="*/ 56 h 252"/>
                <a:gd name="T26" fmla="*/ 14 w 146"/>
                <a:gd name="T27" fmla="*/ 60 h 252"/>
                <a:gd name="T28" fmla="*/ 17 w 146"/>
                <a:gd name="T29" fmla="*/ 64 h 252"/>
                <a:gd name="T30" fmla="*/ 21 w 146"/>
                <a:gd name="T31" fmla="*/ 57 h 252"/>
                <a:gd name="T32" fmla="*/ 26 w 146"/>
                <a:gd name="T33" fmla="*/ 59 h 252"/>
                <a:gd name="T34" fmla="*/ 32 w 146"/>
                <a:gd name="T35" fmla="*/ 47 h 252"/>
                <a:gd name="T36" fmla="*/ 35 w 146"/>
                <a:gd name="T37" fmla="*/ 50 h 252"/>
                <a:gd name="T38" fmla="*/ 43 w 146"/>
                <a:gd name="T39" fmla="*/ 47 h 252"/>
                <a:gd name="T40" fmla="*/ 45 w 146"/>
                <a:gd name="T41" fmla="*/ 42 h 252"/>
                <a:gd name="T42" fmla="*/ 44 w 146"/>
                <a:gd name="T43" fmla="*/ 35 h 252"/>
                <a:gd name="T44" fmla="*/ 42 w 146"/>
                <a:gd name="T45" fmla="*/ 32 h 252"/>
                <a:gd name="T46" fmla="*/ 38 w 146"/>
                <a:gd name="T47" fmla="*/ 13 h 252"/>
                <a:gd name="T48" fmla="*/ 29 w 146"/>
                <a:gd name="T49" fmla="*/ 0 h 252"/>
                <a:gd name="T50" fmla="*/ 24 w 146"/>
                <a:gd name="T51" fmla="*/ 4 h 252"/>
                <a:gd name="T52" fmla="*/ 30 w 146"/>
                <a:gd name="T53" fmla="*/ 11 h 252"/>
                <a:gd name="T54" fmla="*/ 30 w 146"/>
                <a:gd name="T55" fmla="*/ 20 h 252"/>
                <a:gd name="T56" fmla="*/ 25 w 146"/>
                <a:gd name="T57" fmla="*/ 32 h 2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6"/>
                <a:gd name="T88" fmla="*/ 0 h 252"/>
                <a:gd name="T89" fmla="*/ 146 w 146"/>
                <a:gd name="T90" fmla="*/ 252 h 25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3" name="Freeform 212"/>
            <p:cNvSpPr/>
            <p:nvPr userDrawn="1"/>
          </p:nvSpPr>
          <p:spPr bwMode="gray">
            <a:xfrm>
              <a:off x="3062" y="1988"/>
              <a:ext cx="52" cy="30"/>
            </a:xfrm>
            <a:custGeom>
              <a:avLst/>
              <a:gdLst>
                <a:gd name="T0" fmla="*/ 19 w 70"/>
                <a:gd name="T1" fmla="*/ 0 h 40"/>
                <a:gd name="T2" fmla="*/ 20 w 70"/>
                <a:gd name="T3" fmla="*/ 6 h 40"/>
                <a:gd name="T4" fmla="*/ 12 w 70"/>
                <a:gd name="T5" fmla="*/ 8 h 40"/>
                <a:gd name="T6" fmla="*/ 10 w 70"/>
                <a:gd name="T7" fmla="*/ 13 h 40"/>
                <a:gd name="T8" fmla="*/ 2 w 70"/>
                <a:gd name="T9" fmla="*/ 13 h 40"/>
                <a:gd name="T10" fmla="*/ 1 w 70"/>
                <a:gd name="T11" fmla="*/ 11 h 40"/>
                <a:gd name="T12" fmla="*/ 10 w 70"/>
                <a:gd name="T13" fmla="*/ 6 h 40"/>
                <a:gd name="T14" fmla="*/ 19 w 70"/>
                <a:gd name="T15" fmla="*/ 0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0"/>
                <a:gd name="T25" fmla="*/ 0 h 40"/>
                <a:gd name="T26" fmla="*/ 70 w 70"/>
                <a:gd name="T27" fmla="*/ 40 h 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4" name="Freeform 213"/>
            <p:cNvSpPr/>
            <p:nvPr userDrawn="1"/>
          </p:nvSpPr>
          <p:spPr bwMode="gray">
            <a:xfrm>
              <a:off x="2955" y="1997"/>
              <a:ext cx="19" cy="22"/>
            </a:xfrm>
            <a:custGeom>
              <a:avLst/>
              <a:gdLst>
                <a:gd name="T0" fmla="*/ 5 w 26"/>
                <a:gd name="T1" fmla="*/ 0 h 29"/>
                <a:gd name="T2" fmla="*/ 0 w 26"/>
                <a:gd name="T3" fmla="*/ 6 h 29"/>
                <a:gd name="T4" fmla="*/ 5 w 26"/>
                <a:gd name="T5" fmla="*/ 8 h 29"/>
                <a:gd name="T6" fmla="*/ 5 w 26"/>
                <a:gd name="T7" fmla="*/ 0 h 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"/>
                <a:gd name="T13" fmla="*/ 0 h 29"/>
                <a:gd name="T14" fmla="*/ 26 w 26"/>
                <a:gd name="T15" fmla="*/ 29 h 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5" name="Freeform 214"/>
            <p:cNvSpPr/>
            <p:nvPr userDrawn="1"/>
          </p:nvSpPr>
          <p:spPr bwMode="gray">
            <a:xfrm>
              <a:off x="2979" y="1996"/>
              <a:ext cx="37" cy="27"/>
            </a:xfrm>
            <a:custGeom>
              <a:avLst/>
              <a:gdLst>
                <a:gd name="T0" fmla="*/ 5 w 49"/>
                <a:gd name="T1" fmla="*/ 2 h 36"/>
                <a:gd name="T2" fmla="*/ 0 w 49"/>
                <a:gd name="T3" fmla="*/ 6 h 36"/>
                <a:gd name="T4" fmla="*/ 2 w 49"/>
                <a:gd name="T5" fmla="*/ 11 h 36"/>
                <a:gd name="T6" fmla="*/ 6 w 49"/>
                <a:gd name="T7" fmla="*/ 11 h 36"/>
                <a:gd name="T8" fmla="*/ 13 w 49"/>
                <a:gd name="T9" fmla="*/ 8 h 36"/>
                <a:gd name="T10" fmla="*/ 5 w 49"/>
                <a:gd name="T11" fmla="*/ 2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9"/>
                <a:gd name="T19" fmla="*/ 0 h 36"/>
                <a:gd name="T20" fmla="*/ 49 w 49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6" name="Freeform 215"/>
            <p:cNvSpPr/>
            <p:nvPr userDrawn="1"/>
          </p:nvSpPr>
          <p:spPr bwMode="gray">
            <a:xfrm>
              <a:off x="3040" y="1987"/>
              <a:ext cx="20" cy="16"/>
            </a:xfrm>
            <a:custGeom>
              <a:avLst/>
              <a:gdLst>
                <a:gd name="T0" fmla="*/ 3 w 27"/>
                <a:gd name="T1" fmla="*/ 0 h 22"/>
                <a:gd name="T2" fmla="*/ 1 w 27"/>
                <a:gd name="T3" fmla="*/ 4 h 22"/>
                <a:gd name="T4" fmla="*/ 5 w 27"/>
                <a:gd name="T5" fmla="*/ 7 h 22"/>
                <a:gd name="T6" fmla="*/ 3 w 27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"/>
                <a:gd name="T13" fmla="*/ 0 h 22"/>
                <a:gd name="T14" fmla="*/ 27 w 2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7" name="Freeform 216"/>
            <p:cNvSpPr/>
            <p:nvPr userDrawn="1"/>
          </p:nvSpPr>
          <p:spPr bwMode="gray">
            <a:xfrm>
              <a:off x="3022" y="2005"/>
              <a:ext cx="15" cy="13"/>
            </a:xfrm>
            <a:custGeom>
              <a:avLst/>
              <a:gdLst>
                <a:gd name="T0" fmla="*/ 4 w 20"/>
                <a:gd name="T1" fmla="*/ 0 h 18"/>
                <a:gd name="T2" fmla="*/ 3 w 20"/>
                <a:gd name="T3" fmla="*/ 5 h 18"/>
                <a:gd name="T4" fmla="*/ 4 w 20"/>
                <a:gd name="T5" fmla="*/ 0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8" name="Freeform 217"/>
            <p:cNvSpPr/>
            <p:nvPr userDrawn="1"/>
          </p:nvSpPr>
          <p:spPr bwMode="gray">
            <a:xfrm>
              <a:off x="4162" y="2021"/>
              <a:ext cx="18" cy="33"/>
            </a:xfrm>
            <a:custGeom>
              <a:avLst/>
              <a:gdLst>
                <a:gd name="T0" fmla="*/ 8 w 24"/>
                <a:gd name="T1" fmla="*/ 0 h 44"/>
                <a:gd name="T2" fmla="*/ 3 w 24"/>
                <a:gd name="T3" fmla="*/ 5 h 44"/>
                <a:gd name="T4" fmla="*/ 0 w 24"/>
                <a:gd name="T5" fmla="*/ 11 h 44"/>
                <a:gd name="T6" fmla="*/ 5 w 24"/>
                <a:gd name="T7" fmla="*/ 13 h 44"/>
                <a:gd name="T8" fmla="*/ 8 w 2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44"/>
                <a:gd name="T17" fmla="*/ 24 w 24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9" name="Freeform 218"/>
            <p:cNvSpPr/>
            <p:nvPr userDrawn="1"/>
          </p:nvSpPr>
          <p:spPr bwMode="gray">
            <a:xfrm>
              <a:off x="3278" y="3473"/>
              <a:ext cx="31" cy="18"/>
            </a:xfrm>
            <a:custGeom>
              <a:avLst/>
              <a:gdLst>
                <a:gd name="T0" fmla="*/ 10 w 41"/>
                <a:gd name="T1" fmla="*/ 0 h 24"/>
                <a:gd name="T2" fmla="*/ 8 w 41"/>
                <a:gd name="T3" fmla="*/ 8 h 24"/>
                <a:gd name="T4" fmla="*/ 10 w 41"/>
                <a:gd name="T5" fmla="*/ 0 h 24"/>
                <a:gd name="T6" fmla="*/ 0 60000 65536"/>
                <a:gd name="T7" fmla="*/ 0 60000 65536"/>
                <a:gd name="T8" fmla="*/ 0 60000 65536"/>
                <a:gd name="T9" fmla="*/ 0 w 41"/>
                <a:gd name="T10" fmla="*/ 0 h 24"/>
                <a:gd name="T11" fmla="*/ 41 w 41"/>
                <a:gd name="T12" fmla="*/ 24 h 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0" name="Freeform 219"/>
            <p:cNvSpPr/>
            <p:nvPr userDrawn="1"/>
          </p:nvSpPr>
          <p:spPr bwMode="gray">
            <a:xfrm>
              <a:off x="3318" y="3466"/>
              <a:ext cx="10" cy="15"/>
            </a:xfrm>
            <a:custGeom>
              <a:avLst/>
              <a:gdLst>
                <a:gd name="T0" fmla="*/ 4 w 13"/>
                <a:gd name="T1" fmla="*/ 2 h 20"/>
                <a:gd name="T2" fmla="*/ 1 w 13"/>
                <a:gd name="T3" fmla="*/ 4 h 20"/>
                <a:gd name="T4" fmla="*/ 3 w 13"/>
                <a:gd name="T5" fmla="*/ 6 h 20"/>
                <a:gd name="T6" fmla="*/ 4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1" name="Freeform 220"/>
            <p:cNvSpPr/>
            <p:nvPr userDrawn="1"/>
          </p:nvSpPr>
          <p:spPr bwMode="gray">
            <a:xfrm>
              <a:off x="3251" y="3312"/>
              <a:ext cx="9" cy="15"/>
            </a:xfrm>
            <a:custGeom>
              <a:avLst/>
              <a:gdLst>
                <a:gd name="T0" fmla="*/ 2 w 13"/>
                <a:gd name="T1" fmla="*/ 2 h 20"/>
                <a:gd name="T2" fmla="*/ 1 w 13"/>
                <a:gd name="T3" fmla="*/ 4 h 20"/>
                <a:gd name="T4" fmla="*/ 2 w 13"/>
                <a:gd name="T5" fmla="*/ 6 h 20"/>
                <a:gd name="T6" fmla="*/ 2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2" name="Freeform 221"/>
            <p:cNvSpPr/>
            <p:nvPr userDrawn="1"/>
          </p:nvSpPr>
          <p:spPr bwMode="gray">
            <a:xfrm>
              <a:off x="3311" y="3239"/>
              <a:ext cx="11" cy="19"/>
            </a:xfrm>
            <a:custGeom>
              <a:avLst/>
              <a:gdLst>
                <a:gd name="T0" fmla="*/ 2 w 14"/>
                <a:gd name="T1" fmla="*/ 0 h 25"/>
                <a:gd name="T2" fmla="*/ 0 w 14"/>
                <a:gd name="T3" fmla="*/ 5 h 25"/>
                <a:gd name="T4" fmla="*/ 5 w 14"/>
                <a:gd name="T5" fmla="*/ 8 h 25"/>
                <a:gd name="T6" fmla="*/ 2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25"/>
                <a:gd name="T14" fmla="*/ 14 w 14"/>
                <a:gd name="T15" fmla="*/ 25 h 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3" name="Freeform 222"/>
            <p:cNvSpPr/>
            <p:nvPr userDrawn="1"/>
          </p:nvSpPr>
          <p:spPr bwMode="gray">
            <a:xfrm>
              <a:off x="3287" y="3238"/>
              <a:ext cx="11" cy="19"/>
            </a:xfrm>
            <a:custGeom>
              <a:avLst/>
              <a:gdLst>
                <a:gd name="T0" fmla="*/ 2 w 14"/>
                <a:gd name="T1" fmla="*/ 0 h 25"/>
                <a:gd name="T2" fmla="*/ 0 w 14"/>
                <a:gd name="T3" fmla="*/ 5 h 25"/>
                <a:gd name="T4" fmla="*/ 5 w 14"/>
                <a:gd name="T5" fmla="*/ 8 h 25"/>
                <a:gd name="T6" fmla="*/ 2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25"/>
                <a:gd name="T14" fmla="*/ 14 w 14"/>
                <a:gd name="T15" fmla="*/ 25 h 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4" name="Freeform 223"/>
            <p:cNvSpPr/>
            <p:nvPr userDrawn="1"/>
          </p:nvSpPr>
          <p:spPr bwMode="gray">
            <a:xfrm>
              <a:off x="3276" y="3260"/>
              <a:ext cx="10" cy="15"/>
            </a:xfrm>
            <a:custGeom>
              <a:avLst/>
              <a:gdLst>
                <a:gd name="T0" fmla="*/ 4 w 13"/>
                <a:gd name="T1" fmla="*/ 2 h 20"/>
                <a:gd name="T2" fmla="*/ 1 w 13"/>
                <a:gd name="T3" fmla="*/ 4 h 20"/>
                <a:gd name="T4" fmla="*/ 3 w 13"/>
                <a:gd name="T5" fmla="*/ 6 h 20"/>
                <a:gd name="T6" fmla="*/ 4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5" name="Freeform 224"/>
            <p:cNvSpPr/>
            <p:nvPr userDrawn="1"/>
          </p:nvSpPr>
          <p:spPr bwMode="gray">
            <a:xfrm>
              <a:off x="3251" y="3294"/>
              <a:ext cx="9" cy="15"/>
            </a:xfrm>
            <a:custGeom>
              <a:avLst/>
              <a:gdLst>
                <a:gd name="T0" fmla="*/ 2 w 13"/>
                <a:gd name="T1" fmla="*/ 2 h 20"/>
                <a:gd name="T2" fmla="*/ 1 w 13"/>
                <a:gd name="T3" fmla="*/ 4 h 20"/>
                <a:gd name="T4" fmla="*/ 2 w 13"/>
                <a:gd name="T5" fmla="*/ 6 h 20"/>
                <a:gd name="T6" fmla="*/ 2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6" name="Freeform 225"/>
            <p:cNvSpPr/>
            <p:nvPr userDrawn="1"/>
          </p:nvSpPr>
          <p:spPr bwMode="gray">
            <a:xfrm>
              <a:off x="3270" y="3281"/>
              <a:ext cx="10" cy="15"/>
            </a:xfrm>
            <a:custGeom>
              <a:avLst/>
              <a:gdLst>
                <a:gd name="T0" fmla="*/ 4 w 13"/>
                <a:gd name="T1" fmla="*/ 2 h 20"/>
                <a:gd name="T2" fmla="*/ 1 w 13"/>
                <a:gd name="T3" fmla="*/ 4 h 20"/>
                <a:gd name="T4" fmla="*/ 3 w 13"/>
                <a:gd name="T5" fmla="*/ 6 h 20"/>
                <a:gd name="T6" fmla="*/ 4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7" name="Freeform 226"/>
            <p:cNvSpPr/>
            <p:nvPr userDrawn="1"/>
          </p:nvSpPr>
          <p:spPr bwMode="gray">
            <a:xfrm>
              <a:off x="2537" y="2293"/>
              <a:ext cx="10" cy="15"/>
            </a:xfrm>
            <a:custGeom>
              <a:avLst/>
              <a:gdLst>
                <a:gd name="T0" fmla="*/ 4 w 13"/>
                <a:gd name="T1" fmla="*/ 2 h 20"/>
                <a:gd name="T2" fmla="*/ 1 w 13"/>
                <a:gd name="T3" fmla="*/ 4 h 20"/>
                <a:gd name="T4" fmla="*/ 3 w 13"/>
                <a:gd name="T5" fmla="*/ 6 h 20"/>
                <a:gd name="T6" fmla="*/ 4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8" name="Freeform 227"/>
            <p:cNvSpPr/>
            <p:nvPr userDrawn="1"/>
          </p:nvSpPr>
          <p:spPr bwMode="gray">
            <a:xfrm>
              <a:off x="2476" y="2259"/>
              <a:ext cx="10" cy="15"/>
            </a:xfrm>
            <a:custGeom>
              <a:avLst/>
              <a:gdLst>
                <a:gd name="T0" fmla="*/ 4 w 13"/>
                <a:gd name="T1" fmla="*/ 2 h 20"/>
                <a:gd name="T2" fmla="*/ 1 w 13"/>
                <a:gd name="T3" fmla="*/ 4 h 20"/>
                <a:gd name="T4" fmla="*/ 3 w 13"/>
                <a:gd name="T5" fmla="*/ 6 h 20"/>
                <a:gd name="T6" fmla="*/ 4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9" name="Freeform 228"/>
            <p:cNvSpPr/>
            <p:nvPr userDrawn="1"/>
          </p:nvSpPr>
          <p:spPr bwMode="gray">
            <a:xfrm>
              <a:off x="2238" y="2042"/>
              <a:ext cx="2060" cy="1644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60"/>
                <a:gd name="T175" fmla="*/ 0 h 1644"/>
                <a:gd name="T176" fmla="*/ 2060 w 2060"/>
                <a:gd name="T177" fmla="*/ 1644 h 164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pic>
        <p:nvPicPr>
          <p:cNvPr id="230" name="图片 9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6336971" y="0"/>
            <a:ext cx="2627517" cy="465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jpeg"/><Relationship Id="rId3" Type="http://schemas.openxmlformats.org/officeDocument/2006/relationships/image" Target="../media/image55.jpeg"/><Relationship Id="rId7" Type="http://schemas.openxmlformats.org/officeDocument/2006/relationships/image" Target="../media/image59.png"/><Relationship Id="rId12" Type="http://schemas.openxmlformats.org/officeDocument/2006/relationships/image" Target="../media/image64.png"/><Relationship Id="rId17" Type="http://schemas.openxmlformats.org/officeDocument/2006/relationships/image" Target="../media/image36.jpe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7.jpeg"/><Relationship Id="rId15" Type="http://schemas.openxmlformats.org/officeDocument/2006/relationships/image" Target="../media/image67.png"/><Relationship Id="rId10" Type="http://schemas.openxmlformats.org/officeDocument/2006/relationships/image" Target="../media/image62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Relationship Id="rId14" Type="http://schemas.openxmlformats.org/officeDocument/2006/relationships/image" Target="../media/image6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png"/><Relationship Id="rId18" Type="http://schemas.openxmlformats.org/officeDocument/2006/relationships/image" Target="../media/image84.jpeg"/><Relationship Id="rId26" Type="http://schemas.openxmlformats.org/officeDocument/2006/relationships/image" Target="../media/image92.jpeg"/><Relationship Id="rId39" Type="http://schemas.openxmlformats.org/officeDocument/2006/relationships/image" Target="../media/image105.png"/><Relationship Id="rId3" Type="http://schemas.openxmlformats.org/officeDocument/2006/relationships/image" Target="../media/image69.png"/><Relationship Id="rId21" Type="http://schemas.openxmlformats.org/officeDocument/2006/relationships/image" Target="../media/image87.jpeg"/><Relationship Id="rId34" Type="http://schemas.openxmlformats.org/officeDocument/2006/relationships/image" Target="../media/image100.jpeg"/><Relationship Id="rId7" Type="http://schemas.openxmlformats.org/officeDocument/2006/relationships/image" Target="../media/image73.jpeg"/><Relationship Id="rId12" Type="http://schemas.openxmlformats.org/officeDocument/2006/relationships/image" Target="../media/image78.png"/><Relationship Id="rId17" Type="http://schemas.openxmlformats.org/officeDocument/2006/relationships/image" Target="../media/image83.jpeg"/><Relationship Id="rId25" Type="http://schemas.openxmlformats.org/officeDocument/2006/relationships/image" Target="../media/image91.png"/><Relationship Id="rId33" Type="http://schemas.openxmlformats.org/officeDocument/2006/relationships/image" Target="../media/image99.png"/><Relationship Id="rId38" Type="http://schemas.openxmlformats.org/officeDocument/2006/relationships/image" Target="../media/image104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82.png"/><Relationship Id="rId20" Type="http://schemas.openxmlformats.org/officeDocument/2006/relationships/image" Target="../media/image86.png"/><Relationship Id="rId29" Type="http://schemas.openxmlformats.org/officeDocument/2006/relationships/image" Target="../media/image9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11" Type="http://schemas.openxmlformats.org/officeDocument/2006/relationships/image" Target="../media/image77.jpeg"/><Relationship Id="rId24" Type="http://schemas.openxmlformats.org/officeDocument/2006/relationships/image" Target="../media/image90.png"/><Relationship Id="rId32" Type="http://schemas.openxmlformats.org/officeDocument/2006/relationships/image" Target="../media/image98.jpeg"/><Relationship Id="rId37" Type="http://schemas.openxmlformats.org/officeDocument/2006/relationships/image" Target="../media/image103.jpeg"/><Relationship Id="rId40" Type="http://schemas.openxmlformats.org/officeDocument/2006/relationships/image" Target="../media/image106.png"/><Relationship Id="rId5" Type="http://schemas.openxmlformats.org/officeDocument/2006/relationships/image" Target="../media/image71.png"/><Relationship Id="rId15" Type="http://schemas.openxmlformats.org/officeDocument/2006/relationships/image" Target="../media/image81.png"/><Relationship Id="rId23" Type="http://schemas.openxmlformats.org/officeDocument/2006/relationships/image" Target="../media/image89.jpeg"/><Relationship Id="rId28" Type="http://schemas.openxmlformats.org/officeDocument/2006/relationships/image" Target="../media/image94.png"/><Relationship Id="rId36" Type="http://schemas.openxmlformats.org/officeDocument/2006/relationships/image" Target="../media/image102.jpeg"/><Relationship Id="rId10" Type="http://schemas.openxmlformats.org/officeDocument/2006/relationships/image" Target="../media/image76.png"/><Relationship Id="rId19" Type="http://schemas.openxmlformats.org/officeDocument/2006/relationships/image" Target="../media/image85.jpeg"/><Relationship Id="rId31" Type="http://schemas.openxmlformats.org/officeDocument/2006/relationships/image" Target="../media/image97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Relationship Id="rId22" Type="http://schemas.openxmlformats.org/officeDocument/2006/relationships/image" Target="../media/image88.jpeg"/><Relationship Id="rId27" Type="http://schemas.openxmlformats.org/officeDocument/2006/relationships/image" Target="../media/image93.jpeg"/><Relationship Id="rId30" Type="http://schemas.openxmlformats.org/officeDocument/2006/relationships/image" Target="../media/image96.png"/><Relationship Id="rId35" Type="http://schemas.openxmlformats.org/officeDocument/2006/relationships/image" Target="../media/image10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7.xml"/><Relationship Id="rId1" Type="http://schemas.openxmlformats.org/officeDocument/2006/relationships/tags" Target="../tags/tag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13" Type="http://schemas.openxmlformats.org/officeDocument/2006/relationships/tags" Target="../tags/tag41.xml"/><Relationship Id="rId18" Type="http://schemas.openxmlformats.org/officeDocument/2006/relationships/notesSlide" Target="../notesSlides/notesSlide7.xml"/><Relationship Id="rId26" Type="http://schemas.openxmlformats.org/officeDocument/2006/relationships/image" Target="../media/image114.png"/><Relationship Id="rId3" Type="http://schemas.openxmlformats.org/officeDocument/2006/relationships/tags" Target="../tags/tag31.xml"/><Relationship Id="rId21" Type="http://schemas.openxmlformats.org/officeDocument/2006/relationships/image" Target="../media/image109.png"/><Relationship Id="rId7" Type="http://schemas.openxmlformats.org/officeDocument/2006/relationships/tags" Target="../tags/tag35.xml"/><Relationship Id="rId12" Type="http://schemas.openxmlformats.org/officeDocument/2006/relationships/tags" Target="../tags/tag40.xml"/><Relationship Id="rId17" Type="http://schemas.openxmlformats.org/officeDocument/2006/relationships/slideLayout" Target="../slideLayouts/slideLayout2.xml"/><Relationship Id="rId25" Type="http://schemas.openxmlformats.org/officeDocument/2006/relationships/image" Target="../media/image113.png"/><Relationship Id="rId2" Type="http://schemas.openxmlformats.org/officeDocument/2006/relationships/tags" Target="../tags/tag30.xml"/><Relationship Id="rId16" Type="http://schemas.openxmlformats.org/officeDocument/2006/relationships/tags" Target="../tags/tag44.xml"/><Relationship Id="rId20" Type="http://schemas.openxmlformats.org/officeDocument/2006/relationships/image" Target="../media/image108.png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11" Type="http://schemas.openxmlformats.org/officeDocument/2006/relationships/tags" Target="../tags/tag39.xml"/><Relationship Id="rId24" Type="http://schemas.openxmlformats.org/officeDocument/2006/relationships/image" Target="../media/image112.png"/><Relationship Id="rId5" Type="http://schemas.openxmlformats.org/officeDocument/2006/relationships/tags" Target="../tags/tag33.xml"/><Relationship Id="rId15" Type="http://schemas.openxmlformats.org/officeDocument/2006/relationships/tags" Target="../tags/tag43.xml"/><Relationship Id="rId23" Type="http://schemas.openxmlformats.org/officeDocument/2006/relationships/image" Target="../media/image111.png"/><Relationship Id="rId10" Type="http://schemas.openxmlformats.org/officeDocument/2006/relationships/tags" Target="../tags/tag38.xml"/><Relationship Id="rId19" Type="http://schemas.openxmlformats.org/officeDocument/2006/relationships/image" Target="../media/image107.png"/><Relationship Id="rId4" Type="http://schemas.openxmlformats.org/officeDocument/2006/relationships/tags" Target="../tags/tag32.xml"/><Relationship Id="rId9" Type="http://schemas.openxmlformats.org/officeDocument/2006/relationships/tags" Target="../tags/tag37.xml"/><Relationship Id="rId14" Type="http://schemas.openxmlformats.org/officeDocument/2006/relationships/tags" Target="../tags/tag42.xml"/><Relationship Id="rId22" Type="http://schemas.openxmlformats.org/officeDocument/2006/relationships/image" Target="../media/image11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52.xml"/><Relationship Id="rId13" Type="http://schemas.openxmlformats.org/officeDocument/2006/relationships/image" Target="../media/image115.png"/><Relationship Id="rId18" Type="http://schemas.openxmlformats.org/officeDocument/2006/relationships/image" Target="../media/image120.png"/><Relationship Id="rId26" Type="http://schemas.openxmlformats.org/officeDocument/2006/relationships/image" Target="../media/image128.png"/><Relationship Id="rId39" Type="http://schemas.openxmlformats.org/officeDocument/2006/relationships/image" Target="../media/image140.png"/><Relationship Id="rId3" Type="http://schemas.openxmlformats.org/officeDocument/2006/relationships/tags" Target="../tags/tag47.xml"/><Relationship Id="rId21" Type="http://schemas.openxmlformats.org/officeDocument/2006/relationships/image" Target="../media/image123.png"/><Relationship Id="rId34" Type="http://schemas.microsoft.com/office/2007/relationships/hdphoto" Target="../media/hdphoto1.wdp"/><Relationship Id="rId7" Type="http://schemas.openxmlformats.org/officeDocument/2006/relationships/tags" Target="../tags/tag51.xml"/><Relationship Id="rId12" Type="http://schemas.openxmlformats.org/officeDocument/2006/relationships/notesSlide" Target="../notesSlides/notesSlide8.xml"/><Relationship Id="rId17" Type="http://schemas.openxmlformats.org/officeDocument/2006/relationships/image" Target="../media/image119.png"/><Relationship Id="rId25" Type="http://schemas.openxmlformats.org/officeDocument/2006/relationships/image" Target="../media/image127.png"/><Relationship Id="rId33" Type="http://schemas.openxmlformats.org/officeDocument/2006/relationships/image" Target="../media/image135.png"/><Relationship Id="rId38" Type="http://schemas.openxmlformats.org/officeDocument/2006/relationships/image" Target="../media/image139.png"/><Relationship Id="rId2" Type="http://schemas.openxmlformats.org/officeDocument/2006/relationships/tags" Target="../tags/tag46.xml"/><Relationship Id="rId16" Type="http://schemas.openxmlformats.org/officeDocument/2006/relationships/image" Target="../media/image118.png"/><Relationship Id="rId20" Type="http://schemas.openxmlformats.org/officeDocument/2006/relationships/image" Target="../media/image122.png"/><Relationship Id="rId29" Type="http://schemas.openxmlformats.org/officeDocument/2006/relationships/image" Target="../media/image131.png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11" Type="http://schemas.openxmlformats.org/officeDocument/2006/relationships/slideLayout" Target="../slideLayouts/slideLayout2.xml"/><Relationship Id="rId24" Type="http://schemas.openxmlformats.org/officeDocument/2006/relationships/image" Target="../media/image126.png"/><Relationship Id="rId32" Type="http://schemas.openxmlformats.org/officeDocument/2006/relationships/image" Target="../media/image134.png"/><Relationship Id="rId37" Type="http://schemas.openxmlformats.org/officeDocument/2006/relationships/image" Target="../media/image138.png"/><Relationship Id="rId5" Type="http://schemas.openxmlformats.org/officeDocument/2006/relationships/tags" Target="../tags/tag49.xml"/><Relationship Id="rId15" Type="http://schemas.openxmlformats.org/officeDocument/2006/relationships/image" Target="../media/image117.png"/><Relationship Id="rId23" Type="http://schemas.openxmlformats.org/officeDocument/2006/relationships/image" Target="../media/image125.png"/><Relationship Id="rId28" Type="http://schemas.openxmlformats.org/officeDocument/2006/relationships/image" Target="../media/image130.png"/><Relationship Id="rId36" Type="http://schemas.openxmlformats.org/officeDocument/2006/relationships/image" Target="../media/image137.png"/><Relationship Id="rId10" Type="http://schemas.openxmlformats.org/officeDocument/2006/relationships/tags" Target="../tags/tag54.xml"/><Relationship Id="rId19" Type="http://schemas.openxmlformats.org/officeDocument/2006/relationships/image" Target="../media/image121.png"/><Relationship Id="rId31" Type="http://schemas.openxmlformats.org/officeDocument/2006/relationships/image" Target="../media/image133.png"/><Relationship Id="rId4" Type="http://schemas.openxmlformats.org/officeDocument/2006/relationships/tags" Target="../tags/tag48.xml"/><Relationship Id="rId9" Type="http://schemas.openxmlformats.org/officeDocument/2006/relationships/tags" Target="../tags/tag53.xml"/><Relationship Id="rId14" Type="http://schemas.openxmlformats.org/officeDocument/2006/relationships/image" Target="../media/image116.png"/><Relationship Id="rId22" Type="http://schemas.openxmlformats.org/officeDocument/2006/relationships/image" Target="../media/image124.png"/><Relationship Id="rId27" Type="http://schemas.openxmlformats.org/officeDocument/2006/relationships/image" Target="../media/image129.png"/><Relationship Id="rId30" Type="http://schemas.openxmlformats.org/officeDocument/2006/relationships/image" Target="../media/image132.png"/><Relationship Id="rId35" Type="http://schemas.openxmlformats.org/officeDocument/2006/relationships/image" Target="../media/image13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62.xml"/><Relationship Id="rId13" Type="http://schemas.openxmlformats.org/officeDocument/2006/relationships/tags" Target="../tags/tag67.xml"/><Relationship Id="rId18" Type="http://schemas.openxmlformats.org/officeDocument/2006/relationships/tags" Target="../tags/tag72.xml"/><Relationship Id="rId26" Type="http://schemas.openxmlformats.org/officeDocument/2006/relationships/image" Target="../media/image144.png"/><Relationship Id="rId3" Type="http://schemas.openxmlformats.org/officeDocument/2006/relationships/tags" Target="../tags/tag57.xml"/><Relationship Id="rId21" Type="http://schemas.openxmlformats.org/officeDocument/2006/relationships/tags" Target="../tags/tag75.xml"/><Relationship Id="rId7" Type="http://schemas.openxmlformats.org/officeDocument/2006/relationships/tags" Target="../tags/tag61.xml"/><Relationship Id="rId12" Type="http://schemas.openxmlformats.org/officeDocument/2006/relationships/tags" Target="../tags/tag66.xml"/><Relationship Id="rId17" Type="http://schemas.openxmlformats.org/officeDocument/2006/relationships/tags" Target="../tags/tag71.xml"/><Relationship Id="rId25" Type="http://schemas.openxmlformats.org/officeDocument/2006/relationships/image" Target="../media/image143.png"/><Relationship Id="rId33" Type="http://schemas.openxmlformats.org/officeDocument/2006/relationships/image" Target="../media/image151.png"/><Relationship Id="rId2" Type="http://schemas.openxmlformats.org/officeDocument/2006/relationships/tags" Target="../tags/tag56.xml"/><Relationship Id="rId16" Type="http://schemas.openxmlformats.org/officeDocument/2006/relationships/tags" Target="../tags/tag70.xml"/><Relationship Id="rId20" Type="http://schemas.openxmlformats.org/officeDocument/2006/relationships/tags" Target="../tags/tag74.xml"/><Relationship Id="rId29" Type="http://schemas.openxmlformats.org/officeDocument/2006/relationships/image" Target="../media/image147.png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11" Type="http://schemas.openxmlformats.org/officeDocument/2006/relationships/tags" Target="../tags/tag65.xml"/><Relationship Id="rId24" Type="http://schemas.openxmlformats.org/officeDocument/2006/relationships/image" Target="../media/image142.png"/><Relationship Id="rId32" Type="http://schemas.openxmlformats.org/officeDocument/2006/relationships/image" Target="../media/image150.png"/><Relationship Id="rId5" Type="http://schemas.openxmlformats.org/officeDocument/2006/relationships/tags" Target="../tags/tag59.xml"/><Relationship Id="rId15" Type="http://schemas.openxmlformats.org/officeDocument/2006/relationships/tags" Target="../tags/tag69.xml"/><Relationship Id="rId23" Type="http://schemas.openxmlformats.org/officeDocument/2006/relationships/image" Target="../media/image141.png"/><Relationship Id="rId28" Type="http://schemas.openxmlformats.org/officeDocument/2006/relationships/image" Target="../media/image146.png"/><Relationship Id="rId10" Type="http://schemas.openxmlformats.org/officeDocument/2006/relationships/tags" Target="../tags/tag64.xml"/><Relationship Id="rId19" Type="http://schemas.openxmlformats.org/officeDocument/2006/relationships/tags" Target="../tags/tag73.xml"/><Relationship Id="rId31" Type="http://schemas.openxmlformats.org/officeDocument/2006/relationships/image" Target="../media/image149.png"/><Relationship Id="rId4" Type="http://schemas.openxmlformats.org/officeDocument/2006/relationships/tags" Target="../tags/tag58.xml"/><Relationship Id="rId9" Type="http://schemas.openxmlformats.org/officeDocument/2006/relationships/tags" Target="../tags/tag63.xml"/><Relationship Id="rId14" Type="http://schemas.openxmlformats.org/officeDocument/2006/relationships/tags" Target="../tags/tag68.xml"/><Relationship Id="rId22" Type="http://schemas.openxmlformats.org/officeDocument/2006/relationships/slideLayout" Target="../slideLayouts/slideLayout2.xml"/><Relationship Id="rId27" Type="http://schemas.openxmlformats.org/officeDocument/2006/relationships/image" Target="../media/image145.png"/><Relationship Id="rId30" Type="http://schemas.openxmlformats.org/officeDocument/2006/relationships/image" Target="../media/image14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83.xml"/><Relationship Id="rId13" Type="http://schemas.openxmlformats.org/officeDocument/2006/relationships/image" Target="../media/image154.png"/><Relationship Id="rId18" Type="http://schemas.openxmlformats.org/officeDocument/2006/relationships/image" Target="../media/image159.png"/><Relationship Id="rId3" Type="http://schemas.openxmlformats.org/officeDocument/2006/relationships/tags" Target="../tags/tag78.xml"/><Relationship Id="rId7" Type="http://schemas.openxmlformats.org/officeDocument/2006/relationships/tags" Target="../tags/tag82.xml"/><Relationship Id="rId12" Type="http://schemas.openxmlformats.org/officeDocument/2006/relationships/image" Target="../media/image153.png"/><Relationship Id="rId17" Type="http://schemas.openxmlformats.org/officeDocument/2006/relationships/image" Target="../media/image158.png"/><Relationship Id="rId2" Type="http://schemas.openxmlformats.org/officeDocument/2006/relationships/tags" Target="../tags/tag77.xml"/><Relationship Id="rId16" Type="http://schemas.openxmlformats.org/officeDocument/2006/relationships/image" Target="../media/image157.png"/><Relationship Id="rId1" Type="http://schemas.openxmlformats.org/officeDocument/2006/relationships/tags" Target="../tags/tag76.xml"/><Relationship Id="rId6" Type="http://schemas.openxmlformats.org/officeDocument/2006/relationships/tags" Target="../tags/tag81.xml"/><Relationship Id="rId11" Type="http://schemas.openxmlformats.org/officeDocument/2006/relationships/image" Target="../media/image152.png"/><Relationship Id="rId5" Type="http://schemas.openxmlformats.org/officeDocument/2006/relationships/tags" Target="../tags/tag80.xml"/><Relationship Id="rId15" Type="http://schemas.openxmlformats.org/officeDocument/2006/relationships/image" Target="../media/image156.png"/><Relationship Id="rId10" Type="http://schemas.openxmlformats.org/officeDocument/2006/relationships/notesSlide" Target="../notesSlides/notesSlide9.xml"/><Relationship Id="rId19" Type="http://schemas.openxmlformats.org/officeDocument/2006/relationships/image" Target="../media/image160.png"/><Relationship Id="rId4" Type="http://schemas.openxmlformats.org/officeDocument/2006/relationships/tags" Target="../tags/tag79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15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slideLayout" Target="../slideLayouts/slideLayout7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png"/><Relationship Id="rId13" Type="http://schemas.openxmlformats.org/officeDocument/2006/relationships/image" Target="../media/image171.png"/><Relationship Id="rId3" Type="http://schemas.openxmlformats.org/officeDocument/2006/relationships/image" Target="../media/image161.png"/><Relationship Id="rId7" Type="http://schemas.openxmlformats.org/officeDocument/2006/relationships/image" Target="../media/image165.png"/><Relationship Id="rId12" Type="http://schemas.openxmlformats.org/officeDocument/2006/relationships/image" Target="../media/image17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4.png"/><Relationship Id="rId11" Type="http://schemas.openxmlformats.org/officeDocument/2006/relationships/image" Target="../media/image169.png"/><Relationship Id="rId5" Type="http://schemas.openxmlformats.org/officeDocument/2006/relationships/image" Target="../media/image163.wmf"/><Relationship Id="rId10" Type="http://schemas.openxmlformats.org/officeDocument/2006/relationships/image" Target="../media/image168.png"/><Relationship Id="rId4" Type="http://schemas.openxmlformats.org/officeDocument/2006/relationships/image" Target="../media/image162.png"/><Relationship Id="rId9" Type="http://schemas.openxmlformats.org/officeDocument/2006/relationships/image" Target="../media/image167.png"/><Relationship Id="rId14" Type="http://schemas.openxmlformats.org/officeDocument/2006/relationships/image" Target="../media/image17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8.png"/><Relationship Id="rId13" Type="http://schemas.openxmlformats.org/officeDocument/2006/relationships/image" Target="../media/image183.jpeg"/><Relationship Id="rId3" Type="http://schemas.openxmlformats.org/officeDocument/2006/relationships/image" Target="../media/image173.jpeg"/><Relationship Id="rId7" Type="http://schemas.openxmlformats.org/officeDocument/2006/relationships/image" Target="../media/image177.jpeg"/><Relationship Id="rId12" Type="http://schemas.openxmlformats.org/officeDocument/2006/relationships/image" Target="../media/image18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6.jpeg"/><Relationship Id="rId11" Type="http://schemas.openxmlformats.org/officeDocument/2006/relationships/image" Target="../media/image181.jpeg"/><Relationship Id="rId5" Type="http://schemas.openxmlformats.org/officeDocument/2006/relationships/image" Target="../media/image175.jpeg"/><Relationship Id="rId10" Type="http://schemas.openxmlformats.org/officeDocument/2006/relationships/image" Target="../media/image180.png"/><Relationship Id="rId4" Type="http://schemas.openxmlformats.org/officeDocument/2006/relationships/image" Target="../media/image174.jpeg"/><Relationship Id="rId9" Type="http://schemas.openxmlformats.org/officeDocument/2006/relationships/image" Target="../media/image179.png"/><Relationship Id="rId14" Type="http://schemas.openxmlformats.org/officeDocument/2006/relationships/image" Target="../media/image184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88.png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6" Type="http://schemas.openxmlformats.org/officeDocument/2006/relationships/image" Target="../media/image187.png"/><Relationship Id="rId5" Type="http://schemas.openxmlformats.org/officeDocument/2006/relationships/image" Target="../media/image186.png"/><Relationship Id="rId4" Type="http://schemas.openxmlformats.org/officeDocument/2006/relationships/image" Target="../media/image185.png"/><Relationship Id="rId9" Type="http://schemas.openxmlformats.org/officeDocument/2006/relationships/image" Target="../media/image190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5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94.jpeg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image" Target="../media/image193.jpeg"/><Relationship Id="rId5" Type="http://schemas.openxmlformats.org/officeDocument/2006/relationships/image" Target="../media/image192.jpeg"/><Relationship Id="rId4" Type="http://schemas.openxmlformats.org/officeDocument/2006/relationships/image" Target="../media/image19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6.png"/><Relationship Id="rId7" Type="http://schemas.openxmlformats.org/officeDocument/2006/relationships/image" Target="../media/image20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9.png"/><Relationship Id="rId5" Type="http://schemas.openxmlformats.org/officeDocument/2006/relationships/image" Target="../media/image198.jpeg"/><Relationship Id="rId4" Type="http://schemas.openxmlformats.org/officeDocument/2006/relationships/image" Target="../media/image19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7.png"/><Relationship Id="rId3" Type="http://schemas.openxmlformats.org/officeDocument/2006/relationships/image" Target="../media/image202.png"/><Relationship Id="rId7" Type="http://schemas.openxmlformats.org/officeDocument/2006/relationships/image" Target="../media/image206.png"/><Relationship Id="rId12" Type="http://schemas.openxmlformats.org/officeDocument/2006/relationships/image" Target="../media/image211.png"/><Relationship Id="rId2" Type="http://schemas.openxmlformats.org/officeDocument/2006/relationships/image" Target="../media/image20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5.png"/><Relationship Id="rId11" Type="http://schemas.openxmlformats.org/officeDocument/2006/relationships/image" Target="../media/image210.png"/><Relationship Id="rId5" Type="http://schemas.openxmlformats.org/officeDocument/2006/relationships/image" Target="../media/image204.png"/><Relationship Id="rId10" Type="http://schemas.openxmlformats.org/officeDocument/2006/relationships/image" Target="../media/image209.png"/><Relationship Id="rId4" Type="http://schemas.openxmlformats.org/officeDocument/2006/relationships/image" Target="../media/image203.png"/><Relationship Id="rId9" Type="http://schemas.openxmlformats.org/officeDocument/2006/relationships/image" Target="../media/image208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8.xml"/><Relationship Id="rId5" Type="http://schemas.openxmlformats.org/officeDocument/2006/relationships/image" Target="../media/image214.jpeg"/><Relationship Id="rId4" Type="http://schemas.openxmlformats.org/officeDocument/2006/relationships/image" Target="../media/image213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jpeg"/><Relationship Id="rId13" Type="http://schemas.openxmlformats.org/officeDocument/2006/relationships/image" Target="../media/image225.png"/><Relationship Id="rId3" Type="http://schemas.openxmlformats.org/officeDocument/2006/relationships/image" Target="../media/image215.jpeg"/><Relationship Id="rId7" Type="http://schemas.openxmlformats.org/officeDocument/2006/relationships/image" Target="../media/image219.png"/><Relationship Id="rId12" Type="http://schemas.openxmlformats.org/officeDocument/2006/relationships/image" Target="../media/image2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8.png"/><Relationship Id="rId11" Type="http://schemas.openxmlformats.org/officeDocument/2006/relationships/image" Target="../media/image223.jpeg"/><Relationship Id="rId5" Type="http://schemas.openxmlformats.org/officeDocument/2006/relationships/image" Target="../media/image217.png"/><Relationship Id="rId15" Type="http://schemas.openxmlformats.org/officeDocument/2006/relationships/image" Target="../media/image227.jpeg"/><Relationship Id="rId10" Type="http://schemas.openxmlformats.org/officeDocument/2006/relationships/image" Target="../media/image222.jpeg"/><Relationship Id="rId4" Type="http://schemas.openxmlformats.org/officeDocument/2006/relationships/image" Target="../media/image216.png"/><Relationship Id="rId9" Type="http://schemas.openxmlformats.org/officeDocument/2006/relationships/image" Target="../media/image221.jpeg"/><Relationship Id="rId14" Type="http://schemas.openxmlformats.org/officeDocument/2006/relationships/image" Target="../media/image22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0.png"/><Relationship Id="rId4" Type="http://schemas.openxmlformats.org/officeDocument/2006/relationships/image" Target="../media/image22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png"/><Relationship Id="rId7" Type="http://schemas.openxmlformats.org/officeDocument/2006/relationships/image" Target="../media/image23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4.jpeg"/><Relationship Id="rId5" Type="http://schemas.openxmlformats.org/officeDocument/2006/relationships/image" Target="../media/image233.jpeg"/><Relationship Id="rId4" Type="http://schemas.openxmlformats.org/officeDocument/2006/relationships/image" Target="../media/image23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0.png"/><Relationship Id="rId4" Type="http://schemas.openxmlformats.org/officeDocument/2006/relationships/image" Target="../media/image239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4.jpeg"/><Relationship Id="rId5" Type="http://schemas.openxmlformats.org/officeDocument/2006/relationships/image" Target="../media/image243.jpeg"/><Relationship Id="rId4" Type="http://schemas.openxmlformats.org/officeDocument/2006/relationships/image" Target="../media/image24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6.png"/></Relationships>
</file>

<file path=ppt/slides/_rels/slide3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58.png"/><Relationship Id="rId18" Type="http://schemas.openxmlformats.org/officeDocument/2006/relationships/image" Target="../media/image263.png"/><Relationship Id="rId26" Type="http://schemas.openxmlformats.org/officeDocument/2006/relationships/image" Target="../media/image271.png"/><Relationship Id="rId39" Type="http://schemas.openxmlformats.org/officeDocument/2006/relationships/image" Target="../media/image284.png"/><Relationship Id="rId21" Type="http://schemas.openxmlformats.org/officeDocument/2006/relationships/image" Target="../media/image266.png"/><Relationship Id="rId34" Type="http://schemas.openxmlformats.org/officeDocument/2006/relationships/image" Target="../media/image279.png"/><Relationship Id="rId42" Type="http://schemas.openxmlformats.org/officeDocument/2006/relationships/image" Target="../media/image287.png"/><Relationship Id="rId47" Type="http://schemas.openxmlformats.org/officeDocument/2006/relationships/image" Target="../media/image292.png"/><Relationship Id="rId50" Type="http://schemas.openxmlformats.org/officeDocument/2006/relationships/image" Target="../media/image295.png"/><Relationship Id="rId55" Type="http://schemas.openxmlformats.org/officeDocument/2006/relationships/image" Target="../media/image300.png"/><Relationship Id="rId7" Type="http://schemas.openxmlformats.org/officeDocument/2006/relationships/image" Target="../media/image252.png"/><Relationship Id="rId12" Type="http://schemas.openxmlformats.org/officeDocument/2006/relationships/image" Target="../media/image257.png"/><Relationship Id="rId17" Type="http://schemas.openxmlformats.org/officeDocument/2006/relationships/image" Target="../media/image262.png"/><Relationship Id="rId25" Type="http://schemas.openxmlformats.org/officeDocument/2006/relationships/image" Target="../media/image270.png"/><Relationship Id="rId33" Type="http://schemas.openxmlformats.org/officeDocument/2006/relationships/image" Target="../media/image278.png"/><Relationship Id="rId38" Type="http://schemas.openxmlformats.org/officeDocument/2006/relationships/image" Target="../media/image283.png"/><Relationship Id="rId46" Type="http://schemas.openxmlformats.org/officeDocument/2006/relationships/image" Target="../media/image291.png"/><Relationship Id="rId2" Type="http://schemas.openxmlformats.org/officeDocument/2006/relationships/image" Target="../media/image247.png"/><Relationship Id="rId16" Type="http://schemas.openxmlformats.org/officeDocument/2006/relationships/image" Target="../media/image261.png"/><Relationship Id="rId20" Type="http://schemas.openxmlformats.org/officeDocument/2006/relationships/image" Target="../media/image265.png"/><Relationship Id="rId29" Type="http://schemas.openxmlformats.org/officeDocument/2006/relationships/image" Target="../media/image274.png"/><Relationship Id="rId41" Type="http://schemas.openxmlformats.org/officeDocument/2006/relationships/image" Target="../media/image286.png"/><Relationship Id="rId54" Type="http://schemas.openxmlformats.org/officeDocument/2006/relationships/image" Target="../media/image29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1.png"/><Relationship Id="rId11" Type="http://schemas.openxmlformats.org/officeDocument/2006/relationships/image" Target="../media/image256.png"/><Relationship Id="rId24" Type="http://schemas.openxmlformats.org/officeDocument/2006/relationships/image" Target="../media/image269.png"/><Relationship Id="rId32" Type="http://schemas.openxmlformats.org/officeDocument/2006/relationships/image" Target="../media/image277.png"/><Relationship Id="rId37" Type="http://schemas.openxmlformats.org/officeDocument/2006/relationships/image" Target="../media/image282.png"/><Relationship Id="rId40" Type="http://schemas.openxmlformats.org/officeDocument/2006/relationships/image" Target="../media/image285.png"/><Relationship Id="rId45" Type="http://schemas.openxmlformats.org/officeDocument/2006/relationships/image" Target="../media/image290.png"/><Relationship Id="rId53" Type="http://schemas.openxmlformats.org/officeDocument/2006/relationships/image" Target="../media/image298.png"/><Relationship Id="rId5" Type="http://schemas.openxmlformats.org/officeDocument/2006/relationships/image" Target="../media/image250.png"/><Relationship Id="rId15" Type="http://schemas.openxmlformats.org/officeDocument/2006/relationships/image" Target="../media/image260.png"/><Relationship Id="rId23" Type="http://schemas.openxmlformats.org/officeDocument/2006/relationships/image" Target="../media/image268.png"/><Relationship Id="rId28" Type="http://schemas.openxmlformats.org/officeDocument/2006/relationships/image" Target="../media/image273.png"/><Relationship Id="rId36" Type="http://schemas.openxmlformats.org/officeDocument/2006/relationships/image" Target="../media/image281.png"/><Relationship Id="rId49" Type="http://schemas.openxmlformats.org/officeDocument/2006/relationships/image" Target="../media/image294.png"/><Relationship Id="rId10" Type="http://schemas.openxmlformats.org/officeDocument/2006/relationships/image" Target="../media/image255.png"/><Relationship Id="rId19" Type="http://schemas.openxmlformats.org/officeDocument/2006/relationships/image" Target="../media/image264.png"/><Relationship Id="rId31" Type="http://schemas.openxmlformats.org/officeDocument/2006/relationships/image" Target="../media/image276.png"/><Relationship Id="rId44" Type="http://schemas.openxmlformats.org/officeDocument/2006/relationships/image" Target="../media/image289.png"/><Relationship Id="rId52" Type="http://schemas.openxmlformats.org/officeDocument/2006/relationships/image" Target="../media/image297.png"/><Relationship Id="rId4" Type="http://schemas.openxmlformats.org/officeDocument/2006/relationships/image" Target="../media/image249.png"/><Relationship Id="rId9" Type="http://schemas.openxmlformats.org/officeDocument/2006/relationships/image" Target="../media/image254.png"/><Relationship Id="rId14" Type="http://schemas.openxmlformats.org/officeDocument/2006/relationships/image" Target="../media/image259.png"/><Relationship Id="rId22" Type="http://schemas.openxmlformats.org/officeDocument/2006/relationships/image" Target="../media/image267.png"/><Relationship Id="rId27" Type="http://schemas.openxmlformats.org/officeDocument/2006/relationships/image" Target="../media/image272.png"/><Relationship Id="rId30" Type="http://schemas.openxmlformats.org/officeDocument/2006/relationships/image" Target="../media/image275.png"/><Relationship Id="rId35" Type="http://schemas.openxmlformats.org/officeDocument/2006/relationships/image" Target="../media/image280.png"/><Relationship Id="rId43" Type="http://schemas.openxmlformats.org/officeDocument/2006/relationships/image" Target="../media/image288.png"/><Relationship Id="rId48" Type="http://schemas.openxmlformats.org/officeDocument/2006/relationships/image" Target="../media/image293.png"/><Relationship Id="rId8" Type="http://schemas.openxmlformats.org/officeDocument/2006/relationships/image" Target="../media/image253.png"/><Relationship Id="rId51" Type="http://schemas.openxmlformats.org/officeDocument/2006/relationships/image" Target="../media/image296.png"/><Relationship Id="rId3" Type="http://schemas.openxmlformats.org/officeDocument/2006/relationships/image" Target="../media/image248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7.png"/><Relationship Id="rId13" Type="http://schemas.openxmlformats.org/officeDocument/2006/relationships/image" Target="../media/image312.png"/><Relationship Id="rId18" Type="http://schemas.openxmlformats.org/officeDocument/2006/relationships/image" Target="../media/image317.png"/><Relationship Id="rId3" Type="http://schemas.openxmlformats.org/officeDocument/2006/relationships/image" Target="../media/image302.png"/><Relationship Id="rId7" Type="http://schemas.openxmlformats.org/officeDocument/2006/relationships/image" Target="../media/image306.png"/><Relationship Id="rId12" Type="http://schemas.openxmlformats.org/officeDocument/2006/relationships/image" Target="../media/image311.png"/><Relationship Id="rId17" Type="http://schemas.openxmlformats.org/officeDocument/2006/relationships/image" Target="../media/image316.png"/><Relationship Id="rId2" Type="http://schemas.openxmlformats.org/officeDocument/2006/relationships/image" Target="../media/image301.png"/><Relationship Id="rId16" Type="http://schemas.openxmlformats.org/officeDocument/2006/relationships/image" Target="../media/image3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5.png"/><Relationship Id="rId11" Type="http://schemas.openxmlformats.org/officeDocument/2006/relationships/image" Target="../media/image310.png"/><Relationship Id="rId5" Type="http://schemas.openxmlformats.org/officeDocument/2006/relationships/image" Target="../media/image304.png"/><Relationship Id="rId15" Type="http://schemas.openxmlformats.org/officeDocument/2006/relationships/image" Target="../media/image314.png"/><Relationship Id="rId10" Type="http://schemas.openxmlformats.org/officeDocument/2006/relationships/image" Target="../media/image309.png"/><Relationship Id="rId4" Type="http://schemas.openxmlformats.org/officeDocument/2006/relationships/image" Target="../media/image303.png"/><Relationship Id="rId9" Type="http://schemas.openxmlformats.org/officeDocument/2006/relationships/image" Target="../media/image308.png"/><Relationship Id="rId14" Type="http://schemas.openxmlformats.org/officeDocument/2006/relationships/image" Target="../media/image31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9.png"/><Relationship Id="rId2" Type="http://schemas.openxmlformats.org/officeDocument/2006/relationships/image" Target="../media/image3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2.png"/><Relationship Id="rId5" Type="http://schemas.openxmlformats.org/officeDocument/2006/relationships/image" Target="../media/image321.png"/><Relationship Id="rId4" Type="http://schemas.openxmlformats.org/officeDocument/2006/relationships/image" Target="../media/image32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4.png"/><Relationship Id="rId4" Type="http://schemas.openxmlformats.org/officeDocument/2006/relationships/image" Target="../media/image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26" Type="http://schemas.openxmlformats.org/officeDocument/2006/relationships/image" Target="../media/image38.png"/><Relationship Id="rId39" Type="http://schemas.openxmlformats.org/officeDocument/2006/relationships/image" Target="../media/image51.jpeg"/><Relationship Id="rId3" Type="http://schemas.openxmlformats.org/officeDocument/2006/relationships/image" Target="../media/image15.jpeg"/><Relationship Id="rId21" Type="http://schemas.openxmlformats.org/officeDocument/2006/relationships/image" Target="../media/image33.png"/><Relationship Id="rId34" Type="http://schemas.openxmlformats.org/officeDocument/2006/relationships/image" Target="../media/image46.png"/><Relationship Id="rId42" Type="http://schemas.openxmlformats.org/officeDocument/2006/relationships/image" Target="../media/image54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5" Type="http://schemas.openxmlformats.org/officeDocument/2006/relationships/image" Target="../media/image37.jpeg"/><Relationship Id="rId33" Type="http://schemas.openxmlformats.org/officeDocument/2006/relationships/image" Target="../media/image45.jpeg"/><Relationship Id="rId38" Type="http://schemas.openxmlformats.org/officeDocument/2006/relationships/image" Target="../media/image50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29" Type="http://schemas.openxmlformats.org/officeDocument/2006/relationships/image" Target="../media/image41.jpeg"/><Relationship Id="rId41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24" Type="http://schemas.openxmlformats.org/officeDocument/2006/relationships/image" Target="../media/image36.jpeg"/><Relationship Id="rId32" Type="http://schemas.openxmlformats.org/officeDocument/2006/relationships/image" Target="../media/image44.png"/><Relationship Id="rId37" Type="http://schemas.openxmlformats.org/officeDocument/2006/relationships/image" Target="../media/image49.png"/><Relationship Id="rId40" Type="http://schemas.openxmlformats.org/officeDocument/2006/relationships/image" Target="../media/image52.jpe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5.jpeg"/><Relationship Id="rId28" Type="http://schemas.openxmlformats.org/officeDocument/2006/relationships/image" Target="../media/image40.jpeg"/><Relationship Id="rId36" Type="http://schemas.openxmlformats.org/officeDocument/2006/relationships/image" Target="../media/image48.jpeg"/><Relationship Id="rId10" Type="http://schemas.openxmlformats.org/officeDocument/2006/relationships/image" Target="../media/image22.png"/><Relationship Id="rId19" Type="http://schemas.openxmlformats.org/officeDocument/2006/relationships/image" Target="../media/image31.png"/><Relationship Id="rId31" Type="http://schemas.openxmlformats.org/officeDocument/2006/relationships/image" Target="../media/image43.jpe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4.png"/><Relationship Id="rId27" Type="http://schemas.openxmlformats.org/officeDocument/2006/relationships/image" Target="../media/image39.jpeg"/><Relationship Id="rId30" Type="http://schemas.openxmlformats.org/officeDocument/2006/relationships/image" Target="../media/image42.jpeg"/><Relationship Id="rId35" Type="http://schemas.openxmlformats.org/officeDocument/2006/relationships/image" Target="../media/image4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164070" y="4443730"/>
            <a:ext cx="1751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2021.04.12</a:t>
            </a:r>
          </a:p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Rev. C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Group 33"/>
          <p:cNvGrpSpPr/>
          <p:nvPr/>
        </p:nvGrpSpPr>
        <p:grpSpPr bwMode="auto">
          <a:xfrm>
            <a:off x="683999" y="2067380"/>
            <a:ext cx="7776433" cy="1012252"/>
            <a:chOff x="363" y="491"/>
            <a:chExt cx="5233" cy="645"/>
          </a:xfrm>
        </p:grpSpPr>
        <p:sp>
          <p:nvSpPr>
            <p:cNvPr id="10" name="Text Box 31"/>
            <p:cNvSpPr txBox="1">
              <a:spLocks noChangeArrowheads="1"/>
            </p:cNvSpPr>
            <p:nvPr/>
          </p:nvSpPr>
          <p:spPr bwMode="auto">
            <a:xfrm>
              <a:off x="1688" y="509"/>
              <a:ext cx="3908" cy="6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kumimoji="0" lang="zh-TW" altLang="en-US" sz="2800" b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深圳市乾德电子</a:t>
              </a:r>
              <a:r>
                <a:rPr kumimoji="0" lang="zh-CN" altLang="en-US" sz="2800" b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股份</a:t>
              </a:r>
              <a:r>
                <a:rPr kumimoji="0" lang="zh-TW" altLang="en-US" sz="2800" b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有限公司  </a:t>
              </a:r>
              <a:endParaRPr kumimoji="0" lang="en-US" altLang="zh-TW" sz="28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kumimoji="0" lang="en-US" altLang="zh-TW" sz="2000" b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SHENZHEN LINKCONN ELECTRONICS CO.,LTD.</a:t>
              </a:r>
            </a:p>
          </p:txBody>
        </p:sp>
        <p:pic>
          <p:nvPicPr>
            <p:cNvPr id="11" name="Picture 32" descr="lcn logo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022"/>
            <a:stretch>
              <a:fillRect/>
            </a:stretch>
          </p:blipFill>
          <p:spPr bwMode="auto">
            <a:xfrm>
              <a:off x="363" y="491"/>
              <a:ext cx="1322" cy="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72938" y="640313"/>
            <a:ext cx="7293081" cy="3415424"/>
            <a:chOff x="323801" y="861317"/>
            <a:chExt cx="11112972" cy="5071418"/>
          </a:xfrm>
        </p:grpSpPr>
        <p:grpSp>
          <p:nvGrpSpPr>
            <p:cNvPr id="308" name="组合 307"/>
            <p:cNvGrpSpPr/>
            <p:nvPr/>
          </p:nvGrpSpPr>
          <p:grpSpPr>
            <a:xfrm>
              <a:off x="2940834" y="2022466"/>
              <a:ext cx="5980625" cy="3584635"/>
              <a:chOff x="565429" y="919296"/>
              <a:chExt cx="8355013" cy="5092700"/>
            </a:xfrm>
          </p:grpSpPr>
          <p:sp>
            <p:nvSpPr>
              <p:cNvPr id="309" name="AutoShape 47" descr="C5766D17BD1E44C8BCF02917E2DB31A6@WWW7796E3F0E37"/>
              <p:cNvSpPr>
                <a:spLocks noChangeAspect="1" noChangeArrowheads="1"/>
              </p:cNvSpPr>
              <p:nvPr/>
            </p:nvSpPr>
            <p:spPr bwMode="auto">
              <a:xfrm>
                <a:off x="4325938" y="2565400"/>
                <a:ext cx="320675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 sz="1350">
                  <a:ea typeface="PMingLiU" panose="02020500000000000000" charset="-120"/>
                </a:endParaRPr>
              </a:p>
            </p:txBody>
          </p:sp>
          <p:sp>
            <p:nvSpPr>
              <p:cNvPr id="310" name="AutoShape 49" descr="77B744B640C941F8AA2E21449DB19EB3@WWW7796E3F0E37"/>
              <p:cNvSpPr>
                <a:spLocks noChangeAspect="1" noChangeArrowheads="1"/>
              </p:cNvSpPr>
              <p:nvPr/>
            </p:nvSpPr>
            <p:spPr bwMode="auto">
              <a:xfrm>
                <a:off x="4325938" y="2565400"/>
                <a:ext cx="320675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 sz="1350">
                  <a:ea typeface="PMingLiU" panose="02020500000000000000" charset="-120"/>
                </a:endParaRPr>
              </a:p>
            </p:txBody>
          </p:sp>
          <p:sp>
            <p:nvSpPr>
              <p:cNvPr id="311" name="AutoShape 51" descr="C5766D17BD1E44C8BCF02917E2DB31A6@WWW7796E3F0E37"/>
              <p:cNvSpPr>
                <a:spLocks noChangeAspect="1" noChangeArrowheads="1"/>
              </p:cNvSpPr>
              <p:nvPr/>
            </p:nvSpPr>
            <p:spPr bwMode="auto">
              <a:xfrm>
                <a:off x="4325938" y="2565400"/>
                <a:ext cx="320675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 sz="1350">
                  <a:ea typeface="PMingLiU" panose="02020500000000000000" charset="-120"/>
                </a:endParaRPr>
              </a:p>
            </p:txBody>
          </p:sp>
          <p:sp>
            <p:nvSpPr>
              <p:cNvPr id="312" name="AutoShape 53" descr="C5766D17BD1E44C8BCF02917E2DB31A6@WWW7796E3F0E37"/>
              <p:cNvSpPr>
                <a:spLocks noChangeAspect="1" noChangeArrowheads="1"/>
              </p:cNvSpPr>
              <p:nvPr/>
            </p:nvSpPr>
            <p:spPr bwMode="auto">
              <a:xfrm>
                <a:off x="4325938" y="2565400"/>
                <a:ext cx="320675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 sz="1350">
                  <a:ea typeface="PMingLiU" panose="02020500000000000000" charset="-120"/>
                </a:endParaRPr>
              </a:p>
            </p:txBody>
          </p:sp>
          <p:pic>
            <p:nvPicPr>
              <p:cNvPr id="313" name="圖片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5429" y="919296"/>
                <a:ext cx="8355013" cy="5092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330" name="肘形连接符 329"/>
            <p:cNvCxnSpPr>
              <a:stCxn id="343" idx="1"/>
            </p:cNvCxnSpPr>
            <p:nvPr/>
          </p:nvCxnSpPr>
          <p:spPr bwMode="auto">
            <a:xfrm rot="10800000">
              <a:off x="8813400" y="3621548"/>
              <a:ext cx="1100082" cy="462561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</p:cxnSp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443" y="1052736"/>
              <a:ext cx="1368152" cy="9252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1" name="TextBox 330"/>
            <p:cNvSpPr txBox="1"/>
            <p:nvPr/>
          </p:nvSpPr>
          <p:spPr>
            <a:xfrm>
              <a:off x="487676" y="3741706"/>
              <a:ext cx="1663904" cy="3770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HDMI Series…</a:t>
              </a:r>
            </a:p>
          </p:txBody>
        </p:sp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801" y="2996952"/>
              <a:ext cx="2182011" cy="6713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2" name="TextBox 331"/>
            <p:cNvSpPr txBox="1"/>
            <p:nvPr/>
          </p:nvSpPr>
          <p:spPr>
            <a:xfrm>
              <a:off x="522149" y="1965629"/>
              <a:ext cx="1488035" cy="5826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USB Series…</a:t>
              </a:r>
            </a:p>
            <a:p>
              <a:pPr marL="214630" indent="-214630">
                <a:buFont typeface="Wingdings" panose="05000000000000000000" pitchFamily="2" charset="2"/>
                <a:buChar char="Ø"/>
              </a:pPr>
              <a:r>
                <a:rPr lang="en-US" altLang="zh-CN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USB 3.0</a:t>
              </a:r>
              <a:endPara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33" name="圖片 10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801" y="4548435"/>
              <a:ext cx="965200" cy="138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4" name="TextBox 333"/>
            <p:cNvSpPr txBox="1"/>
            <p:nvPr/>
          </p:nvSpPr>
          <p:spPr>
            <a:xfrm>
              <a:off x="1072977" y="5078740"/>
              <a:ext cx="1541773" cy="3770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RJ45 Series…</a:t>
              </a:r>
            </a:p>
          </p:txBody>
        </p:sp>
        <p:pic>
          <p:nvPicPr>
            <p:cNvPr id="335" name="圖片 2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2449" y="861317"/>
              <a:ext cx="1199139" cy="1032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6" name="圖片 3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6449" y="861317"/>
              <a:ext cx="1180653" cy="1158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7" name="圖片 1"/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70462" y="1052736"/>
              <a:ext cx="999521" cy="1320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" name="圖片 1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48878" y="4944760"/>
              <a:ext cx="1139274" cy="945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9" name="TextBox 338"/>
            <p:cNvSpPr txBox="1"/>
            <p:nvPr/>
          </p:nvSpPr>
          <p:spPr>
            <a:xfrm>
              <a:off x="4344735" y="1249015"/>
              <a:ext cx="1534446" cy="3770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DDR Series…</a:t>
              </a:r>
            </a:p>
          </p:txBody>
        </p:sp>
        <p:sp>
          <p:nvSpPr>
            <p:cNvPr id="340" name="TextBox 339"/>
            <p:cNvSpPr txBox="1"/>
            <p:nvPr/>
          </p:nvSpPr>
          <p:spPr>
            <a:xfrm>
              <a:off x="9958508" y="4571254"/>
              <a:ext cx="1478265" cy="3770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SSD Series…</a:t>
              </a:r>
            </a:p>
          </p:txBody>
        </p:sp>
        <p:sp>
          <p:nvSpPr>
            <p:cNvPr id="341" name="TextBox 340"/>
            <p:cNvSpPr txBox="1"/>
            <p:nvPr/>
          </p:nvSpPr>
          <p:spPr>
            <a:xfrm>
              <a:off x="7388969" y="1255256"/>
              <a:ext cx="1624822" cy="3770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NGFF Series…</a:t>
              </a:r>
            </a:p>
          </p:txBody>
        </p:sp>
        <p:pic>
          <p:nvPicPr>
            <p:cNvPr id="6150" name="Picture 6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98196" y="2956022"/>
              <a:ext cx="1175264" cy="8837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42" name="TextBox 341"/>
            <p:cNvSpPr txBox="1"/>
            <p:nvPr/>
          </p:nvSpPr>
          <p:spPr>
            <a:xfrm>
              <a:off x="9902756" y="2373091"/>
              <a:ext cx="1312168" cy="3770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AJ Series…</a:t>
              </a:r>
            </a:p>
          </p:txBody>
        </p:sp>
        <p:sp>
          <p:nvSpPr>
            <p:cNvPr id="343" name="TextBox 342"/>
            <p:cNvSpPr txBox="1"/>
            <p:nvPr/>
          </p:nvSpPr>
          <p:spPr>
            <a:xfrm>
              <a:off x="9913482" y="3895594"/>
              <a:ext cx="1458724" cy="3770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FPC Series…</a:t>
              </a:r>
            </a:p>
          </p:txBody>
        </p:sp>
        <p:cxnSp>
          <p:nvCxnSpPr>
            <p:cNvPr id="344" name="肘形连接符 343"/>
            <p:cNvCxnSpPr/>
            <p:nvPr/>
          </p:nvCxnSpPr>
          <p:spPr bwMode="auto">
            <a:xfrm rot="10800000">
              <a:off x="8847091" y="2370746"/>
              <a:ext cx="1055664" cy="122150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</p:cxnSp>
        <p:cxnSp>
          <p:nvCxnSpPr>
            <p:cNvPr id="345" name="肘形连接符 344"/>
            <p:cNvCxnSpPr>
              <a:stCxn id="336" idx="2"/>
            </p:cNvCxnSpPr>
            <p:nvPr/>
          </p:nvCxnSpPr>
          <p:spPr bwMode="auto">
            <a:xfrm rot="16200000" flipH="1">
              <a:off x="7172253" y="1594216"/>
              <a:ext cx="503452" cy="1354407"/>
            </a:xfrm>
            <a:prstGeom prst="bentConnector2">
              <a:avLst/>
            </a:prstGeom>
            <a:solidFill>
              <a:schemeClr val="accent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</p:cxnSp>
        <p:cxnSp>
          <p:nvCxnSpPr>
            <p:cNvPr id="346" name="肘形连接符 345"/>
            <p:cNvCxnSpPr/>
            <p:nvPr/>
          </p:nvCxnSpPr>
          <p:spPr bwMode="auto">
            <a:xfrm rot="16200000" flipH="1">
              <a:off x="4474843" y="1793767"/>
              <a:ext cx="1402062" cy="1372646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</p:cxnSp>
        <p:cxnSp>
          <p:nvCxnSpPr>
            <p:cNvPr id="347" name="肘形连接符 346"/>
            <p:cNvCxnSpPr/>
            <p:nvPr/>
          </p:nvCxnSpPr>
          <p:spPr bwMode="auto">
            <a:xfrm flipV="1">
              <a:off x="6536367" y="5386517"/>
              <a:ext cx="3422141" cy="1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</p:cxnSp>
        <p:cxnSp>
          <p:nvCxnSpPr>
            <p:cNvPr id="348" name="肘形连接符 347"/>
            <p:cNvCxnSpPr/>
            <p:nvPr/>
          </p:nvCxnSpPr>
          <p:spPr bwMode="auto">
            <a:xfrm>
              <a:off x="1966606" y="1779058"/>
              <a:ext cx="1021493" cy="652765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</p:cxnSp>
        <p:cxnSp>
          <p:nvCxnSpPr>
            <p:cNvPr id="349" name="肘形连接符 348"/>
            <p:cNvCxnSpPr>
              <a:stCxn id="6149" idx="0"/>
            </p:cNvCxnSpPr>
            <p:nvPr/>
          </p:nvCxnSpPr>
          <p:spPr bwMode="auto">
            <a:xfrm rot="5400000" flipH="1" flipV="1">
              <a:off x="2120442" y="2100837"/>
              <a:ext cx="190481" cy="1601751"/>
            </a:xfrm>
            <a:prstGeom prst="bentConnector2">
              <a:avLst/>
            </a:prstGeom>
            <a:solidFill>
              <a:schemeClr val="accent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</p:cxnSp>
        <p:cxnSp>
          <p:nvCxnSpPr>
            <p:cNvPr id="350" name="肘形连接符 349"/>
            <p:cNvCxnSpPr>
              <a:stCxn id="334" idx="0"/>
            </p:cNvCxnSpPr>
            <p:nvPr/>
          </p:nvCxnSpPr>
          <p:spPr bwMode="auto">
            <a:xfrm rot="5400000" flipH="1" flipV="1">
              <a:off x="1494550" y="3556736"/>
              <a:ext cx="1871320" cy="1172691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</p:cxnSp>
      </p:grpSp>
      <p:cxnSp>
        <p:nvCxnSpPr>
          <p:cNvPr id="460" name="直接连接符 459"/>
          <p:cNvCxnSpPr/>
          <p:nvPr/>
        </p:nvCxnSpPr>
        <p:spPr bwMode="auto">
          <a:xfrm flipH="1">
            <a:off x="235239" y="4137924"/>
            <a:ext cx="8711247" cy="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pic>
        <p:nvPicPr>
          <p:cNvPr id="461" name="Picture 53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315" y="4299942"/>
            <a:ext cx="1226444" cy="596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" name="圖片 3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029" y="4362337"/>
            <a:ext cx="1561787" cy="47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3" name="Picture 52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323" y="4349858"/>
            <a:ext cx="1674111" cy="49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4" name="Picture 52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006" y="4356801"/>
            <a:ext cx="1696154" cy="4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5" name="Picture 528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299942"/>
            <a:ext cx="1145210" cy="540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9" name="平行四边形 103"/>
          <p:cNvSpPr/>
          <p:nvPr/>
        </p:nvSpPr>
        <p:spPr>
          <a:xfrm>
            <a:off x="179506" y="51723"/>
            <a:ext cx="2030095" cy="378143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笔电</a:t>
            </a:r>
          </a:p>
        </p:txBody>
      </p:sp>
      <p:pic>
        <p:nvPicPr>
          <p:cNvPr id="150" name="圖片 4"/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24" y="4186862"/>
            <a:ext cx="1080000" cy="767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6970610" y="4896677"/>
            <a:ext cx="2133600" cy="273844"/>
          </a:xfrm>
        </p:spPr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616" y="1645815"/>
            <a:ext cx="4374486" cy="2415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" name="图片 133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1491630"/>
            <a:ext cx="582832" cy="540000"/>
          </a:xfrm>
          <a:prstGeom prst="rect">
            <a:avLst/>
          </a:prstGeom>
        </p:spPr>
      </p:pic>
      <p:sp>
        <p:nvSpPr>
          <p:cNvPr id="135" name="TextBox 134"/>
          <p:cNvSpPr txBox="1"/>
          <p:nvPr/>
        </p:nvSpPr>
        <p:spPr>
          <a:xfrm>
            <a:off x="197514" y="2085696"/>
            <a:ext cx="1358265" cy="252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智能刹车系统连接</a:t>
            </a:r>
            <a:r>
              <a: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7" name="图片 136"/>
          <p:cNvPicPr>
            <a:picLocks noChangeAspect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1044" y="3273828"/>
            <a:ext cx="528551" cy="540000"/>
          </a:xfrm>
          <a:prstGeom prst="rect">
            <a:avLst/>
          </a:prstGeom>
        </p:spPr>
      </p:pic>
      <p:pic>
        <p:nvPicPr>
          <p:cNvPr id="138" name="Picture 1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BFDFA"/>
              </a:clrFrom>
              <a:clrTo>
                <a:srgbClr val="FBFD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3381780"/>
            <a:ext cx="540000" cy="494837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sp>
        <p:nvSpPr>
          <p:cNvPr id="139" name="TextBox 138"/>
          <p:cNvSpPr txBox="1"/>
          <p:nvPr/>
        </p:nvSpPr>
        <p:spPr>
          <a:xfrm>
            <a:off x="305526" y="4353888"/>
            <a:ext cx="13708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助力转向系统连接</a:t>
            </a:r>
            <a:r>
              <a: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0" name="图片 5" descr="微信图片_20180620170054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824" y="3946348"/>
            <a:ext cx="956816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" name="TextBox 140"/>
          <p:cNvSpPr txBox="1"/>
          <p:nvPr/>
        </p:nvSpPr>
        <p:spPr>
          <a:xfrm>
            <a:off x="3982523" y="4515966"/>
            <a:ext cx="13708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胎压监测系统连接</a:t>
            </a:r>
            <a:r>
              <a: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2" name="图片 141"/>
          <p:cNvPicPr>
            <a:picLocks noChangeAspect="1"/>
          </p:cNvPicPr>
          <p:nvPr/>
        </p:nvPicPr>
        <p:blipFill>
          <a:blip r:embed="rId8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3921960"/>
            <a:ext cx="839921" cy="540000"/>
          </a:xfrm>
          <a:prstGeom prst="rect">
            <a:avLst/>
          </a:prstGeom>
        </p:spPr>
      </p:pic>
      <p:pic>
        <p:nvPicPr>
          <p:cNvPr id="143" name="Picture 13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6997" y="3855337"/>
            <a:ext cx="540000" cy="444545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pic>
        <p:nvPicPr>
          <p:cNvPr id="144" name="图片 143"/>
          <p:cNvPicPr>
            <a:picLocks noChangeAspect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9496" y="2295562"/>
            <a:ext cx="540000" cy="408729"/>
          </a:xfrm>
          <a:prstGeom prst="rect">
            <a:avLst/>
          </a:prstGeom>
        </p:spPr>
      </p:pic>
      <p:sp>
        <p:nvSpPr>
          <p:cNvPr id="145" name="TextBox 144"/>
          <p:cNvSpPr txBox="1"/>
          <p:nvPr/>
        </p:nvSpPr>
        <p:spPr>
          <a:xfrm>
            <a:off x="5328084" y="2733768"/>
            <a:ext cx="11015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倒车雷达连接</a:t>
            </a:r>
            <a:r>
              <a: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6" name="Picture 8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3585" y="3759942"/>
            <a:ext cx="466187" cy="54000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pic>
        <p:nvPicPr>
          <p:cNvPr id="147" name="图片 146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29927" y="3858988"/>
            <a:ext cx="540000" cy="423102"/>
          </a:xfrm>
          <a:prstGeom prst="rect">
            <a:avLst/>
          </a:prstGeom>
        </p:spPr>
      </p:pic>
      <p:sp>
        <p:nvSpPr>
          <p:cNvPr id="148" name="TextBox 147"/>
          <p:cNvSpPr txBox="1"/>
          <p:nvPr/>
        </p:nvSpPr>
        <p:spPr>
          <a:xfrm>
            <a:off x="2037582" y="4393145"/>
            <a:ext cx="11015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底盘线路连接</a:t>
            </a:r>
            <a:r>
              <a: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9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717831" y="733001"/>
            <a:ext cx="540000" cy="517406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pic>
        <p:nvPicPr>
          <p:cNvPr id="151" name="图片 150"/>
          <p:cNvPicPr>
            <a:picLocks noChangeAspect="1"/>
          </p:cNvPicPr>
          <p:nvPr/>
        </p:nvPicPr>
        <p:blipFill>
          <a:blip r:embed="rId14">
            <a:clrChange>
              <a:clrFrom>
                <a:srgbClr val="D9D9D9"/>
              </a:clrFrom>
              <a:clrTo>
                <a:srgbClr val="D9D9D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57891" y="720797"/>
            <a:ext cx="531911" cy="540000"/>
          </a:xfrm>
          <a:prstGeom prst="rect">
            <a:avLst/>
          </a:prstGeom>
        </p:spPr>
      </p:pic>
      <p:sp>
        <p:nvSpPr>
          <p:cNvPr id="154" name="TextBox 153"/>
          <p:cNvSpPr txBox="1"/>
          <p:nvPr/>
        </p:nvSpPr>
        <p:spPr>
          <a:xfrm>
            <a:off x="1883034" y="1314803"/>
            <a:ext cx="8322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仪表连接</a:t>
            </a:r>
            <a:r>
              <a: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7" name="Picture 3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240" y="2362034"/>
            <a:ext cx="675000" cy="446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" name="图片 2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483" y="681540"/>
            <a:ext cx="675000" cy="42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" name="Picture 35" descr="200907~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9" y="708497"/>
            <a:ext cx="509074" cy="4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" name="Picture 55" descr="U_3310~1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401" y="1167595"/>
            <a:ext cx="675000" cy="464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" name="图片 9247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240" y="708497"/>
            <a:ext cx="675000" cy="368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" name="图片 9249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245904"/>
            <a:ext cx="675000" cy="326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" name="图片 27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0402" y="2484794"/>
            <a:ext cx="675000" cy="272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" name="图片 29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480" y="1802172"/>
            <a:ext cx="675000" cy="545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" name="Picture 26" descr="https://timgsa.baidu.com/timg?image&amp;quality=80&amp;size=b9999_10000&amp;sec=1519555369020&amp;di=e448e48daea3a2aaf23b372a5fd2c50a&amp;imgtype=0&amp;src=http%3A%2F%2Fsrc.house.sina.com.cn%2Fimp%2Fimp%2Fdeal%2F0e%2Fb8%2Fd%2F9df95972ff46718c93255f32ec5_p1_mk1.jpg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761661"/>
            <a:ext cx="675000" cy="486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6" name="图片 1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300" y="1775215"/>
            <a:ext cx="675000" cy="47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7" name="图片 2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67" y="2355726"/>
            <a:ext cx="675000" cy="4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" name="Picture 34" descr="https://timgsa.baidu.com/timg?image&amp;quality=80&amp;size=b9999_10000&amp;sec=1519557959081&amp;di=3d0fcc3a0b6e5b99678c1e27371877d2&amp;imgtype=0&amp;src=http%3A%2F%2Fphoto.ctdj.com.cn%2Fauto_photo%2F2011%2F06-25%2Fusers_17%2F97A110592D3E28A0328E36060BFBD623_show.jpg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9014" y="1275605"/>
            <a:ext cx="515454" cy="4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直接连接符 2"/>
          <p:cNvCxnSpPr/>
          <p:nvPr/>
        </p:nvCxnSpPr>
        <p:spPr bwMode="auto">
          <a:xfrm>
            <a:off x="6404340" y="681540"/>
            <a:ext cx="0" cy="4293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pic>
        <p:nvPicPr>
          <p:cNvPr id="171" name="Picture 34" descr="C:\Users\qdqs\Desktop\Lear.jpg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201" y="4041995"/>
            <a:ext cx="675000" cy="253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" name="Picture 19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012514"/>
            <a:ext cx="675000" cy="332867"/>
          </a:xfrm>
          <a:prstGeom prst="rect">
            <a:avLst/>
          </a:prstGeom>
          <a:noFill/>
          <a:ln>
            <a:noFill/>
          </a:ln>
          <a:effectLst>
            <a:outerShdw blurRad="63500" dist="17961" dir="2700000" algn="ctr" rotWithShape="0">
              <a:srgbClr val="2F4D71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" name="图片 4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729" y="4091624"/>
            <a:ext cx="675000" cy="199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" name="图片 6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980614"/>
            <a:ext cx="675000" cy="405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" name="Picture 33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480" y="3040930"/>
            <a:ext cx="675000" cy="315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" name="图片 9250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333" y="3560685"/>
            <a:ext cx="675000" cy="233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" name="Picture 4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400" y="4570088"/>
            <a:ext cx="675000" cy="170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8" name="图片 8"/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9413" y="3497490"/>
            <a:ext cx="675000" cy="387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" name="Picture 30" descr="https://timgsa.baidu.com/timg?image&amp;quality=80&amp;size=b9999_10000&amp;sec=1519556944303&amp;di=e7532511fa62fe0efed3407ee0d09d4a&amp;imgtype=0&amp;src=http%3A%2F%2Fi2.hexunimg.cn%2F2012-04-17%2F140489500.jpg"/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969" y="3921968"/>
            <a:ext cx="675000" cy="422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" name="Picture 32" descr="https://timgsa.baidu.com/timg?image&amp;quality=80&amp;size=b9999_10000&amp;sec=1519557145623&amp;di=f06d85ebcb5865abfae1f27525baa071&amp;imgtype=jpg&amp;src=http%3A%2F%2Fimg3.imgtn.bdimg.com%2Fit%2Fu%3D1337647433%2C1688291784%26fm%3D214%26gp%3D0.jpg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939" y="3463467"/>
            <a:ext cx="675000" cy="392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1" name="Picture 28" descr="C:\Users\zengzheng\Desktop\160AC94F-A7EE-4106-9D51-C9AEF9DBB6DB.jpg"/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846" y="4518676"/>
            <a:ext cx="675000" cy="258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" name="Picture 1"/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612" y="4523672"/>
            <a:ext cx="675000" cy="227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3" name="直接连接符 182"/>
          <p:cNvCxnSpPr/>
          <p:nvPr/>
        </p:nvCxnSpPr>
        <p:spPr bwMode="auto">
          <a:xfrm flipH="1">
            <a:off x="6404340" y="2895786"/>
            <a:ext cx="2461062" cy="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86" name="肘形连接符 185"/>
          <p:cNvCxnSpPr/>
          <p:nvPr/>
        </p:nvCxnSpPr>
        <p:spPr bwMode="auto">
          <a:xfrm rot="10800000" flipV="1">
            <a:off x="4944460" y="2484794"/>
            <a:ext cx="560180" cy="48156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188" name="肘形连接符 187"/>
          <p:cNvCxnSpPr/>
          <p:nvPr/>
        </p:nvCxnSpPr>
        <p:spPr bwMode="auto">
          <a:xfrm rot="16200000" flipV="1">
            <a:off x="4070367" y="3498419"/>
            <a:ext cx="505086" cy="44982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190" name="肘形连接符 189"/>
          <p:cNvCxnSpPr/>
          <p:nvPr/>
        </p:nvCxnSpPr>
        <p:spPr bwMode="auto">
          <a:xfrm rot="5400000" flipH="1" flipV="1">
            <a:off x="2598923" y="3247452"/>
            <a:ext cx="666620" cy="60895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192" name="肘形连接符 191"/>
          <p:cNvCxnSpPr/>
          <p:nvPr/>
        </p:nvCxnSpPr>
        <p:spPr bwMode="auto">
          <a:xfrm flipV="1">
            <a:off x="859595" y="2499928"/>
            <a:ext cx="1799264" cy="84545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194" name="肘形连接符 193"/>
          <p:cNvCxnSpPr/>
          <p:nvPr/>
        </p:nvCxnSpPr>
        <p:spPr bwMode="auto">
          <a:xfrm>
            <a:off x="1046862" y="1776728"/>
            <a:ext cx="1611997" cy="58530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196" name="肘形连接符 195"/>
          <p:cNvCxnSpPr>
            <a:stCxn id="154" idx="2"/>
          </p:cNvCxnSpPr>
          <p:nvPr/>
        </p:nvCxnSpPr>
        <p:spPr bwMode="auto">
          <a:xfrm rot="16200000" flipH="1">
            <a:off x="2255295" y="1612598"/>
            <a:ext cx="632393" cy="54463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pic>
        <p:nvPicPr>
          <p:cNvPr id="329" name="Picture 3"/>
          <p:cNvPicPr>
            <a:picLocks noChangeAspect="1" noChangeArrowheads="1"/>
          </p:cNvPicPr>
          <p:nvPr/>
        </p:nvPicPr>
        <p:blipFill>
          <a:blip r:embed="rId3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30773">
            <a:off x="3225587" y="816280"/>
            <a:ext cx="540000" cy="335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0" name="Picture 4"/>
          <p:cNvPicPr>
            <a:picLocks noChangeAspect="1" noChangeArrowheads="1"/>
          </p:cNvPicPr>
          <p:nvPr/>
        </p:nvPicPr>
        <p:blipFill>
          <a:blip r:embed="rId4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578" y="824341"/>
            <a:ext cx="540000" cy="401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1" name="TextBox 330"/>
          <p:cNvSpPr txBox="1"/>
          <p:nvPr/>
        </p:nvSpPr>
        <p:spPr>
          <a:xfrm>
            <a:off x="3167844" y="1275605"/>
            <a:ext cx="11657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充电连接（</a:t>
            </a:r>
            <a:r>
              <a: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USB)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32" name="肘形连接符 331"/>
          <p:cNvCxnSpPr>
            <a:stCxn id="331" idx="2"/>
          </p:cNvCxnSpPr>
          <p:nvPr/>
        </p:nvCxnSpPr>
        <p:spPr bwMode="auto">
          <a:xfrm rot="5400000">
            <a:off x="3141167" y="1445872"/>
            <a:ext cx="525880" cy="693178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sp>
        <p:nvSpPr>
          <p:cNvPr id="169" name="平行四边形 103"/>
          <p:cNvSpPr/>
          <p:nvPr/>
        </p:nvSpPr>
        <p:spPr>
          <a:xfrm>
            <a:off x="179506" y="51723"/>
            <a:ext cx="2030095" cy="378143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汽车</a:t>
            </a:r>
          </a:p>
        </p:txBody>
      </p:sp>
      <p:sp>
        <p:nvSpPr>
          <p:cNvPr id="170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6970610" y="4896677"/>
            <a:ext cx="2133600" cy="273844"/>
          </a:xfrm>
        </p:spPr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571876" y="2315767"/>
            <a:ext cx="5419725" cy="646331"/>
          </a:xfrm>
          <a:prstGeom prst="rect">
            <a:avLst/>
          </a:prstGeom>
          <a:noFill/>
          <a:ln w="19050">
            <a:noFill/>
            <a:prstDash val="dashDot"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023C9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研发能力</a:t>
            </a:r>
            <a:endParaRPr lang="en-US" altLang="zh-CN" sz="3600" dirty="0">
              <a:solidFill>
                <a:srgbClr val="023C9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1"/>
          <p:cNvGrpSpPr/>
          <p:nvPr/>
        </p:nvGrpSpPr>
        <p:grpSpPr>
          <a:xfrm>
            <a:off x="1524000" y="1938337"/>
            <a:ext cx="1905000" cy="1262063"/>
            <a:chOff x="1219200" y="2584450"/>
            <a:chExt cx="1905000" cy="1682750"/>
          </a:xfrm>
        </p:grpSpPr>
        <p:sp>
          <p:nvSpPr>
            <p:cNvPr id="6" name="燕尾形 2"/>
            <p:cNvSpPr/>
            <p:nvPr/>
          </p:nvSpPr>
          <p:spPr bwMode="auto">
            <a:xfrm>
              <a:off x="1524000" y="3038475"/>
              <a:ext cx="633413" cy="774700"/>
            </a:xfrm>
            <a:prstGeom prst="chevron">
              <a:avLst/>
            </a:prstGeom>
            <a:solidFill>
              <a:srgbClr val="83C0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 bwMode="auto">
            <a:xfrm>
              <a:off x="1744663" y="2584450"/>
              <a:ext cx="1379537" cy="1682750"/>
            </a:xfrm>
            <a:prstGeom prst="chevron">
              <a:avLst/>
            </a:prstGeom>
            <a:solidFill>
              <a:srgbClr val="83C0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燕尾形 2"/>
            <p:cNvSpPr/>
            <p:nvPr/>
          </p:nvSpPr>
          <p:spPr bwMode="auto">
            <a:xfrm>
              <a:off x="1219200" y="3101290"/>
              <a:ext cx="381000" cy="619125"/>
            </a:xfrm>
            <a:prstGeom prst="chevron">
              <a:avLst/>
            </a:prstGeom>
            <a:solidFill>
              <a:srgbClr val="83C0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直接连接符 49"/>
          <p:cNvCxnSpPr/>
          <p:nvPr/>
        </p:nvCxnSpPr>
        <p:spPr>
          <a:xfrm>
            <a:off x="8028305" y="1421130"/>
            <a:ext cx="0" cy="3587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4571366" y="1167765"/>
            <a:ext cx="0" cy="2711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直接连接符 423"/>
          <p:cNvCxnSpPr>
            <a:endCxn id="432" idx="0"/>
          </p:cNvCxnSpPr>
          <p:nvPr/>
        </p:nvCxnSpPr>
        <p:spPr>
          <a:xfrm flipH="1">
            <a:off x="1043940" y="1437005"/>
            <a:ext cx="1905" cy="275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" name="圆角矩形 429"/>
          <p:cNvSpPr/>
          <p:nvPr/>
        </p:nvSpPr>
        <p:spPr>
          <a:xfrm>
            <a:off x="3867150" y="789305"/>
            <a:ext cx="1365885" cy="377825"/>
          </a:xfrm>
          <a:prstGeom prst="roundRect">
            <a:avLst/>
          </a:prstGeom>
          <a:solidFill>
            <a:srgbClr val="E9C998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总经理</a:t>
            </a:r>
          </a:p>
        </p:txBody>
      </p:sp>
      <p:sp>
        <p:nvSpPr>
          <p:cNvPr id="432" name="圆角矩形 431"/>
          <p:cNvSpPr/>
          <p:nvPr/>
        </p:nvSpPr>
        <p:spPr>
          <a:xfrm>
            <a:off x="628015" y="1712595"/>
            <a:ext cx="831600" cy="4464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塑模</a:t>
            </a:r>
          </a:p>
          <a:p>
            <a:pPr algn="ctr"/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</a:t>
            </a:r>
          </a:p>
        </p:txBody>
      </p:sp>
      <p:sp>
        <p:nvSpPr>
          <p:cNvPr id="434" name="圆角矩形 433"/>
          <p:cNvSpPr/>
          <p:nvPr/>
        </p:nvSpPr>
        <p:spPr>
          <a:xfrm>
            <a:off x="628015" y="2361565"/>
            <a:ext cx="831600" cy="446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46</a:t>
            </a:r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人</a:t>
            </a:r>
          </a:p>
        </p:txBody>
      </p:sp>
      <p:sp>
        <p:nvSpPr>
          <p:cNvPr id="436" name="圆角矩形 435"/>
          <p:cNvSpPr/>
          <p:nvPr/>
        </p:nvSpPr>
        <p:spPr>
          <a:xfrm>
            <a:off x="1621790" y="1701800"/>
            <a:ext cx="831600" cy="446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冲模</a:t>
            </a:r>
          </a:p>
          <a:p>
            <a:pPr algn="ctr"/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</a:t>
            </a:r>
          </a:p>
        </p:txBody>
      </p:sp>
      <p:sp>
        <p:nvSpPr>
          <p:cNvPr id="437" name="圆角矩形 436"/>
          <p:cNvSpPr/>
          <p:nvPr/>
        </p:nvSpPr>
        <p:spPr>
          <a:xfrm>
            <a:off x="1621790" y="2372995"/>
            <a:ext cx="831600" cy="446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43</a:t>
            </a:r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人</a:t>
            </a:r>
          </a:p>
        </p:txBody>
      </p:sp>
      <p:sp>
        <p:nvSpPr>
          <p:cNvPr id="439" name="圆角矩形 438"/>
          <p:cNvSpPr/>
          <p:nvPr/>
        </p:nvSpPr>
        <p:spPr>
          <a:xfrm>
            <a:off x="2627630" y="1701165"/>
            <a:ext cx="831600" cy="446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电镀</a:t>
            </a:r>
          </a:p>
          <a:p>
            <a:pPr algn="ctr"/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</a:t>
            </a:r>
          </a:p>
        </p:txBody>
      </p:sp>
      <p:sp>
        <p:nvSpPr>
          <p:cNvPr id="440" name="圆角矩形 439"/>
          <p:cNvSpPr/>
          <p:nvPr/>
        </p:nvSpPr>
        <p:spPr>
          <a:xfrm>
            <a:off x="2628900" y="2372995"/>
            <a:ext cx="831600" cy="44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7</a:t>
            </a:r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人</a:t>
            </a:r>
            <a:endParaRPr lang="en-US" altLang="zh-CN" sz="14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1045845" y="2148205"/>
            <a:ext cx="0" cy="2171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圆角矩形 4"/>
          <p:cNvSpPr/>
          <p:nvPr/>
        </p:nvSpPr>
        <p:spPr>
          <a:xfrm>
            <a:off x="3652520" y="1701165"/>
            <a:ext cx="831600" cy="446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</a:t>
            </a:r>
          </a:p>
          <a:p>
            <a:pPr algn="ctr"/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3652520" y="2383155"/>
            <a:ext cx="831600" cy="446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61</a:t>
            </a:r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人</a:t>
            </a:r>
            <a:endParaRPr lang="en-US" altLang="zh-CN" sz="14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4650740" y="1701165"/>
            <a:ext cx="831215" cy="44640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自动化开发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4650105" y="2372995"/>
            <a:ext cx="831600" cy="446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149</a:t>
            </a:r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人</a:t>
            </a:r>
            <a:endParaRPr lang="en-US" altLang="zh-CN" sz="14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2036445" y="2156142"/>
            <a:ext cx="0" cy="2171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1045845" y="1419860"/>
            <a:ext cx="6982460" cy="165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表格 24"/>
          <p:cNvGraphicFramePr/>
          <p:nvPr>
            <p:custDataLst>
              <p:tags r:id="rId1"/>
            </p:custDataLst>
          </p:nvPr>
        </p:nvGraphicFramePr>
        <p:xfrm>
          <a:off x="250190" y="3508057"/>
          <a:ext cx="4262120" cy="11061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5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55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55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55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8935">
                <a:tc gridSpan="4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开发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工程师年资分布（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227</a:t>
                      </a:r>
                      <a:r>
                        <a:rPr lang="zh-CN" altLang="zh-CN" sz="14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人）</a:t>
                      </a:r>
                    </a:p>
                  </a:txBody>
                  <a:tcPr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61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10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年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7-10</a:t>
                      </a: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年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5-7</a:t>
                      </a: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年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＜</a:t>
                      </a:r>
                      <a:r>
                        <a:rPr lang="en-US" altLang="zh-CN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5</a:t>
                      </a: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年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61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6</a:t>
                      </a: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人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9</a:t>
                      </a: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人</a:t>
                      </a:r>
                      <a:endParaRPr lang="en-US" altLang="zh-CN" sz="140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20</a:t>
                      </a: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人</a:t>
                      </a:r>
                      <a:endParaRPr lang="en-US" altLang="zh-CN" sz="140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192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人</a:t>
                      </a:r>
                      <a:endParaRPr lang="en-US" altLang="zh-CN" sz="14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" name="表格 5"/>
          <p:cNvGraphicFramePr/>
          <p:nvPr>
            <p:custDataLst>
              <p:tags r:id="rId2"/>
            </p:custDataLst>
          </p:nvPr>
        </p:nvGraphicFramePr>
        <p:xfrm>
          <a:off x="4643120" y="3508057"/>
          <a:ext cx="4262120" cy="1105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5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55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55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55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8618">
                <a:tc gridSpan="4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开发技术员</a:t>
                      </a: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年资分布（</a:t>
                      </a:r>
                      <a:r>
                        <a:rPr lang="en-US" altLang="zh-CN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260</a:t>
                      </a: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人）</a:t>
                      </a:r>
                      <a:endParaRPr lang="zh-CN" altLang="en-US" sz="140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61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＞</a:t>
                      </a:r>
                      <a:r>
                        <a:rPr lang="en-US" altLang="zh-CN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10</a:t>
                      </a: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年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7-10</a:t>
                      </a: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年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5-7</a:t>
                      </a: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年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＜</a:t>
                      </a:r>
                      <a:r>
                        <a:rPr lang="en-US" altLang="zh-CN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5</a:t>
                      </a: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年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61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27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22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4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21" name="直接连接符 20"/>
          <p:cNvCxnSpPr>
            <a:endCxn id="16" idx="0"/>
          </p:cNvCxnSpPr>
          <p:nvPr/>
        </p:nvCxnSpPr>
        <p:spPr>
          <a:xfrm flipH="1">
            <a:off x="5066665" y="1414145"/>
            <a:ext cx="4445" cy="287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endCxn id="5" idx="0"/>
          </p:cNvCxnSpPr>
          <p:nvPr/>
        </p:nvCxnSpPr>
        <p:spPr>
          <a:xfrm>
            <a:off x="4065905" y="1432560"/>
            <a:ext cx="2540" cy="2686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>
            <a:endCxn id="20" idx="0"/>
          </p:cNvCxnSpPr>
          <p:nvPr/>
        </p:nvCxnSpPr>
        <p:spPr>
          <a:xfrm>
            <a:off x="7056755" y="1414145"/>
            <a:ext cx="2540" cy="287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圆角矩形 19"/>
          <p:cNvSpPr/>
          <p:nvPr/>
        </p:nvSpPr>
        <p:spPr>
          <a:xfrm>
            <a:off x="6643370" y="1701165"/>
            <a:ext cx="831600" cy="446400"/>
          </a:xfrm>
          <a:prstGeom prst="roundRect">
            <a:avLst/>
          </a:prstGeom>
          <a:solidFill>
            <a:srgbClr val="F7FC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</a:t>
            </a:r>
          </a:p>
          <a:p>
            <a:pPr algn="ctr"/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品保</a:t>
            </a:r>
          </a:p>
        </p:txBody>
      </p:sp>
      <p:sp>
        <p:nvSpPr>
          <p:cNvPr id="26" name="圆角矩形 25"/>
          <p:cNvSpPr/>
          <p:nvPr/>
        </p:nvSpPr>
        <p:spPr>
          <a:xfrm>
            <a:off x="6643370" y="2365375"/>
            <a:ext cx="831600" cy="446400"/>
          </a:xfrm>
          <a:prstGeom prst="roundRect">
            <a:avLst/>
          </a:prstGeom>
          <a:solidFill>
            <a:srgbClr val="F6F5C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15</a:t>
            </a:r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人</a:t>
            </a:r>
            <a:endParaRPr lang="en-US" altLang="zh-CN" sz="14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7668260" y="1701165"/>
            <a:ext cx="831600" cy="446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实验室</a:t>
            </a:r>
          </a:p>
        </p:txBody>
      </p:sp>
      <p:sp>
        <p:nvSpPr>
          <p:cNvPr id="33" name="圆角矩形 32"/>
          <p:cNvSpPr/>
          <p:nvPr/>
        </p:nvSpPr>
        <p:spPr>
          <a:xfrm>
            <a:off x="7625715" y="2365375"/>
            <a:ext cx="831600" cy="446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28</a:t>
            </a:r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人</a:t>
            </a:r>
          </a:p>
        </p:txBody>
      </p:sp>
      <p:cxnSp>
        <p:nvCxnSpPr>
          <p:cNvPr id="34" name="直接连接符 33"/>
          <p:cNvCxnSpPr>
            <a:endCxn id="35" idx="0"/>
          </p:cNvCxnSpPr>
          <p:nvPr/>
        </p:nvCxnSpPr>
        <p:spPr>
          <a:xfrm>
            <a:off x="6083935" y="1425575"/>
            <a:ext cx="2540" cy="275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圆角矩形 34"/>
          <p:cNvSpPr/>
          <p:nvPr/>
        </p:nvSpPr>
        <p:spPr>
          <a:xfrm>
            <a:off x="5670550" y="1701165"/>
            <a:ext cx="831600" cy="4464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加工</a:t>
            </a:r>
          </a:p>
          <a:p>
            <a:pPr algn="ctr"/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中心</a:t>
            </a:r>
          </a:p>
        </p:txBody>
      </p:sp>
      <p:sp>
        <p:nvSpPr>
          <p:cNvPr id="36" name="圆角矩形 35"/>
          <p:cNvSpPr/>
          <p:nvPr/>
        </p:nvSpPr>
        <p:spPr>
          <a:xfrm>
            <a:off x="5654675" y="2374265"/>
            <a:ext cx="831600" cy="446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138</a:t>
            </a:r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人</a:t>
            </a:r>
            <a:endParaRPr lang="en-US" altLang="zh-CN" sz="14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cxnSp>
        <p:nvCxnSpPr>
          <p:cNvPr id="51" name="直接连接符 50"/>
          <p:cNvCxnSpPr/>
          <p:nvPr/>
        </p:nvCxnSpPr>
        <p:spPr>
          <a:xfrm flipH="1">
            <a:off x="2036445" y="1425575"/>
            <a:ext cx="1905" cy="275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flipH="1">
            <a:off x="3042285" y="1432560"/>
            <a:ext cx="1905" cy="275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7042785" y="2139632"/>
            <a:ext cx="0" cy="2171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6086475" y="2156142"/>
            <a:ext cx="0" cy="2171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5071110" y="2148522"/>
            <a:ext cx="0" cy="2171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4051300" y="2161857"/>
            <a:ext cx="0" cy="2171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3030220" y="2145347"/>
            <a:ext cx="0" cy="2171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8047355" y="2139632"/>
            <a:ext cx="0" cy="2171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平行四边形 103"/>
          <p:cNvSpPr/>
          <p:nvPr/>
        </p:nvSpPr>
        <p:spPr>
          <a:xfrm>
            <a:off x="179705" y="51435"/>
            <a:ext cx="3411855" cy="378460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Gill Sans" pitchFamily="2" charset="0"/>
              </a:rPr>
              <a:t>产品开发人力分布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179705" y="627534"/>
            <a:ext cx="1370965" cy="36322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合计</a:t>
            </a:r>
            <a:r>
              <a:rPr lang="en-US" altLang="zh-CN" dirty="0">
                <a:solidFill>
                  <a:schemeClr val="tx1"/>
                </a:solidFill>
              </a:rPr>
              <a:t>487</a:t>
            </a:r>
            <a:r>
              <a:rPr lang="zh-CN" altLang="en-US" dirty="0">
                <a:solidFill>
                  <a:schemeClr val="tx1"/>
                </a:solidFill>
              </a:rPr>
              <a:t>人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415290" y="771525"/>
          <a:ext cx="8265795" cy="38093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52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4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86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752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类型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模治具设备名称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周期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7520"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zh-TW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endParaRPr lang="zh-CN" altLang="zh-TW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zh-TW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简易模具</a:t>
                      </a:r>
                      <a:endParaRPr lang="zh-CN" altLang="en-US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冲压模具</a:t>
                      </a:r>
                      <a:endParaRPr lang="zh-CN" altLang="en-US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endParaRPr lang="en-US" altLang="zh-TW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endParaRPr lang="en-US" altLang="zh-TW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en-US" altLang="zh-TW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1-2</a:t>
                      </a:r>
                      <a:r>
                        <a:rPr lang="zh-CN" alt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周</a:t>
                      </a:r>
                      <a:endParaRPr lang="zh-CN" altLang="en-US">
                        <a:cs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09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注塑模具</a:t>
                      </a:r>
                      <a:endParaRPr lang="zh-CN" altLang="en-US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815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组装治具</a:t>
                      </a:r>
                      <a:endParaRPr lang="zh-CN" altLang="en-US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7520">
                <a:tc rowSpan="4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量产模具</a:t>
                      </a:r>
                      <a:endParaRPr lang="zh-CN" altLang="en-US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冲压模具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TW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3-6</a:t>
                      </a:r>
                      <a:r>
                        <a:rPr lang="zh-CN" alt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周</a:t>
                      </a:r>
                      <a:endParaRPr lang="zh-CN" altLang="en-US">
                        <a:cs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752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注塑模具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3-6</a:t>
                      </a:r>
                      <a:r>
                        <a:rPr lang="zh-CN" alt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周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752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组装治具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3-5</a:t>
                      </a:r>
                      <a:r>
                        <a:rPr lang="zh-CN" alt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周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752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自动化</a:t>
                      </a:r>
                      <a:r>
                        <a:rPr lang="en-US" altLang="zh-CN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-</a:t>
                      </a:r>
                      <a:r>
                        <a:rPr lang="en-US" altLang="zh-TW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 </a:t>
                      </a:r>
                      <a:r>
                        <a:rPr lang="zh-CN" alt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全自动线</a:t>
                      </a:r>
                      <a:endParaRPr lang="zh-CN" altLang="en-US">
                        <a:cs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8-15</a:t>
                      </a:r>
                      <a:r>
                        <a:rPr lang="zh-CN" alt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周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4" name="平行四边形 103"/>
          <p:cNvSpPr/>
          <p:nvPr/>
        </p:nvSpPr>
        <p:spPr>
          <a:xfrm>
            <a:off x="179705" y="51435"/>
            <a:ext cx="4767580" cy="378460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Gill Sans" pitchFamily="2" charset="0"/>
              </a:rPr>
              <a:t>模治具、自动设备交付时间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6" name="组合 255"/>
          <p:cNvGrpSpPr/>
          <p:nvPr/>
        </p:nvGrpSpPr>
        <p:grpSpPr>
          <a:xfrm>
            <a:off x="251520" y="987574"/>
            <a:ext cx="8572158" cy="3877858"/>
            <a:chOff x="-913" y="2569"/>
            <a:chExt cx="16008" cy="7952"/>
          </a:xfrm>
        </p:grpSpPr>
        <p:sp>
          <p:nvSpPr>
            <p:cNvPr id="217" name="五边形 216"/>
            <p:cNvSpPr/>
            <p:nvPr>
              <p:custDataLst>
                <p:tags r:id="rId1"/>
              </p:custDataLst>
            </p:nvPr>
          </p:nvSpPr>
          <p:spPr bwMode="auto">
            <a:xfrm>
              <a:off x="-728" y="6508"/>
              <a:ext cx="3744" cy="738"/>
            </a:xfrm>
            <a:prstGeom prst="homePlate">
              <a:avLst/>
            </a:prstGeom>
            <a:solidFill>
              <a:srgbClr val="1F74AD"/>
            </a:solidFill>
            <a:ln w="19050">
              <a:noFill/>
              <a:round/>
            </a:ln>
            <a:effectLst/>
          </p:spPr>
          <p:txBody>
            <a:bodyPr vert="horz" wrap="none" lIns="68580" tIns="0" rIns="68580" bIns="0" anchor="ctr" anchorCtr="1" compatLnSpc="1">
              <a:norm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20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19" name="燕尾形 218"/>
            <p:cNvSpPr/>
            <p:nvPr>
              <p:custDataLst>
                <p:tags r:id="rId2"/>
              </p:custDataLst>
            </p:nvPr>
          </p:nvSpPr>
          <p:spPr bwMode="auto">
            <a:xfrm>
              <a:off x="3280" y="6508"/>
              <a:ext cx="3745" cy="738"/>
            </a:xfrm>
            <a:prstGeom prst="chevron">
              <a:avLst/>
            </a:prstGeom>
            <a:solidFill>
              <a:srgbClr val="3498DB"/>
            </a:solidFill>
            <a:ln w="19050">
              <a:noFill/>
              <a:round/>
            </a:ln>
            <a:effectLst/>
          </p:spPr>
          <p:txBody>
            <a:bodyPr vert="horz" wrap="none" lIns="68580" tIns="0" rIns="68580" bIns="0" anchor="ctr" anchorCtr="1" compatLnSpc="1">
              <a:norm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20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21" name="燕尾形 220"/>
            <p:cNvSpPr/>
            <p:nvPr>
              <p:custDataLst>
                <p:tags r:id="rId3"/>
              </p:custDataLst>
            </p:nvPr>
          </p:nvSpPr>
          <p:spPr bwMode="auto">
            <a:xfrm>
              <a:off x="7243" y="6461"/>
              <a:ext cx="3745" cy="738"/>
            </a:xfrm>
            <a:prstGeom prst="chevron">
              <a:avLst/>
            </a:prstGeom>
            <a:solidFill>
              <a:srgbClr val="1AA3AA"/>
            </a:solidFill>
            <a:ln w="19050">
              <a:noFill/>
              <a:round/>
            </a:ln>
            <a:effectLst/>
          </p:spPr>
          <p:txBody>
            <a:bodyPr vert="horz" wrap="none" lIns="68580" tIns="0" rIns="68580" bIns="0" anchor="ctr" anchorCtr="1" compatLnSpc="1">
              <a:norm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20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23" name="燕尾形 222"/>
            <p:cNvSpPr/>
            <p:nvPr>
              <p:custDataLst>
                <p:tags r:id="rId4"/>
              </p:custDataLst>
            </p:nvPr>
          </p:nvSpPr>
          <p:spPr bwMode="auto">
            <a:xfrm>
              <a:off x="11088" y="6462"/>
              <a:ext cx="3745" cy="736"/>
            </a:xfrm>
            <a:prstGeom prst="chevron">
              <a:avLst/>
            </a:prstGeom>
            <a:solidFill>
              <a:srgbClr val="69A35B"/>
            </a:solidFill>
            <a:ln w="19050">
              <a:noFill/>
              <a:round/>
            </a:ln>
            <a:effectLst/>
          </p:spPr>
          <p:txBody>
            <a:bodyPr vert="horz" wrap="none" lIns="68580" tIns="0" rIns="68580" bIns="0" anchor="ctr" anchorCtr="1" compatLnSpc="1">
              <a:norm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20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24" name="文本框 223"/>
            <p:cNvSpPr txBox="1"/>
            <p:nvPr>
              <p:custDataLst>
                <p:tags r:id="rId5"/>
              </p:custDataLst>
            </p:nvPr>
          </p:nvSpPr>
          <p:spPr>
            <a:xfrm>
              <a:off x="-552" y="6504"/>
              <a:ext cx="2943" cy="661"/>
            </a:xfrm>
            <a:prstGeom prst="rect">
              <a:avLst/>
            </a:prstGeom>
            <a:noFill/>
          </p:spPr>
          <p:txBody>
            <a:bodyPr wrap="square" bIns="0" rtlCol="0" anchor="ctr" anchorCtr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500" spc="30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大电流</a:t>
              </a:r>
              <a:endParaRPr lang="zh-CN" altLang="en-US" sz="1500" b="1" spc="3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5" name="文本框 224"/>
            <p:cNvSpPr txBox="1"/>
            <p:nvPr>
              <p:custDataLst>
                <p:tags r:id="rId6"/>
              </p:custDataLst>
            </p:nvPr>
          </p:nvSpPr>
          <p:spPr>
            <a:xfrm>
              <a:off x="3714" y="6504"/>
              <a:ext cx="2876" cy="661"/>
            </a:xfrm>
            <a:prstGeom prst="rect">
              <a:avLst/>
            </a:prstGeom>
            <a:noFill/>
          </p:spPr>
          <p:txBody>
            <a:bodyPr wrap="square" bIns="0" rtlCol="0" anchor="ctr" anchorCtr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500" spc="30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防水</a:t>
              </a:r>
              <a:endParaRPr lang="zh-CN" altLang="en-US" sz="1500" b="1" spc="3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6" name="文本框 225"/>
            <p:cNvSpPr txBox="1"/>
            <p:nvPr>
              <p:custDataLst>
                <p:tags r:id="rId7"/>
              </p:custDataLst>
            </p:nvPr>
          </p:nvSpPr>
          <p:spPr>
            <a:xfrm>
              <a:off x="7852" y="6503"/>
              <a:ext cx="2692" cy="661"/>
            </a:xfrm>
            <a:prstGeom prst="rect">
              <a:avLst/>
            </a:prstGeom>
            <a:noFill/>
          </p:spPr>
          <p:txBody>
            <a:bodyPr wrap="square" bIns="0" rtlCol="0" anchor="ctr" anchorCtr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500" spc="30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高频</a:t>
              </a:r>
              <a:endParaRPr lang="zh-CN" altLang="en-US" sz="1500" b="1" spc="3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7" name="文本框 226"/>
            <p:cNvSpPr txBox="1"/>
            <p:nvPr>
              <p:custDataLst>
                <p:tags r:id="rId8"/>
              </p:custDataLst>
            </p:nvPr>
          </p:nvSpPr>
          <p:spPr>
            <a:xfrm>
              <a:off x="11436" y="6504"/>
              <a:ext cx="2794" cy="661"/>
            </a:xfrm>
            <a:prstGeom prst="rect">
              <a:avLst/>
            </a:prstGeom>
            <a:noFill/>
          </p:spPr>
          <p:txBody>
            <a:bodyPr wrap="square" bIns="0" rtlCol="0" anchor="ctr" anchorCtr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500" spc="30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超短</a:t>
              </a:r>
              <a:endParaRPr lang="zh-CN" altLang="en-US" sz="1500" b="1" spc="3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9" name="矩形 228"/>
            <p:cNvSpPr/>
            <p:nvPr>
              <p:custDataLst>
                <p:tags r:id="rId9"/>
              </p:custDataLst>
            </p:nvPr>
          </p:nvSpPr>
          <p:spPr bwMode="auto">
            <a:xfrm>
              <a:off x="3237" y="7293"/>
              <a:ext cx="3765" cy="3226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3175">
              <a:solidFill>
                <a:sysClr val="window" lastClr="FFFFFF">
                  <a:lumMod val="85000"/>
                </a:sysClr>
              </a:solidFill>
              <a:round/>
            </a:ln>
          </p:spPr>
          <p:txBody>
            <a:bodyPr vert="horz" wrap="square" lIns="67500" tIns="35100" rIns="67500" bIns="35100" anchor="ctr" anchorCtr="1" compatLnSpc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050" spc="1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0" name="矩形 229"/>
            <p:cNvSpPr/>
            <p:nvPr>
              <p:custDataLst>
                <p:tags r:id="rId10"/>
              </p:custDataLst>
            </p:nvPr>
          </p:nvSpPr>
          <p:spPr bwMode="auto">
            <a:xfrm>
              <a:off x="7180" y="7295"/>
              <a:ext cx="3765" cy="3226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3175">
              <a:solidFill>
                <a:sysClr val="window" lastClr="FFFFFF">
                  <a:lumMod val="85000"/>
                </a:sysClr>
              </a:solidFill>
              <a:round/>
            </a:ln>
          </p:spPr>
          <p:txBody>
            <a:bodyPr vert="horz" wrap="square" lIns="67500" tIns="35100" rIns="67500" bIns="35100" anchor="ctr" anchorCtr="1" compatLnSpc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050" spc="1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2" name="矩形 231"/>
            <p:cNvSpPr/>
            <p:nvPr>
              <p:custDataLst>
                <p:tags r:id="rId11"/>
              </p:custDataLst>
            </p:nvPr>
          </p:nvSpPr>
          <p:spPr bwMode="auto">
            <a:xfrm>
              <a:off x="-830" y="2569"/>
              <a:ext cx="3765" cy="3227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3175">
              <a:solidFill>
                <a:sysClr val="window" lastClr="FFFFFF">
                  <a:lumMod val="85000"/>
                </a:sysClr>
              </a:solidFill>
              <a:round/>
            </a:ln>
          </p:spPr>
          <p:txBody>
            <a:bodyPr vert="horz" wrap="square" lIns="67500" tIns="35100" rIns="67500" bIns="35100" anchor="ctr" anchorCtr="1" compatLnSpc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050" spc="1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3" name="矩形 232"/>
            <p:cNvSpPr/>
            <p:nvPr>
              <p:custDataLst>
                <p:tags r:id="rId12"/>
              </p:custDataLst>
            </p:nvPr>
          </p:nvSpPr>
          <p:spPr bwMode="auto">
            <a:xfrm>
              <a:off x="3150" y="2569"/>
              <a:ext cx="3765" cy="3226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3175">
              <a:solidFill>
                <a:sysClr val="window" lastClr="FFFFFF">
                  <a:lumMod val="85000"/>
                </a:sysClr>
              </a:solidFill>
              <a:round/>
            </a:ln>
          </p:spPr>
          <p:txBody>
            <a:bodyPr vert="horz" wrap="square" lIns="67500" tIns="35100" rIns="67500" bIns="35100" anchor="ctr" anchorCtr="1" compatLnSpc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050" spc="1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4" name="矩形 233"/>
            <p:cNvSpPr/>
            <p:nvPr>
              <p:custDataLst>
                <p:tags r:id="rId13"/>
              </p:custDataLst>
            </p:nvPr>
          </p:nvSpPr>
          <p:spPr bwMode="auto">
            <a:xfrm>
              <a:off x="7163" y="2569"/>
              <a:ext cx="3765" cy="3227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3175">
              <a:solidFill>
                <a:sysClr val="window" lastClr="FFFFFF">
                  <a:lumMod val="85000"/>
                </a:sysClr>
              </a:solidFill>
              <a:round/>
            </a:ln>
          </p:spPr>
          <p:txBody>
            <a:bodyPr vert="horz" wrap="square" lIns="67500" tIns="35100" rIns="67500" bIns="35100" anchor="ctr" anchorCtr="1" compatLnSpc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050" spc="1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5" name="矩形 234"/>
            <p:cNvSpPr/>
            <p:nvPr>
              <p:custDataLst>
                <p:tags r:id="rId14"/>
              </p:custDataLst>
            </p:nvPr>
          </p:nvSpPr>
          <p:spPr bwMode="auto">
            <a:xfrm>
              <a:off x="11174" y="2569"/>
              <a:ext cx="3765" cy="3227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3175">
              <a:solidFill>
                <a:sysClr val="window" lastClr="FFFFFF">
                  <a:lumMod val="85000"/>
                </a:sysClr>
              </a:solidFill>
              <a:round/>
            </a:ln>
          </p:spPr>
          <p:txBody>
            <a:bodyPr vert="horz" wrap="square" lIns="67500" tIns="35100" rIns="67500" bIns="35100" anchor="ctr" anchorCtr="1" compatLnSpc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050" spc="1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6" name="TextBox 33"/>
            <p:cNvSpPr txBox="1"/>
            <p:nvPr/>
          </p:nvSpPr>
          <p:spPr>
            <a:xfrm>
              <a:off x="3026" y="4284"/>
              <a:ext cx="3984" cy="15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24P 5G</a:t>
              </a:r>
            </a:p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Waterproof:IPX7</a:t>
              </a:r>
            </a:p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UV+MIM</a:t>
              </a:r>
            </a:p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L*W*H=10.70*8.75*3.16 </a:t>
              </a:r>
            </a:p>
          </p:txBody>
        </p:sp>
        <p:sp>
          <p:nvSpPr>
            <p:cNvPr id="237" name="TextBox 35"/>
            <p:cNvSpPr txBox="1"/>
            <p:nvPr/>
          </p:nvSpPr>
          <p:spPr>
            <a:xfrm>
              <a:off x="7109" y="4309"/>
              <a:ext cx="3686" cy="15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24P 20G</a:t>
              </a:r>
            </a:p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Waterproof:IPX4</a:t>
              </a:r>
            </a:p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UV+ Drawl Shell</a:t>
              </a:r>
            </a:p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L*W*H=9.80*9.2 3.21</a:t>
              </a:r>
            </a:p>
          </p:txBody>
        </p:sp>
        <p:sp>
          <p:nvSpPr>
            <p:cNvPr id="238" name="TextBox 36"/>
            <p:cNvSpPr txBox="1"/>
            <p:nvPr/>
          </p:nvSpPr>
          <p:spPr>
            <a:xfrm>
              <a:off x="7181" y="9622"/>
              <a:ext cx="3847" cy="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24P 5G</a:t>
              </a:r>
            </a:p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L*W*H=9.45*8.74*2.96 </a:t>
              </a:r>
            </a:p>
          </p:txBody>
        </p:sp>
        <p:sp>
          <p:nvSpPr>
            <p:cNvPr id="239" name="TextBox 39"/>
            <p:cNvSpPr txBox="1"/>
            <p:nvPr/>
          </p:nvSpPr>
          <p:spPr>
            <a:xfrm>
              <a:off x="3175" y="9005"/>
              <a:ext cx="4090" cy="15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16P 8A</a:t>
              </a:r>
            </a:p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Waterproof:IPX7</a:t>
              </a:r>
            </a:p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LIM + Drawl Shell</a:t>
              </a:r>
            </a:p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L*W*H=7.65*11.60*3.26 </a:t>
              </a:r>
            </a:p>
          </p:txBody>
        </p:sp>
        <p:sp>
          <p:nvSpPr>
            <p:cNvPr id="240" name="TextBox 40"/>
            <p:cNvSpPr txBox="1"/>
            <p:nvPr/>
          </p:nvSpPr>
          <p:spPr>
            <a:xfrm>
              <a:off x="11077" y="4288"/>
              <a:ext cx="3959" cy="15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16P 10A</a:t>
              </a:r>
            </a:p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Waterproof:IPX5</a:t>
              </a:r>
            </a:p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Drawl Shell</a:t>
              </a:r>
            </a:p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L*W*H=6.15*11.30*3.04 </a:t>
              </a:r>
            </a:p>
          </p:txBody>
        </p:sp>
        <p:sp>
          <p:nvSpPr>
            <p:cNvPr id="242" name="TextBox 45"/>
            <p:cNvSpPr txBox="1"/>
            <p:nvPr/>
          </p:nvSpPr>
          <p:spPr>
            <a:xfrm>
              <a:off x="-913" y="4965"/>
              <a:ext cx="4237" cy="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16P 10A</a:t>
              </a:r>
            </a:p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L*W*H=6.65*12.30*3.46 </a:t>
              </a:r>
            </a:p>
          </p:txBody>
        </p:sp>
        <p:pic>
          <p:nvPicPr>
            <p:cNvPr id="244" name="Picture 2"/>
            <p:cNvPicPr>
              <a:picLocks noChangeAspect="1" noChangeArrowheads="1"/>
            </p:cNvPicPr>
            <p:nvPr/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49" y="2678"/>
              <a:ext cx="2255" cy="15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6" name="Picture 5"/>
            <p:cNvPicPr>
              <a:picLocks noChangeAspect="1" noChangeArrowheads="1"/>
            </p:cNvPicPr>
            <p:nvPr/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3" y="7340"/>
              <a:ext cx="2405" cy="1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7" name="Picture 6"/>
            <p:cNvPicPr>
              <a:picLocks noChangeAspect="1" noChangeArrowheads="1"/>
            </p:cNvPicPr>
            <p:nvPr/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32077">
              <a:off x="11373" y="2832"/>
              <a:ext cx="2419" cy="1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8" name="Picture 7"/>
            <p:cNvPicPr>
              <a:picLocks noChangeAspect="1" noChangeArrowheads="1"/>
            </p:cNvPicPr>
            <p:nvPr/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41" y="7374"/>
              <a:ext cx="2162" cy="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9" name="Picture 6"/>
            <p:cNvPicPr>
              <a:picLocks noChangeAspect="1" noChangeArrowheads="1"/>
            </p:cNvPicPr>
            <p:nvPr/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72" y="2577"/>
              <a:ext cx="2621" cy="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50" name="Picture 7"/>
            <p:cNvPicPr>
              <a:picLocks noChangeAspect="1" noChangeArrowheads="1"/>
            </p:cNvPicPr>
            <p:nvPr/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47" y="2664"/>
              <a:ext cx="2250" cy="16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51" name="Picture 11"/>
            <p:cNvPicPr>
              <a:picLocks noChangeAspect="1" noChangeArrowheads="1"/>
            </p:cNvPicPr>
            <p:nvPr/>
          </p:nvPicPr>
          <p:blipFill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598" y="7374"/>
              <a:ext cx="2588" cy="1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52" name="矩形 251"/>
            <p:cNvSpPr/>
            <p:nvPr/>
          </p:nvSpPr>
          <p:spPr>
            <a:xfrm>
              <a:off x="-95" y="5843"/>
              <a:ext cx="2268" cy="681"/>
            </a:xfrm>
            <a:prstGeom prst="rect">
              <a:avLst/>
            </a:prstGeom>
            <a:noFill/>
            <a:ln w="31750" cmpd="sng">
              <a:noFill/>
              <a:prstDash val="soli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solidFill>
                    <a:srgbClr val="1F74A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2017</a:t>
              </a:r>
            </a:p>
          </p:txBody>
        </p:sp>
        <p:sp>
          <p:nvSpPr>
            <p:cNvPr id="253" name="矩形 252"/>
            <p:cNvSpPr/>
            <p:nvPr/>
          </p:nvSpPr>
          <p:spPr>
            <a:xfrm>
              <a:off x="3901" y="5833"/>
              <a:ext cx="2268" cy="681"/>
            </a:xfrm>
            <a:prstGeom prst="rect">
              <a:avLst/>
            </a:prstGeom>
            <a:noFill/>
            <a:ln w="31750" cmpd="sng">
              <a:noFill/>
              <a:prstDash val="soli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>
                  <a:solidFill>
                    <a:srgbClr val="3498D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2018</a:t>
              </a:r>
            </a:p>
          </p:txBody>
        </p:sp>
        <p:sp>
          <p:nvSpPr>
            <p:cNvPr id="254" name="矩形 253"/>
            <p:cNvSpPr/>
            <p:nvPr/>
          </p:nvSpPr>
          <p:spPr>
            <a:xfrm>
              <a:off x="7580" y="5833"/>
              <a:ext cx="2852" cy="681"/>
            </a:xfrm>
            <a:prstGeom prst="rect">
              <a:avLst/>
            </a:prstGeom>
            <a:noFill/>
            <a:ln w="31750" cmpd="sng">
              <a:noFill/>
              <a:prstDash val="soli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>
                  <a:solidFill>
                    <a:srgbClr val="1AA3A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2019-2020</a:t>
              </a:r>
            </a:p>
          </p:txBody>
        </p:sp>
        <p:sp>
          <p:nvSpPr>
            <p:cNvPr id="255" name="矩形 254"/>
            <p:cNvSpPr/>
            <p:nvPr/>
          </p:nvSpPr>
          <p:spPr>
            <a:xfrm>
              <a:off x="11945" y="5818"/>
              <a:ext cx="2268" cy="681"/>
            </a:xfrm>
            <a:prstGeom prst="rect">
              <a:avLst/>
            </a:prstGeom>
            <a:noFill/>
            <a:ln w="31750" cmpd="sng">
              <a:noFill/>
              <a:prstDash val="soli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>
                  <a:solidFill>
                    <a:srgbClr val="69A3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2021</a:t>
              </a:r>
            </a:p>
          </p:txBody>
        </p:sp>
        <p:sp>
          <p:nvSpPr>
            <p:cNvPr id="260" name="矩形 259"/>
            <p:cNvSpPr/>
            <p:nvPr>
              <p:custDataLst>
                <p:tags r:id="rId15"/>
              </p:custDataLst>
            </p:nvPr>
          </p:nvSpPr>
          <p:spPr bwMode="auto">
            <a:xfrm>
              <a:off x="-829" y="7270"/>
              <a:ext cx="3765" cy="3226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3175">
              <a:solidFill>
                <a:sysClr val="window" lastClr="FFFFFF">
                  <a:lumMod val="85000"/>
                </a:sysClr>
              </a:solidFill>
              <a:round/>
            </a:ln>
          </p:spPr>
          <p:txBody>
            <a:bodyPr vert="horz" wrap="square" lIns="67500" tIns="35100" rIns="67500" bIns="35100" anchor="ctr" anchorCtr="1" compatLnSpc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050" spc="1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1" name="TextBox 49"/>
            <p:cNvSpPr txBox="1"/>
            <p:nvPr/>
          </p:nvSpPr>
          <p:spPr>
            <a:xfrm>
              <a:off x="-888" y="9336"/>
              <a:ext cx="3846" cy="1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16P/12P 8A</a:t>
              </a:r>
            </a:p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Drawl Shell / Riveting</a:t>
              </a:r>
            </a:p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L*W*H=11.5*8.25*2.40 </a:t>
              </a:r>
            </a:p>
          </p:txBody>
        </p:sp>
        <p:pic>
          <p:nvPicPr>
            <p:cNvPr id="262" name="Picture 4"/>
            <p:cNvPicPr>
              <a:picLocks noChangeAspect="1" noChangeArrowheads="1"/>
            </p:cNvPicPr>
            <p:nvPr/>
          </p:nvPicPr>
          <p:blipFill>
            <a:blip r:embed="rId2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36" y="7333"/>
              <a:ext cx="2122" cy="14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矩形 7"/>
            <p:cNvSpPr/>
            <p:nvPr>
              <p:custDataLst>
                <p:tags r:id="rId16"/>
              </p:custDataLst>
            </p:nvPr>
          </p:nvSpPr>
          <p:spPr bwMode="auto">
            <a:xfrm>
              <a:off x="11183" y="7246"/>
              <a:ext cx="3765" cy="3226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3175">
              <a:solidFill>
                <a:sysClr val="window" lastClr="FFFFFF">
                  <a:lumMod val="85000"/>
                </a:sysClr>
              </a:solidFill>
              <a:round/>
            </a:ln>
          </p:spPr>
          <p:txBody>
            <a:bodyPr vert="horz" wrap="square" lIns="67500" tIns="35100" rIns="67500" bIns="35100" anchor="ctr" anchorCtr="1" compatLnSpc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050" spc="1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TextBox 41"/>
            <p:cNvSpPr txBox="1"/>
            <p:nvPr/>
          </p:nvSpPr>
          <p:spPr>
            <a:xfrm>
              <a:off x="11088" y="9005"/>
              <a:ext cx="4007" cy="15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24P 20G</a:t>
              </a:r>
            </a:p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Waterproof:IPX8</a:t>
              </a:r>
            </a:p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UV+ Drawl Shell</a:t>
              </a:r>
            </a:p>
            <a:p>
              <a:r>
                <a:rPr lang="en-US" altLang="zh-CN" sz="1050" spc="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L*W*H=6.80*11.35*3.16</a:t>
              </a:r>
            </a:p>
          </p:txBody>
        </p:sp>
        <p:pic>
          <p:nvPicPr>
            <p:cNvPr id="10" name="Picture 7"/>
            <p:cNvPicPr>
              <a:picLocks noChangeAspect="1" noChangeArrowheads="1"/>
            </p:cNvPicPr>
            <p:nvPr/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2" y="7440"/>
              <a:ext cx="2162" cy="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4" name="平行四边形 103"/>
          <p:cNvSpPr/>
          <p:nvPr/>
        </p:nvSpPr>
        <p:spPr>
          <a:xfrm>
            <a:off x="179506" y="51723"/>
            <a:ext cx="2030095" cy="378143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研发路线</a:t>
            </a:r>
          </a:p>
        </p:txBody>
      </p:sp>
      <p:sp>
        <p:nvSpPr>
          <p:cNvPr id="44" name="矩形 34"/>
          <p:cNvSpPr/>
          <p:nvPr/>
        </p:nvSpPr>
        <p:spPr>
          <a:xfrm>
            <a:off x="171055" y="532031"/>
            <a:ext cx="3801110" cy="414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Type-C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连接器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Roadmap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>
            <p:custDataLst>
              <p:tags r:id="rId1"/>
            </p:custDataLst>
          </p:nvPr>
        </p:nvSpPr>
        <p:spPr>
          <a:xfrm flipV="1">
            <a:off x="1125220" y="4037330"/>
            <a:ext cx="672465" cy="521335"/>
          </a:xfrm>
          <a:prstGeom prst="rect">
            <a:avLst/>
          </a:prstGeom>
          <a:solidFill>
            <a:srgbClr val="1F74AD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perspectiveRelaxed" fov="5700000">
              <a:rot lat="16800000" lon="0" rev="0"/>
            </a:camera>
            <a:lightRig rig="soft" dir="t">
              <a:rot lat="0" lon="0" rev="4800000"/>
            </a:lightRig>
          </a:scene3d>
          <a:sp3d extrusionH="57150" prstMaterial="plastic">
            <a:bevelT w="0" h="12700"/>
            <a:bevelB w="0" h="25400"/>
          </a:sp3d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sz="13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2"/>
            </p:custDataLst>
          </p:nvPr>
        </p:nvSpPr>
        <p:spPr bwMode="auto">
          <a:xfrm>
            <a:off x="762635" y="4472940"/>
            <a:ext cx="1605915" cy="173355"/>
          </a:xfrm>
          <a:prstGeom prst="rect">
            <a:avLst/>
          </a:prstGeom>
          <a:noFill/>
        </p:spPr>
        <p:txBody>
          <a:bodyPr wrap="square" lIns="67500" tIns="35100" rIns="67500" bIns="0" anchor="ctr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altLang="ko-KR" sz="1400" b="1" spc="300" dirty="0">
                <a:solidFill>
                  <a:srgbClr val="1F74AD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2007-2016</a:t>
            </a:r>
          </a:p>
        </p:txBody>
      </p:sp>
      <p:sp>
        <p:nvSpPr>
          <p:cNvPr id="14" name="矩形 13"/>
          <p:cNvSpPr/>
          <p:nvPr>
            <p:custDataLst>
              <p:tags r:id="rId3"/>
            </p:custDataLst>
          </p:nvPr>
        </p:nvSpPr>
        <p:spPr>
          <a:xfrm flipV="1">
            <a:off x="2747010" y="3737610"/>
            <a:ext cx="672465" cy="52133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perspectiveRelaxed" fov="5700000">
              <a:rot lat="16800000" lon="0" rev="0"/>
            </a:camera>
            <a:lightRig rig="soft" dir="t">
              <a:rot lat="0" lon="0" rev="4800000"/>
            </a:lightRig>
          </a:scene3d>
          <a:sp3d extrusionH="57150" prstMaterial="plastic">
            <a:bevelT w="0" h="12700"/>
            <a:bevelB w="0" h="25400"/>
          </a:sp3d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sz="13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4"/>
            </p:custDataLst>
          </p:nvPr>
        </p:nvSpPr>
        <p:spPr bwMode="auto">
          <a:xfrm>
            <a:off x="2486025" y="4170045"/>
            <a:ext cx="1588135" cy="207010"/>
          </a:xfrm>
          <a:prstGeom prst="rect">
            <a:avLst/>
          </a:prstGeom>
          <a:noFill/>
        </p:spPr>
        <p:txBody>
          <a:bodyPr wrap="square" lIns="67500" tIns="35100" rIns="67500" bIns="0" anchor="ctr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altLang="ko-KR" sz="1300" b="1" spc="300" dirty="0">
                <a:solidFill>
                  <a:schemeClr val="accent2">
                    <a:lumMod val="7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2017-2018</a:t>
            </a:r>
          </a:p>
        </p:txBody>
      </p:sp>
      <p:sp>
        <p:nvSpPr>
          <p:cNvPr id="18" name="矩形 17"/>
          <p:cNvSpPr/>
          <p:nvPr>
            <p:custDataLst>
              <p:tags r:id="rId5"/>
            </p:custDataLst>
          </p:nvPr>
        </p:nvSpPr>
        <p:spPr>
          <a:xfrm flipV="1">
            <a:off x="5852160" y="3032760"/>
            <a:ext cx="672465" cy="521335"/>
          </a:xfrm>
          <a:prstGeom prst="rect">
            <a:avLst/>
          </a:prstGeom>
          <a:solidFill>
            <a:srgbClr val="1AA3AA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perspectiveRelaxed" fov="5700000">
              <a:rot lat="16800000" lon="0" rev="0"/>
            </a:camera>
            <a:lightRig rig="soft" dir="t">
              <a:rot lat="0" lon="0" rev="4800000"/>
            </a:lightRig>
          </a:scene3d>
          <a:sp3d extrusionH="57150" prstMaterial="plastic">
            <a:bevelT w="0" h="12700"/>
            <a:bevelB w="0" h="25400"/>
          </a:sp3d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sz="13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6"/>
            </p:custDataLst>
          </p:nvPr>
        </p:nvSpPr>
        <p:spPr bwMode="auto">
          <a:xfrm>
            <a:off x="5546090" y="3554095"/>
            <a:ext cx="1287145" cy="187325"/>
          </a:xfrm>
          <a:prstGeom prst="rect">
            <a:avLst/>
          </a:prstGeom>
          <a:noFill/>
        </p:spPr>
        <p:txBody>
          <a:bodyPr wrap="square" lIns="67500" tIns="35100" rIns="67500" bIns="0" anchor="ctr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altLang="ko-KR" sz="1400" b="1" spc="300" dirty="0">
                <a:solidFill>
                  <a:srgbClr val="1AA3AA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2020</a:t>
            </a:r>
          </a:p>
        </p:txBody>
      </p:sp>
      <p:sp>
        <p:nvSpPr>
          <p:cNvPr id="30" name="矩形 29"/>
          <p:cNvSpPr/>
          <p:nvPr>
            <p:custDataLst>
              <p:tags r:id="rId7"/>
            </p:custDataLst>
          </p:nvPr>
        </p:nvSpPr>
        <p:spPr>
          <a:xfrm flipV="1">
            <a:off x="7635240" y="2689225"/>
            <a:ext cx="672465" cy="521335"/>
          </a:xfrm>
          <a:prstGeom prst="rect">
            <a:avLst/>
          </a:prstGeom>
          <a:solidFill>
            <a:srgbClr val="9BBB59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perspectiveRelaxed" fov="5700000">
              <a:rot lat="16800000" lon="0" rev="0"/>
            </a:camera>
            <a:lightRig rig="soft" dir="t">
              <a:rot lat="0" lon="0" rev="4800000"/>
            </a:lightRig>
          </a:scene3d>
          <a:sp3d extrusionH="57150" prstMaterial="plastic">
            <a:bevelB w="0" h="25400"/>
          </a:sp3d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sz="13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>
            <p:custDataLst>
              <p:tags r:id="rId8"/>
            </p:custDataLst>
          </p:nvPr>
        </p:nvSpPr>
        <p:spPr bwMode="auto">
          <a:xfrm>
            <a:off x="7386955" y="3171825"/>
            <a:ext cx="1287780" cy="219710"/>
          </a:xfrm>
          <a:prstGeom prst="rect">
            <a:avLst/>
          </a:prstGeom>
          <a:noFill/>
        </p:spPr>
        <p:txBody>
          <a:bodyPr wrap="square" lIns="67500" tIns="35100" rIns="67500" bIns="0" anchor="ctr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altLang="ko-KR" sz="1300" b="1" spc="300" dirty="0">
                <a:solidFill>
                  <a:srgbClr val="9BBB5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2021-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855980" y="3491230"/>
            <a:ext cx="1693545" cy="722630"/>
            <a:chOff x="686767" y="3547818"/>
            <a:chExt cx="1813670" cy="748613"/>
          </a:xfrm>
        </p:grpSpPr>
        <p:grpSp>
          <p:nvGrpSpPr>
            <p:cNvPr id="41" name="组合 13"/>
            <p:cNvGrpSpPr>
              <a:grpSpLocks noChangeAspect="1"/>
            </p:cNvGrpSpPr>
            <p:nvPr/>
          </p:nvGrpSpPr>
          <p:grpSpPr>
            <a:xfrm>
              <a:off x="686767" y="3668547"/>
              <a:ext cx="1183391" cy="524910"/>
              <a:chOff x="-670613" y="-136713"/>
              <a:chExt cx="1606295" cy="949477"/>
            </a:xfrm>
          </p:grpSpPr>
          <p:pic>
            <p:nvPicPr>
              <p:cNvPr id="44" name="Picture 9"/>
              <p:cNvPicPr>
                <a:picLocks noChangeAspect="1" noChangeArrowheads="1"/>
              </p:cNvPicPr>
              <p:nvPr/>
            </p:nvPicPr>
            <p:blipFill>
              <a:blip r:embed="rId1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-245183" y="38040"/>
                <a:ext cx="1180865" cy="7747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5" name="Picture 10"/>
              <p:cNvPicPr>
                <a:picLocks noChangeAspect="1" noChangeArrowheads="1"/>
              </p:cNvPicPr>
              <p:nvPr/>
            </p:nvPicPr>
            <p:blipFill>
              <a:blip r:embed="rId1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-670613" y="-136713"/>
                <a:ext cx="1088740" cy="6759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43" name="TextBox 67"/>
            <p:cNvSpPr txBox="1">
              <a:spLocks noChangeArrowheads="1"/>
            </p:cNvSpPr>
            <p:nvPr/>
          </p:nvSpPr>
          <p:spPr bwMode="auto">
            <a:xfrm>
              <a:off x="1776193" y="3547818"/>
              <a:ext cx="724244" cy="7486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0.4P 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0.8H 2.5W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10/16/20/24/30/34/40pin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486025" y="3317875"/>
            <a:ext cx="934085" cy="537845"/>
            <a:chOff x="2432032" y="3368129"/>
            <a:chExt cx="1000132" cy="557051"/>
          </a:xfrm>
        </p:grpSpPr>
        <p:pic>
          <p:nvPicPr>
            <p:cNvPr id="47" name="Picture 16"/>
            <p:cNvPicPr>
              <a:picLocks noChangeAspect="1" noChangeArrowheads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60069" y="3450743"/>
              <a:ext cx="872095" cy="474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17"/>
            <p:cNvPicPr>
              <a:picLocks noChangeAspect="1" noChangeArrowheads="1"/>
            </p:cNvPicPr>
            <p:nvPr/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32032" y="3368129"/>
              <a:ext cx="771994" cy="4390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" name="TextBox 67"/>
          <p:cNvSpPr txBox="1">
            <a:spLocks noChangeArrowheads="1"/>
          </p:cNvSpPr>
          <p:nvPr/>
        </p:nvSpPr>
        <p:spPr bwMode="auto">
          <a:xfrm>
            <a:off x="3373755" y="3391535"/>
            <a:ext cx="701675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0.4P</a:t>
            </a:r>
          </a:p>
          <a:p>
            <a:r>
              <a:rPr lang="en-US" altLang="zh-CN" sz="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0.8H </a:t>
            </a:r>
          </a:p>
          <a:p>
            <a:r>
              <a:rPr lang="en-US" altLang="zh-CN" sz="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2.5W</a:t>
            </a:r>
          </a:p>
          <a:p>
            <a:r>
              <a:rPr lang="en-US" altLang="zh-CN" sz="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40pin</a:t>
            </a:r>
          </a:p>
          <a:p>
            <a:r>
              <a:rPr lang="en-US" altLang="zh-CN" sz="800" b="1" dirty="0">
                <a:solidFill>
                  <a:srgbClr val="CC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5A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3960495" y="3015615"/>
            <a:ext cx="1774825" cy="861117"/>
            <a:chOff x="4011324" y="3054994"/>
            <a:chExt cx="1900535" cy="892092"/>
          </a:xfrm>
        </p:grpSpPr>
        <p:grpSp>
          <p:nvGrpSpPr>
            <p:cNvPr id="54" name="组合 9"/>
            <p:cNvGrpSpPr/>
            <p:nvPr/>
          </p:nvGrpSpPr>
          <p:grpSpPr>
            <a:xfrm>
              <a:off x="4011324" y="3054994"/>
              <a:ext cx="1110893" cy="474599"/>
              <a:chOff x="-218478" y="-15016"/>
              <a:chExt cx="1566582" cy="945906"/>
            </a:xfrm>
          </p:grpSpPr>
          <p:pic>
            <p:nvPicPr>
              <p:cNvPr id="56" name="Picture 1"/>
              <p:cNvPicPr>
                <a:picLocks noChangeAspect="1" noChangeArrowheads="1"/>
              </p:cNvPicPr>
              <p:nvPr/>
            </p:nvPicPr>
            <p:blipFill>
              <a:blip r:embed="rId1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-4" y="75014"/>
                <a:ext cx="1348108" cy="8558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7" name="Picture 3"/>
              <p:cNvPicPr>
                <a:picLocks noChangeAspect="1" noChangeArrowheads="1"/>
              </p:cNvPicPr>
              <p:nvPr/>
            </p:nvPicPr>
            <p:blipFill>
              <a:blip r:embed="rId1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-218478" y="-15016"/>
                <a:ext cx="1079926" cy="6990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55" name="TextBox 67"/>
            <p:cNvSpPr txBox="1">
              <a:spLocks noChangeArrowheads="1"/>
            </p:cNvSpPr>
            <p:nvPr/>
          </p:nvSpPr>
          <p:spPr bwMode="auto">
            <a:xfrm>
              <a:off x="4965633" y="3214908"/>
              <a:ext cx="946226" cy="7321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800" b="1" dirty="0">
                  <a:solidFill>
                    <a:srgbClr val="CC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0.35P 0.7H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1.9&amp;2.2W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10/24/30/38/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40/50/60pin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5A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420360" y="2633980"/>
            <a:ext cx="1177290" cy="568960"/>
            <a:chOff x="5574703" y="2659615"/>
            <a:chExt cx="1261090" cy="589277"/>
          </a:xfrm>
        </p:grpSpPr>
        <p:pic>
          <p:nvPicPr>
            <p:cNvPr id="61" name="Picture 3"/>
            <p:cNvPicPr>
              <a:picLocks noChangeAspect="1" noChangeArrowheads="1"/>
            </p:cNvPicPr>
            <p:nvPr/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90755" y="2715260"/>
              <a:ext cx="1145038" cy="533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3" name="Picture 4"/>
            <p:cNvPicPr>
              <a:picLocks noChangeAspect="1" noChangeArrowheads="1"/>
            </p:cNvPicPr>
            <p:nvPr/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74703" y="2659615"/>
              <a:ext cx="1031038" cy="477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7" name="组合 36"/>
          <p:cNvGrpSpPr/>
          <p:nvPr/>
        </p:nvGrpSpPr>
        <p:grpSpPr>
          <a:xfrm>
            <a:off x="5424170" y="1896110"/>
            <a:ext cx="1045210" cy="508000"/>
            <a:chOff x="5578483" y="1895471"/>
            <a:chExt cx="1119235" cy="526402"/>
          </a:xfrm>
        </p:grpSpPr>
        <p:pic>
          <p:nvPicPr>
            <p:cNvPr id="67" name="Picture 7"/>
            <p:cNvPicPr>
              <a:picLocks noChangeAspect="1" noChangeArrowheads="1"/>
            </p:cNvPicPr>
            <p:nvPr/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91504" y="1945410"/>
              <a:ext cx="1006214" cy="476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8" name="Picture 8"/>
            <p:cNvPicPr>
              <a:picLocks noChangeAspect="1" noChangeArrowheads="1"/>
            </p:cNvPicPr>
            <p:nvPr/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78483" y="1895471"/>
              <a:ext cx="829139" cy="389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6" name="组合 35"/>
          <p:cNvGrpSpPr/>
          <p:nvPr/>
        </p:nvGrpSpPr>
        <p:grpSpPr>
          <a:xfrm>
            <a:off x="7092315" y="2292516"/>
            <a:ext cx="1889760" cy="1198714"/>
            <a:chOff x="7365050" y="2305561"/>
            <a:chExt cx="2024014" cy="1241906"/>
          </a:xfrm>
        </p:grpSpPr>
        <p:grpSp>
          <p:nvGrpSpPr>
            <p:cNvPr id="70" name="组合 115"/>
            <p:cNvGrpSpPr/>
            <p:nvPr/>
          </p:nvGrpSpPr>
          <p:grpSpPr>
            <a:xfrm>
              <a:off x="7365050" y="2366572"/>
              <a:ext cx="1376878" cy="666714"/>
              <a:chOff x="9605203" y="1513420"/>
              <a:chExt cx="1916042" cy="1237052"/>
            </a:xfrm>
          </p:grpSpPr>
          <p:pic>
            <p:nvPicPr>
              <p:cNvPr id="72" name="Picture 5"/>
              <p:cNvPicPr>
                <a:picLocks noChangeAspect="1" noChangeArrowheads="1"/>
              </p:cNvPicPr>
              <p:nvPr/>
            </p:nvPicPr>
            <p:blipFill>
              <a:blip r:embed="rId2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605203" y="1513420"/>
                <a:ext cx="1370183" cy="8671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3" name="Picture 6"/>
              <p:cNvPicPr>
                <a:picLocks noChangeAspect="1" noChangeArrowheads="1"/>
              </p:cNvPicPr>
              <p:nvPr/>
            </p:nvPicPr>
            <p:blipFill>
              <a:blip r:embed="rId2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819979" y="1660186"/>
                <a:ext cx="1701266" cy="10902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74" name="TextBox 67"/>
            <p:cNvSpPr txBox="1">
              <a:spLocks noChangeArrowheads="1"/>
            </p:cNvSpPr>
            <p:nvPr/>
          </p:nvSpPr>
          <p:spPr bwMode="auto">
            <a:xfrm>
              <a:off x="8618914" y="2305561"/>
              <a:ext cx="770150" cy="12419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800" b="1" dirty="0">
                  <a:solidFill>
                    <a:srgbClr val="CC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0.3P</a:t>
              </a:r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0.6H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1.6W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40pin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5A</a:t>
              </a:r>
            </a:p>
            <a:p>
              <a:r>
                <a:rPr lang="en-US" altLang="zh-CN" sz="800" b="1" dirty="0">
                  <a:solidFill>
                    <a:srgbClr val="CC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interior</a:t>
              </a:r>
              <a:r>
                <a:rPr lang="zh-CN" altLang="en-US" sz="800" b="1" dirty="0">
                  <a:solidFill>
                    <a:srgbClr val="CC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CC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armor</a:t>
              </a:r>
              <a:endParaRPr lang="zh-CN" altLang="en-US" sz="800" b="1" dirty="0">
                <a:solidFill>
                  <a:srgbClr val="CC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endParaRPr lang="en-US" altLang="zh-CN" sz="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endParaRPr lang="en-US" altLang="zh-CN" sz="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380990" y="1077595"/>
            <a:ext cx="1692910" cy="583565"/>
            <a:chOff x="5532447" y="1047229"/>
            <a:chExt cx="1813145" cy="604508"/>
          </a:xfrm>
        </p:grpSpPr>
        <p:grpSp>
          <p:nvGrpSpPr>
            <p:cNvPr id="76" name="组合 98"/>
            <p:cNvGrpSpPr/>
            <p:nvPr/>
          </p:nvGrpSpPr>
          <p:grpSpPr>
            <a:xfrm>
              <a:off x="5532447" y="1071552"/>
              <a:ext cx="1081858" cy="546422"/>
              <a:chOff x="10610322" y="5364400"/>
              <a:chExt cx="1732096" cy="1166456"/>
            </a:xfrm>
          </p:grpSpPr>
          <p:pic>
            <p:nvPicPr>
              <p:cNvPr id="78" name="Picture 5"/>
              <p:cNvPicPr>
                <a:picLocks noChangeAspect="1" noChangeArrowheads="1"/>
              </p:cNvPicPr>
              <p:nvPr/>
            </p:nvPicPr>
            <p:blipFill>
              <a:blip r:embed="rId2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0951063" y="5616022"/>
                <a:ext cx="1391355" cy="9148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9" name="Picture 6"/>
              <p:cNvPicPr>
                <a:picLocks noChangeAspect="1" noChangeArrowheads="1"/>
              </p:cNvPicPr>
              <p:nvPr/>
            </p:nvPicPr>
            <p:blipFill>
              <a:blip r:embed="rId2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0610322" y="5364400"/>
                <a:ext cx="1109455" cy="7480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81" name="TextBox 67"/>
            <p:cNvSpPr txBox="1">
              <a:spLocks noChangeArrowheads="1"/>
            </p:cNvSpPr>
            <p:nvPr/>
          </p:nvSpPr>
          <p:spPr bwMode="auto">
            <a:xfrm>
              <a:off x="6575442" y="1047229"/>
              <a:ext cx="770150" cy="60450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0.7H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2.3W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8pin</a:t>
              </a:r>
            </a:p>
            <a:p>
              <a:r>
                <a:rPr lang="en-US" altLang="zh-CN" sz="800" b="1" dirty="0">
                  <a:solidFill>
                    <a:srgbClr val="CC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15A</a:t>
              </a:r>
            </a:p>
          </p:txBody>
        </p:sp>
      </p:grpSp>
      <p:sp>
        <p:nvSpPr>
          <p:cNvPr id="83" name="TextBox 67"/>
          <p:cNvSpPr txBox="1">
            <a:spLocks noChangeArrowheads="1"/>
          </p:cNvSpPr>
          <p:nvPr/>
        </p:nvSpPr>
        <p:spPr bwMode="auto">
          <a:xfrm>
            <a:off x="6482080" y="2654935"/>
            <a:ext cx="821055" cy="9531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0.35P </a:t>
            </a:r>
          </a:p>
          <a:p>
            <a:r>
              <a:rPr lang="en-US" altLang="zh-CN" sz="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0.6H</a:t>
            </a:r>
          </a:p>
          <a:p>
            <a:r>
              <a:rPr lang="en-US" altLang="zh-CN" sz="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1.9W</a:t>
            </a:r>
          </a:p>
          <a:p>
            <a:r>
              <a:rPr lang="en-US" altLang="zh-CN" sz="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32/40/60pin</a:t>
            </a:r>
          </a:p>
          <a:p>
            <a:r>
              <a:rPr lang="en-US" altLang="zh-CN" sz="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5A</a:t>
            </a:r>
          </a:p>
          <a:p>
            <a:r>
              <a:rPr lang="en-US" altLang="zh-CN" sz="800" b="1" dirty="0">
                <a:solidFill>
                  <a:srgbClr val="CC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interior</a:t>
            </a:r>
            <a:r>
              <a:rPr lang="zh-CN" altLang="en-US" sz="800" b="1" dirty="0">
                <a:solidFill>
                  <a:srgbClr val="CC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endParaRPr lang="en-US" altLang="zh-CN" sz="800" b="1" dirty="0">
              <a:solidFill>
                <a:srgbClr val="CC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r>
              <a:rPr lang="en-US" altLang="zh-CN" sz="800" b="1" dirty="0">
                <a:solidFill>
                  <a:srgbClr val="CC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armor</a:t>
            </a:r>
            <a:endParaRPr lang="zh-CN" altLang="en-US" sz="800" b="1" dirty="0">
              <a:solidFill>
                <a:srgbClr val="CC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898265" y="2265045"/>
            <a:ext cx="1652905" cy="628650"/>
            <a:chOff x="3944937" y="2277666"/>
            <a:chExt cx="1770208" cy="650943"/>
          </a:xfrm>
        </p:grpSpPr>
        <p:grpSp>
          <p:nvGrpSpPr>
            <p:cNvPr id="90" name="组合 110"/>
            <p:cNvGrpSpPr/>
            <p:nvPr/>
          </p:nvGrpSpPr>
          <p:grpSpPr bwMode="auto">
            <a:xfrm>
              <a:off x="3944937" y="2277666"/>
              <a:ext cx="985267" cy="471738"/>
              <a:chOff x="1923510" y="5964183"/>
              <a:chExt cx="1107190" cy="705204"/>
            </a:xfrm>
          </p:grpSpPr>
          <p:pic>
            <p:nvPicPr>
              <p:cNvPr id="92" name="Picture 84"/>
              <p:cNvPicPr>
                <a:picLocks noChangeAspect="1" noChangeArrowheads="1"/>
              </p:cNvPicPr>
              <p:nvPr/>
            </p:nvPicPr>
            <p:blipFill>
              <a:blip r:embed="rId2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723" y="6030745"/>
                <a:ext cx="972977" cy="6386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</p:pic>
          <p:pic>
            <p:nvPicPr>
              <p:cNvPr id="93" name="Picture 85"/>
              <p:cNvPicPr>
                <a:picLocks noChangeAspect="1" noChangeArrowheads="1"/>
              </p:cNvPicPr>
              <p:nvPr/>
            </p:nvPicPr>
            <p:blipFill>
              <a:blip r:embed="rId2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23510" y="5964183"/>
                <a:ext cx="780377" cy="505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</p:pic>
        </p:grpSp>
        <p:sp>
          <p:nvSpPr>
            <p:cNvPr id="99" name="TextBox 67"/>
            <p:cNvSpPr txBox="1">
              <a:spLocks noChangeArrowheads="1"/>
            </p:cNvSpPr>
            <p:nvPr/>
          </p:nvSpPr>
          <p:spPr bwMode="auto">
            <a:xfrm>
              <a:off x="4949829" y="2324101"/>
              <a:ext cx="765316" cy="60450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800" b="1" dirty="0">
                  <a:solidFill>
                    <a:srgbClr val="CC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0.35P 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0.8H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2.5W</a:t>
              </a:r>
            </a:p>
            <a:p>
              <a:r>
                <a:rPr lang="en-US" altLang="zh-CN" sz="800" b="1" dirty="0">
                  <a:solidFill>
                    <a:srgbClr val="CC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48pin</a:t>
              </a:r>
            </a:p>
          </p:txBody>
        </p:sp>
      </p:grpSp>
      <p:sp>
        <p:nvSpPr>
          <p:cNvPr id="102" name="TextBox 67"/>
          <p:cNvSpPr txBox="1">
            <a:spLocks noChangeArrowheads="1"/>
          </p:cNvSpPr>
          <p:nvPr/>
        </p:nvSpPr>
        <p:spPr bwMode="auto">
          <a:xfrm>
            <a:off x="6388100" y="1711325"/>
            <a:ext cx="821055" cy="9531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0.35P </a:t>
            </a:r>
          </a:p>
          <a:p>
            <a:r>
              <a:rPr lang="en-US" altLang="zh-CN" sz="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0.6H</a:t>
            </a:r>
          </a:p>
          <a:p>
            <a:r>
              <a:rPr lang="en-US" altLang="zh-CN" sz="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2.0W</a:t>
            </a:r>
          </a:p>
          <a:p>
            <a:r>
              <a:rPr lang="en-US" altLang="zh-CN" sz="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16/40pin</a:t>
            </a:r>
          </a:p>
          <a:p>
            <a:r>
              <a:rPr lang="en-US" altLang="zh-CN" sz="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5A</a:t>
            </a:r>
          </a:p>
          <a:p>
            <a:r>
              <a:rPr lang="en-US" altLang="zh-CN" sz="800" b="1" dirty="0">
                <a:solidFill>
                  <a:srgbClr val="CC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interior</a:t>
            </a:r>
            <a:r>
              <a:rPr lang="zh-CN" altLang="en-US" sz="800" b="1" dirty="0">
                <a:solidFill>
                  <a:srgbClr val="CC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endParaRPr lang="en-US" altLang="zh-CN" sz="800" b="1" dirty="0">
              <a:solidFill>
                <a:srgbClr val="CC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r>
              <a:rPr lang="en-US" altLang="zh-CN" sz="800" b="1" dirty="0">
                <a:solidFill>
                  <a:srgbClr val="CC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armor</a:t>
            </a:r>
            <a:endParaRPr lang="zh-CN" altLang="en-US" sz="800" b="1" dirty="0">
              <a:solidFill>
                <a:srgbClr val="CC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735705" y="1419860"/>
            <a:ext cx="1685290" cy="583565"/>
            <a:chOff x="3770265" y="1401617"/>
            <a:chExt cx="1804864" cy="604707"/>
          </a:xfrm>
        </p:grpSpPr>
        <p:grpSp>
          <p:nvGrpSpPr>
            <p:cNvPr id="85" name="组合 103"/>
            <p:cNvGrpSpPr/>
            <p:nvPr/>
          </p:nvGrpSpPr>
          <p:grpSpPr>
            <a:xfrm>
              <a:off x="3770265" y="1401617"/>
              <a:ext cx="986934" cy="423644"/>
              <a:chOff x="5818313" y="4878407"/>
              <a:chExt cx="1656626" cy="948149"/>
            </a:xfrm>
          </p:grpSpPr>
          <p:pic>
            <p:nvPicPr>
              <p:cNvPr id="87" name="Picture 2"/>
              <p:cNvPicPr>
                <a:picLocks noChangeAspect="1" noChangeArrowheads="1"/>
              </p:cNvPicPr>
              <p:nvPr/>
            </p:nvPicPr>
            <p:blipFill>
              <a:blip r:embed="rId2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9458" t="15689" r="11641" b="16158"/>
              <a:stretch>
                <a:fillRect/>
              </a:stretch>
            </p:blipFill>
            <p:spPr bwMode="auto">
              <a:xfrm>
                <a:off x="5818313" y="4940003"/>
                <a:ext cx="981093" cy="6433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8" name="Picture 3"/>
              <p:cNvPicPr>
                <a:picLocks noChangeAspect="1" noChangeArrowheads="1"/>
              </p:cNvPicPr>
              <p:nvPr/>
            </p:nvPicPr>
            <p:blipFill>
              <a:blip r:embed="rId30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7305" t="10663" r="8060" b="10994"/>
              <a:stretch>
                <a:fillRect/>
              </a:stretch>
            </p:blipFill>
            <p:spPr bwMode="auto">
              <a:xfrm>
                <a:off x="6147531" y="4878407"/>
                <a:ext cx="1327408" cy="9481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07" name="TextBox 67"/>
            <p:cNvSpPr txBox="1">
              <a:spLocks noChangeArrowheads="1"/>
            </p:cNvSpPr>
            <p:nvPr/>
          </p:nvSpPr>
          <p:spPr bwMode="auto">
            <a:xfrm>
              <a:off x="4888047" y="1401816"/>
              <a:ext cx="687082" cy="60450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0.7H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2.5W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6pin</a:t>
              </a:r>
            </a:p>
            <a:p>
              <a:r>
                <a:rPr lang="en-US" altLang="zh-CN" sz="800" b="1" dirty="0">
                  <a:solidFill>
                    <a:srgbClr val="CC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10A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413000" y="2727960"/>
            <a:ext cx="1624330" cy="611505"/>
            <a:chOff x="2354274" y="2608191"/>
            <a:chExt cx="1739518" cy="633728"/>
          </a:xfrm>
        </p:grpSpPr>
        <p:grpSp>
          <p:nvGrpSpPr>
            <p:cNvPr id="110" name="组合 105"/>
            <p:cNvGrpSpPr/>
            <p:nvPr/>
          </p:nvGrpSpPr>
          <p:grpSpPr bwMode="auto">
            <a:xfrm>
              <a:off x="2354274" y="2608191"/>
              <a:ext cx="1028548" cy="491696"/>
              <a:chOff x="5534321" y="1479511"/>
              <a:chExt cx="1129217" cy="684998"/>
            </a:xfrm>
          </p:grpSpPr>
          <p:pic>
            <p:nvPicPr>
              <p:cNvPr id="112" name="Picture 92"/>
              <p:cNvPicPr>
                <a:picLocks noChangeAspect="1" noChangeArrowheads="1"/>
              </p:cNvPicPr>
              <p:nvPr/>
            </p:nvPicPr>
            <p:blipFill>
              <a:blip r:embed="rId31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779856" y="1586638"/>
                <a:ext cx="883682" cy="5778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</p:pic>
          <p:pic>
            <p:nvPicPr>
              <p:cNvPr id="113" name="Picture 93"/>
              <p:cNvPicPr>
                <a:picLocks noChangeAspect="1" noChangeArrowheads="1"/>
              </p:cNvPicPr>
              <p:nvPr/>
            </p:nvPicPr>
            <p:blipFill>
              <a:blip r:embed="rId3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534321" y="1479511"/>
                <a:ext cx="780560" cy="5064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</p:pic>
        </p:grpSp>
        <p:sp>
          <p:nvSpPr>
            <p:cNvPr id="114" name="TextBox 67"/>
            <p:cNvSpPr txBox="1">
              <a:spLocks noChangeArrowheads="1"/>
            </p:cNvSpPr>
            <p:nvPr/>
          </p:nvSpPr>
          <p:spPr bwMode="auto">
            <a:xfrm>
              <a:off x="3328478" y="2637411"/>
              <a:ext cx="765314" cy="60450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0.4P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0.7H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2.5W</a:t>
              </a:r>
            </a:p>
            <a:p>
              <a:r>
                <a:rPr lang="en-US" altLang="zh-CN" sz="8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30</a:t>
              </a:r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pin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115695" y="1944370"/>
            <a:ext cx="1433830" cy="583565"/>
            <a:chOff x="964593" y="1945489"/>
            <a:chExt cx="1535422" cy="604508"/>
          </a:xfrm>
        </p:grpSpPr>
        <p:grpSp>
          <p:nvGrpSpPr>
            <p:cNvPr id="127" name="组合 119"/>
            <p:cNvGrpSpPr/>
            <p:nvPr/>
          </p:nvGrpSpPr>
          <p:grpSpPr>
            <a:xfrm>
              <a:off x="964593" y="2006312"/>
              <a:ext cx="914045" cy="453636"/>
              <a:chOff x="1344176" y="5190291"/>
              <a:chExt cx="1673138" cy="1107161"/>
            </a:xfrm>
          </p:grpSpPr>
          <p:pic>
            <p:nvPicPr>
              <p:cNvPr id="129" name="Picture 5"/>
              <p:cNvPicPr>
                <a:picLocks noChangeAspect="1" noChangeArrowheads="1"/>
              </p:cNvPicPr>
              <p:nvPr/>
            </p:nvPicPr>
            <p:blipFill>
              <a:blip r:embed="rId33" cstate="print">
                <a:extLst>
                  <a:ext uri="{BEBA8EAE-BF5A-486C-A8C5-ECC9F3942E4B}">
                    <a14:imgProps xmlns:a14="http://schemas.microsoft.com/office/drawing/2010/main">
                      <a14:imgLayer r:embed="rId34">
                        <a14:imgEffect>
                          <a14:backgroundRemoval t="8929" b="83929" l="5769" r="89744">
                            <a14:foregroundMark x1="85256" y1="39286" x2="85256" y2="39286"/>
                            <a14:foregroundMark x1="87821" y1="38393" x2="87821" y2="38393"/>
                            <a14:foregroundMark x1="39103" y1="85714" x2="39103" y2="85714"/>
                            <a14:foregroundMark x1="6410" y1="65179" x2="6410" y2="65179"/>
                            <a14:foregroundMark x1="89744" y1="36607" x2="89744" y2="36607"/>
                            <a14:backgroundMark x1="4487" y1="66964" x2="4487" y2="66964"/>
                            <a14:backgroundMark x1="5769" y1="66964" x2="5769" y2="66964"/>
                            <a14:backgroundMark x1="4487" y1="65179" x2="4487" y2="65179"/>
                            <a14:backgroundMark x1="4487" y1="65179" x2="4487" y2="65179"/>
                            <a14:backgroundMark x1="38462" y1="86607" x2="38462" y2="86607"/>
                            <a14:backgroundMark x1="5769" y1="67857" x2="5769" y2="67857"/>
                            <a14:backgroundMark x1="5769" y1="67857" x2="5769" y2="67857"/>
                            <a14:backgroundMark x1="5128" y1="67857" x2="5128" y2="67857"/>
                            <a14:backgroundMark x1="4487" y1="66071" x2="4487" y2="66071"/>
                            <a14:backgroundMark x1="5769" y1="66964" x2="5769" y2="66964"/>
                          </a14:backgroundRemoval>
                        </a14:imgEffect>
                      </a14:imgLayer>
                    </a14:imgProps>
                  </a:ext>
                </a:extLst>
              </a:blip>
              <a:srcRect r="4222" b="9982"/>
              <a:stretch>
                <a:fillRect/>
              </a:stretch>
            </p:blipFill>
            <p:spPr bwMode="auto">
              <a:xfrm>
                <a:off x="1641811" y="5395393"/>
                <a:ext cx="1375503" cy="9020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0" name="Picture 4"/>
              <p:cNvPicPr>
                <a:picLocks noChangeAspect="1" noChangeArrowheads="1"/>
              </p:cNvPicPr>
              <p:nvPr/>
            </p:nvPicPr>
            <p:blipFill>
              <a:blip r:embed="rId35" cstate="print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rcRect l="3452" t="5957"/>
              <a:stretch>
                <a:fillRect/>
              </a:stretch>
            </p:blipFill>
            <p:spPr bwMode="auto">
              <a:xfrm>
                <a:off x="1344176" y="5190291"/>
                <a:ext cx="1013266" cy="7320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32" name="TextBox 67"/>
            <p:cNvSpPr txBox="1">
              <a:spLocks noChangeArrowheads="1"/>
            </p:cNvSpPr>
            <p:nvPr/>
          </p:nvSpPr>
          <p:spPr bwMode="auto">
            <a:xfrm>
              <a:off x="1812933" y="1945489"/>
              <a:ext cx="687082" cy="60450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0.6H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2.4W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6pin</a:t>
              </a:r>
            </a:p>
            <a:p>
              <a:r>
                <a:rPr lang="en-US" altLang="zh-CN" sz="800" b="1" dirty="0">
                  <a:solidFill>
                    <a:srgbClr val="CC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6A</a:t>
              </a:r>
            </a:p>
          </p:txBody>
        </p:sp>
      </p:grpSp>
      <p:sp>
        <p:nvSpPr>
          <p:cNvPr id="134" name="TextBox 133"/>
          <p:cNvSpPr txBox="1"/>
          <p:nvPr/>
        </p:nvSpPr>
        <p:spPr>
          <a:xfrm rot="16200000">
            <a:off x="-98425" y="1784350"/>
            <a:ext cx="14478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Battery</a:t>
            </a:r>
          </a:p>
        </p:txBody>
      </p:sp>
      <p:sp>
        <p:nvSpPr>
          <p:cNvPr id="140" name="TextBox 139"/>
          <p:cNvSpPr txBox="1"/>
          <p:nvPr/>
        </p:nvSpPr>
        <p:spPr>
          <a:xfrm rot="16200000">
            <a:off x="238760" y="3523615"/>
            <a:ext cx="9182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BTB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7453295" y="562610"/>
            <a:ext cx="1556084" cy="636297"/>
            <a:chOff x="7751776" y="513747"/>
            <a:chExt cx="1666514" cy="659132"/>
          </a:xfrm>
        </p:grpSpPr>
        <p:grpSp>
          <p:nvGrpSpPr>
            <p:cNvPr id="141" name="组合 118"/>
            <p:cNvGrpSpPr>
              <a:grpSpLocks noChangeAspect="1"/>
            </p:cNvGrpSpPr>
            <p:nvPr/>
          </p:nvGrpSpPr>
          <p:grpSpPr>
            <a:xfrm>
              <a:off x="7751776" y="716745"/>
              <a:ext cx="914739" cy="456134"/>
              <a:chOff x="10232159" y="5124399"/>
              <a:chExt cx="1720310" cy="1143776"/>
            </a:xfrm>
          </p:grpSpPr>
          <p:pic>
            <p:nvPicPr>
              <p:cNvPr id="142" name="Picture 2"/>
              <p:cNvPicPr>
                <a:picLocks noChangeAspect="1" noChangeArrowheads="1"/>
              </p:cNvPicPr>
              <p:nvPr/>
            </p:nvPicPr>
            <p:blipFill>
              <a:blip r:embed="rId3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0561494" y="5353342"/>
                <a:ext cx="1390975" cy="914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43" name="Picture 4"/>
              <p:cNvPicPr>
                <a:picLocks noChangeAspect="1" noChangeArrowheads="1"/>
              </p:cNvPicPr>
              <p:nvPr/>
            </p:nvPicPr>
            <p:blipFill>
              <a:blip r:embed="rId3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0232159" y="5124399"/>
                <a:ext cx="1098001" cy="702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45" name="TextBox 67"/>
            <p:cNvSpPr txBox="1">
              <a:spLocks noChangeArrowheads="1"/>
            </p:cNvSpPr>
            <p:nvPr/>
          </p:nvSpPr>
          <p:spPr bwMode="auto">
            <a:xfrm>
              <a:off x="8648140" y="513747"/>
              <a:ext cx="770150" cy="60450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0.7H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2.2W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8pin</a:t>
              </a:r>
            </a:p>
            <a:p>
              <a:r>
                <a:rPr lang="en-US" altLang="zh-CN" sz="800" b="1" dirty="0">
                  <a:solidFill>
                    <a:srgbClr val="CC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18A</a:t>
              </a:r>
            </a:p>
          </p:txBody>
        </p:sp>
      </p:grpSp>
      <p:sp>
        <p:nvSpPr>
          <p:cNvPr id="150" name="矩形 149"/>
          <p:cNvSpPr/>
          <p:nvPr>
            <p:custDataLst>
              <p:tags r:id="rId9"/>
            </p:custDataLst>
          </p:nvPr>
        </p:nvSpPr>
        <p:spPr>
          <a:xfrm flipV="1">
            <a:off x="4254500" y="3385820"/>
            <a:ext cx="672465" cy="521335"/>
          </a:xfrm>
          <a:prstGeom prst="rect">
            <a:avLst/>
          </a:prstGeom>
          <a:solidFill>
            <a:srgbClr val="71CA5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perspectiveRelaxed" fov="5700000">
              <a:rot lat="16800000" lon="0" rev="0"/>
            </a:camera>
            <a:lightRig rig="soft" dir="t">
              <a:rot lat="0" lon="0" rev="4800000"/>
            </a:lightRig>
          </a:scene3d>
          <a:sp3d extrusionH="57150" prstMaterial="plastic">
            <a:bevelT w="0" h="12700"/>
            <a:bevelB w="0" h="25400"/>
          </a:sp3d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sz="13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092315" y="1289685"/>
            <a:ext cx="1806575" cy="1198880"/>
            <a:chOff x="7365314" y="1267353"/>
            <a:chExt cx="1934648" cy="1241906"/>
          </a:xfrm>
        </p:grpSpPr>
        <p:grpSp>
          <p:nvGrpSpPr>
            <p:cNvPr id="152" name="组合 113"/>
            <p:cNvGrpSpPr>
              <a:grpSpLocks noChangeAspect="1"/>
            </p:cNvGrpSpPr>
            <p:nvPr/>
          </p:nvGrpSpPr>
          <p:grpSpPr>
            <a:xfrm>
              <a:off x="7365314" y="1476372"/>
              <a:ext cx="1301582" cy="662409"/>
              <a:chOff x="8629880" y="2178569"/>
              <a:chExt cx="1539818" cy="1020444"/>
            </a:xfrm>
          </p:grpSpPr>
          <p:pic>
            <p:nvPicPr>
              <p:cNvPr id="154" name="Picture 2"/>
              <p:cNvPicPr>
                <a:picLocks noChangeAspect="1" noChangeArrowheads="1"/>
              </p:cNvPicPr>
              <p:nvPr/>
            </p:nvPicPr>
            <p:blipFill>
              <a:blip r:embed="rId3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678252" y="2293664"/>
                <a:ext cx="1491446" cy="905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5" name="Picture 3"/>
              <p:cNvPicPr>
                <a:picLocks noChangeAspect="1" noChangeArrowheads="1"/>
              </p:cNvPicPr>
              <p:nvPr/>
            </p:nvPicPr>
            <p:blipFill>
              <a:blip r:embed="rId3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629880" y="2178569"/>
                <a:ext cx="1331173" cy="8068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53" name="TextBox 67"/>
            <p:cNvSpPr txBox="1">
              <a:spLocks noChangeArrowheads="1"/>
            </p:cNvSpPr>
            <p:nvPr/>
          </p:nvSpPr>
          <p:spPr bwMode="auto">
            <a:xfrm>
              <a:off x="8619023" y="1267353"/>
              <a:ext cx="680939" cy="12419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0.35P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0.6H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1.9W</a:t>
              </a:r>
            </a:p>
            <a:p>
              <a:r>
                <a:rPr lang="en-US" altLang="zh-CN" sz="800" b="1" dirty="0">
                  <a:solidFill>
                    <a:srgbClr val="CC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100pin</a:t>
              </a:r>
            </a:p>
            <a:p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5A</a:t>
              </a:r>
            </a:p>
            <a:p>
              <a:r>
                <a:rPr lang="en-US" altLang="zh-CN" sz="800" b="1" dirty="0">
                  <a:solidFill>
                    <a:srgbClr val="CC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interior</a:t>
              </a:r>
              <a:r>
                <a:rPr lang="zh-CN" altLang="en-US" sz="800" b="1" dirty="0">
                  <a:solidFill>
                    <a:srgbClr val="CC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CC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armor</a:t>
              </a:r>
              <a:endParaRPr lang="zh-CN" altLang="en-US" sz="800" b="1" dirty="0">
                <a:solidFill>
                  <a:srgbClr val="CC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endParaRPr lang="en-US" altLang="zh-CN" sz="8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endParaRPr lang="en-US" altLang="zh-CN" sz="8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56" name="文本框 23"/>
          <p:cNvSpPr txBox="1"/>
          <p:nvPr>
            <p:custDataLst>
              <p:tags r:id="rId10"/>
            </p:custDataLst>
          </p:nvPr>
        </p:nvSpPr>
        <p:spPr bwMode="auto">
          <a:xfrm>
            <a:off x="3911600" y="3830955"/>
            <a:ext cx="1321435" cy="234315"/>
          </a:xfrm>
          <a:prstGeom prst="rect">
            <a:avLst/>
          </a:prstGeom>
          <a:noFill/>
        </p:spPr>
        <p:txBody>
          <a:bodyPr wrap="square" lIns="67500" tIns="35100" rIns="67500" bIns="0" anchor="ctr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altLang="ko-KR" sz="1400" b="1" spc="300" dirty="0">
                <a:solidFill>
                  <a:srgbClr val="71CA52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2019</a:t>
            </a:r>
          </a:p>
        </p:txBody>
      </p:sp>
      <p:sp>
        <p:nvSpPr>
          <p:cNvPr id="94" name="直角三角形 93"/>
          <p:cNvSpPr/>
          <p:nvPr/>
        </p:nvSpPr>
        <p:spPr>
          <a:xfrm flipH="1">
            <a:off x="2905125" y="3419475"/>
            <a:ext cx="5669915" cy="1241425"/>
          </a:xfrm>
          <a:prstGeom prst="rtTriangle">
            <a:avLst/>
          </a:prstGeom>
          <a:solidFill>
            <a:srgbClr val="E9C9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8" name="矩形 97"/>
          <p:cNvSpPr/>
          <p:nvPr/>
        </p:nvSpPr>
        <p:spPr>
          <a:xfrm rot="20840046">
            <a:off x="4530090" y="3931285"/>
            <a:ext cx="4073525" cy="30670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No armor         peg armor         interior armor</a:t>
            </a:r>
          </a:p>
        </p:txBody>
      </p:sp>
      <p:sp>
        <p:nvSpPr>
          <p:cNvPr id="69" name="灯片编号占位符 6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右箭头 1"/>
          <p:cNvSpPr/>
          <p:nvPr/>
        </p:nvSpPr>
        <p:spPr>
          <a:xfrm rot="20820000">
            <a:off x="5657850" y="4236085"/>
            <a:ext cx="215900" cy="755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右箭头 2"/>
          <p:cNvSpPr/>
          <p:nvPr/>
        </p:nvSpPr>
        <p:spPr>
          <a:xfrm rot="20820000">
            <a:off x="6928485" y="3966210"/>
            <a:ext cx="215900" cy="755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平行四边形 103"/>
          <p:cNvSpPr/>
          <p:nvPr/>
        </p:nvSpPr>
        <p:spPr>
          <a:xfrm>
            <a:off x="179506" y="51723"/>
            <a:ext cx="2030095" cy="378143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研发路线</a:t>
            </a:r>
          </a:p>
        </p:txBody>
      </p:sp>
      <p:cxnSp>
        <p:nvCxnSpPr>
          <p:cNvPr id="4" name="直接箭头连接符 3"/>
          <p:cNvCxnSpPr/>
          <p:nvPr/>
        </p:nvCxnSpPr>
        <p:spPr>
          <a:xfrm flipV="1">
            <a:off x="899795" y="1077595"/>
            <a:ext cx="7999095" cy="1998345"/>
          </a:xfrm>
          <a:prstGeom prst="straightConnector1">
            <a:avLst/>
          </a:prstGeom>
          <a:ln w="28575" cmpd="sng">
            <a:solidFill>
              <a:srgbClr val="CC00FF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矩形 34"/>
          <p:cNvSpPr/>
          <p:nvPr/>
        </p:nvSpPr>
        <p:spPr>
          <a:xfrm>
            <a:off x="171055" y="532031"/>
            <a:ext cx="3801110" cy="414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BTB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连接器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Roadmap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矩形 84"/>
          <p:cNvSpPr/>
          <p:nvPr>
            <p:custDataLst>
              <p:tags r:id="rId1"/>
            </p:custDataLst>
          </p:nvPr>
        </p:nvSpPr>
        <p:spPr>
          <a:xfrm>
            <a:off x="6424097" y="1052281"/>
            <a:ext cx="1838094" cy="1502228"/>
          </a:xfrm>
          <a:prstGeom prst="rect">
            <a:avLst/>
          </a:prstGeom>
          <a:solidFill>
            <a:srgbClr val="FEFFFF"/>
          </a:solidFill>
          <a:ln w="3175" cap="flat" cmpd="sng" algn="ctr">
            <a:solidFill>
              <a:srgbClr val="DEAB81"/>
            </a:solidFill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endParaRPr lang="en-US" altLang="zh-CN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06347" y="1038336"/>
            <a:ext cx="7654623" cy="3637728"/>
            <a:chOff x="-584" y="1600"/>
            <a:chExt cx="13693" cy="5561"/>
          </a:xfrm>
        </p:grpSpPr>
        <p:cxnSp>
          <p:nvCxnSpPr>
            <p:cNvPr id="121" name="直接连接符 120"/>
            <p:cNvCxnSpPr/>
            <p:nvPr/>
          </p:nvCxnSpPr>
          <p:spPr>
            <a:xfrm>
              <a:off x="2126" y="3893"/>
              <a:ext cx="0" cy="440"/>
            </a:xfrm>
            <a:prstGeom prst="line">
              <a:avLst/>
            </a:prstGeom>
            <a:noFill/>
            <a:ln w="6350" cap="flat" cmpd="sng" algn="ctr">
              <a:solidFill>
                <a:srgbClr val="869ACD"/>
              </a:solidFill>
              <a:prstDash val="solid"/>
              <a:miter lim="800000"/>
              <a:headEnd type="none"/>
              <a:tailEnd type="oval"/>
            </a:ln>
            <a:effectLst/>
          </p:spPr>
        </p:cxnSp>
        <p:grpSp>
          <p:nvGrpSpPr>
            <p:cNvPr id="129" name="组合 128"/>
            <p:cNvGrpSpPr/>
            <p:nvPr/>
          </p:nvGrpSpPr>
          <p:grpSpPr>
            <a:xfrm>
              <a:off x="3703" y="3846"/>
              <a:ext cx="5385" cy="533"/>
              <a:chOff x="-81189" y="3328222"/>
              <a:chExt cx="3419137" cy="451298"/>
            </a:xfrm>
          </p:grpSpPr>
          <p:sp>
            <p:nvSpPr>
              <p:cNvPr id="131" name="文本框 51"/>
              <p:cNvSpPr txBox="1"/>
              <p:nvPr>
                <p:custDataLst>
                  <p:tags r:id="rId21"/>
                </p:custDataLst>
              </p:nvPr>
            </p:nvSpPr>
            <p:spPr>
              <a:xfrm>
                <a:off x="-81189" y="3361446"/>
                <a:ext cx="778934" cy="36933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altLang="zh-CN" sz="1400" b="1" dirty="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  <a:sym typeface="Arial" panose="020B0604020202020204" pitchFamily="34" charset="0"/>
                  </a:rPr>
                  <a:t>2017</a:t>
                </a:r>
              </a:p>
            </p:txBody>
          </p:sp>
          <p:cxnSp>
            <p:nvCxnSpPr>
              <p:cNvPr id="133" name="直接连接符 132"/>
              <p:cNvCxnSpPr/>
              <p:nvPr/>
            </p:nvCxnSpPr>
            <p:spPr>
              <a:xfrm>
                <a:off x="3337948" y="3328222"/>
                <a:ext cx="0" cy="451298"/>
              </a:xfrm>
              <a:prstGeom prst="line">
                <a:avLst/>
              </a:prstGeom>
              <a:noFill/>
              <a:ln w="6350" cap="flat" cmpd="sng" algn="ctr">
                <a:solidFill>
                  <a:srgbClr val="869ACD"/>
                </a:solidFill>
                <a:prstDash val="solid"/>
                <a:miter lim="800000"/>
                <a:headEnd type="none"/>
                <a:tailEnd type="oval"/>
              </a:ln>
              <a:effectLst/>
            </p:spPr>
          </p:cxnSp>
        </p:grpSp>
        <p:grpSp>
          <p:nvGrpSpPr>
            <p:cNvPr id="102" name="组合 101"/>
            <p:cNvGrpSpPr/>
            <p:nvPr/>
          </p:nvGrpSpPr>
          <p:grpSpPr>
            <a:xfrm>
              <a:off x="1362" y="1620"/>
              <a:ext cx="8310" cy="5540"/>
              <a:chOff x="-1393357" y="1424907"/>
              <a:chExt cx="5276958" cy="4689954"/>
            </a:xfrm>
          </p:grpSpPr>
          <p:sp>
            <p:nvSpPr>
              <p:cNvPr id="103" name="矩形 102"/>
              <p:cNvSpPr/>
              <p:nvPr>
                <p:custDataLst>
                  <p:tags r:id="rId18"/>
                </p:custDataLst>
              </p:nvPr>
            </p:nvSpPr>
            <p:spPr>
              <a:xfrm>
                <a:off x="1795601" y="1424907"/>
                <a:ext cx="2088000" cy="1944216"/>
              </a:xfrm>
              <a:prstGeom prst="rect">
                <a:avLst/>
              </a:prstGeom>
              <a:solidFill>
                <a:srgbClr val="FEFFFF"/>
              </a:solidFill>
              <a:ln w="3175" cap="flat" cmpd="sng" algn="ctr">
                <a:solidFill>
                  <a:srgbClr val="DEAB81"/>
                </a:solidFill>
                <a:prstDash val="solid"/>
                <a:miter lim="800000"/>
              </a:ln>
              <a:effectLst/>
            </p:spPr>
            <p:txBody>
              <a:bodyPr rtlCol="0" anchor="ctr">
                <a:normAutofit/>
              </a:bodyPr>
              <a:lstStyle/>
              <a:p>
                <a:endParaRPr lang="en-US" altLang="zh-CN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文本框 51"/>
              <p:cNvSpPr txBox="1"/>
              <p:nvPr>
                <p:custDataLst>
                  <p:tags r:id="rId19"/>
                </p:custDataLst>
              </p:nvPr>
            </p:nvSpPr>
            <p:spPr>
              <a:xfrm>
                <a:off x="-738401" y="3856625"/>
                <a:ext cx="778934" cy="36933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altLang="zh-CN" sz="1400" b="1" dirty="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  <a:sym typeface="Arial" panose="020B0604020202020204" pitchFamily="34" charset="0"/>
                  </a:rPr>
                  <a:t>2016</a:t>
                </a:r>
              </a:p>
            </p:txBody>
          </p:sp>
          <p:cxnSp>
            <p:nvCxnSpPr>
              <p:cNvPr id="106" name="直接连接符 105"/>
              <p:cNvCxnSpPr/>
              <p:nvPr/>
            </p:nvCxnSpPr>
            <p:spPr>
              <a:xfrm flipV="1">
                <a:off x="-43254" y="3798082"/>
                <a:ext cx="0" cy="372736"/>
              </a:xfrm>
              <a:prstGeom prst="line">
                <a:avLst/>
              </a:prstGeom>
              <a:noFill/>
              <a:ln w="6350" cap="flat" cmpd="sng" algn="ctr">
                <a:solidFill>
                  <a:srgbClr val="869ACD"/>
                </a:solidFill>
                <a:prstDash val="solid"/>
                <a:miter lim="800000"/>
                <a:headEnd type="none"/>
                <a:tailEnd type="oval"/>
              </a:ln>
              <a:effectLst/>
            </p:spPr>
          </p:cxnSp>
          <p:sp>
            <p:nvSpPr>
              <p:cNvPr id="68" name="矩形 67"/>
              <p:cNvSpPr/>
              <p:nvPr>
                <p:custDataLst>
                  <p:tags r:id="rId20"/>
                </p:custDataLst>
              </p:nvPr>
            </p:nvSpPr>
            <p:spPr>
              <a:xfrm>
                <a:off x="-1393357" y="4170645"/>
                <a:ext cx="2088000" cy="1944216"/>
              </a:xfrm>
              <a:prstGeom prst="rect">
                <a:avLst/>
              </a:prstGeom>
              <a:solidFill>
                <a:srgbClr val="FEFFFF"/>
              </a:solidFill>
              <a:ln w="3175" cap="flat" cmpd="sng" algn="ctr">
                <a:solidFill>
                  <a:srgbClr val="DEAB81"/>
                </a:solidFill>
                <a:prstDash val="solid"/>
                <a:miter lim="800000"/>
              </a:ln>
              <a:effectLst/>
            </p:spPr>
            <p:txBody>
              <a:bodyPr rtlCol="0" anchor="ctr">
                <a:normAutofit/>
              </a:bodyPr>
              <a:lstStyle/>
              <a:p>
                <a:endParaRPr lang="en-US" altLang="zh-CN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>
              <a:off x="-584" y="1621"/>
              <a:ext cx="3288" cy="2696"/>
              <a:chOff x="-427096" y="1425302"/>
              <a:chExt cx="2160272" cy="2282226"/>
            </a:xfrm>
          </p:grpSpPr>
          <p:sp>
            <p:nvSpPr>
              <p:cNvPr id="73" name="文本框 51"/>
              <p:cNvSpPr txBox="1"/>
              <p:nvPr>
                <p:custDataLst>
                  <p:tags r:id="rId15"/>
                </p:custDataLst>
              </p:nvPr>
            </p:nvSpPr>
            <p:spPr>
              <a:xfrm>
                <a:off x="77417" y="3337704"/>
                <a:ext cx="773817" cy="369824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altLang="zh-CN" sz="1400" b="1" dirty="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  <a:sym typeface="Arial" panose="020B0604020202020204" pitchFamily="34" charset="0"/>
                  </a:rPr>
                  <a:t>2015</a:t>
                </a:r>
              </a:p>
            </p:txBody>
          </p:sp>
          <p:sp>
            <p:nvSpPr>
              <p:cNvPr id="54" name="矩形 53"/>
              <p:cNvSpPr/>
              <p:nvPr>
                <p:custDataLst>
                  <p:tags r:id="rId16"/>
                </p:custDataLst>
              </p:nvPr>
            </p:nvSpPr>
            <p:spPr>
              <a:xfrm>
                <a:off x="-427096" y="1436808"/>
                <a:ext cx="2160272" cy="1942886"/>
              </a:xfrm>
              <a:prstGeom prst="rect">
                <a:avLst/>
              </a:prstGeom>
              <a:solidFill>
                <a:srgbClr val="FEFFFF"/>
              </a:solidFill>
              <a:ln w="3175" cap="flat" cmpd="sng" algn="ctr">
                <a:solidFill>
                  <a:srgbClr val="DEAB81"/>
                </a:solidFill>
                <a:prstDash val="solid"/>
                <a:miter lim="800000"/>
              </a:ln>
              <a:effectLst/>
            </p:spPr>
            <p:txBody>
              <a:bodyPr rtlCol="0" anchor="ctr">
                <a:normAutofit/>
              </a:bodyPr>
              <a:lstStyle/>
              <a:p>
                <a:endParaRPr lang="en-US" altLang="zh-CN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55" name="矩形 54"/>
              <p:cNvSpPr/>
              <p:nvPr>
                <p:custDataLst>
                  <p:tags r:id="rId17"/>
                </p:custDataLst>
              </p:nvPr>
            </p:nvSpPr>
            <p:spPr>
              <a:xfrm>
                <a:off x="-427096" y="1425302"/>
                <a:ext cx="2160272" cy="43228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 cap="flat" cmpd="sng" algn="ctr">
                <a:solidFill>
                  <a:srgbClr val="DEAB81"/>
                </a:solidFill>
                <a:prstDash val="solid"/>
                <a:miter lim="800000"/>
              </a:ln>
              <a:effectLst/>
            </p:spPr>
            <p:txBody>
              <a:bodyPr rtlCol="0" anchor="ctr">
                <a:normAutofit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Arial" panose="020B0604020202020204" pitchFamily="34" charset="0"/>
                  </a:rPr>
                  <a:t>单卡＆</a:t>
                </a:r>
                <a:r>
                  <a:rPr lang="en-US" altLang="zh-CN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Arial" panose="020B0604020202020204" pitchFamily="34" charset="0"/>
                  </a:rPr>
                  <a:t>2in1</a:t>
                </a:r>
                <a:r>
                  <a:rPr lang="zh-CN" altLang="en-US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Arial" panose="020B0604020202020204" pitchFamily="34" charset="0"/>
                  </a:rPr>
                  <a:t>卡</a:t>
                </a:r>
              </a:p>
            </p:txBody>
          </p:sp>
        </p:grpSp>
        <p:grpSp>
          <p:nvGrpSpPr>
            <p:cNvPr id="107" name="组合 106"/>
            <p:cNvGrpSpPr/>
            <p:nvPr/>
          </p:nvGrpSpPr>
          <p:grpSpPr>
            <a:xfrm>
              <a:off x="4992" y="1600"/>
              <a:ext cx="5891" cy="5550"/>
              <a:chOff x="-1303191" y="1407647"/>
              <a:chExt cx="3741075" cy="4698173"/>
            </a:xfrm>
          </p:grpSpPr>
          <p:sp>
            <p:nvSpPr>
              <p:cNvPr id="108" name="矩形 107"/>
              <p:cNvSpPr/>
              <p:nvPr>
                <p:custDataLst>
                  <p:tags r:id="rId12"/>
                </p:custDataLst>
              </p:nvPr>
            </p:nvSpPr>
            <p:spPr>
              <a:xfrm>
                <a:off x="-1303191" y="4161604"/>
                <a:ext cx="2088000" cy="1944216"/>
              </a:xfrm>
              <a:prstGeom prst="rect">
                <a:avLst/>
              </a:prstGeom>
              <a:solidFill>
                <a:srgbClr val="FEFFFF"/>
              </a:solidFill>
              <a:ln w="3175" cap="flat" cmpd="sng" algn="ctr">
                <a:solidFill>
                  <a:srgbClr val="DEAB81"/>
                </a:solidFill>
                <a:prstDash val="solid"/>
                <a:miter lim="800000"/>
              </a:ln>
              <a:effectLst/>
            </p:spPr>
            <p:txBody>
              <a:bodyPr rtlCol="0" anchor="ctr">
                <a:normAutofit/>
              </a:bodyPr>
              <a:lstStyle/>
              <a:p>
                <a:endParaRPr lang="en-US" altLang="zh-CN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文本框 51"/>
              <p:cNvSpPr txBox="1"/>
              <p:nvPr>
                <p:custDataLst>
                  <p:tags r:id="rId13"/>
                </p:custDataLst>
              </p:nvPr>
            </p:nvSpPr>
            <p:spPr>
              <a:xfrm>
                <a:off x="-869684" y="3856626"/>
                <a:ext cx="778934" cy="36933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altLang="zh-CN" sz="1400" b="1" dirty="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  <a:sym typeface="Arial" panose="020B0604020202020204" pitchFamily="34" charset="0"/>
                  </a:rPr>
                  <a:t>2018</a:t>
                </a:r>
              </a:p>
            </p:txBody>
          </p:sp>
          <p:sp>
            <p:nvSpPr>
              <p:cNvPr id="110" name="矩形 109"/>
              <p:cNvSpPr/>
              <p:nvPr>
                <p:custDataLst>
                  <p:tags r:id="rId14"/>
                </p:custDataLst>
              </p:nvPr>
            </p:nvSpPr>
            <p:spPr>
              <a:xfrm>
                <a:off x="-419557" y="1407647"/>
                <a:ext cx="2088000" cy="43198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 cap="flat" cmpd="sng" algn="ctr">
                <a:solidFill>
                  <a:srgbClr val="DEAB81"/>
                </a:solidFill>
                <a:prstDash val="solid"/>
                <a:miter lim="800000"/>
              </a:ln>
              <a:effectLst/>
            </p:spPr>
            <p:txBody>
              <a:bodyPr rtlCol="0" anchor="ctr">
                <a:normAutofit/>
              </a:bodyPr>
              <a:lstStyle/>
              <a:p>
                <a:pPr algn="ctr"/>
                <a:r>
                  <a:rPr lang="en-US" altLang="zh-CN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Arial" panose="020B0604020202020204" pitchFamily="34" charset="0"/>
                  </a:rPr>
                  <a:t>2.7H 3in3</a:t>
                </a:r>
                <a:r>
                  <a:rPr lang="zh-CN" altLang="en-US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Arial" panose="020B0604020202020204" pitchFamily="34" charset="0"/>
                  </a:rPr>
                  <a:t>叠卡</a:t>
                </a:r>
              </a:p>
            </p:txBody>
          </p:sp>
          <p:cxnSp>
            <p:nvCxnSpPr>
              <p:cNvPr id="111" name="直接连接符 110"/>
              <p:cNvCxnSpPr/>
              <p:nvPr/>
            </p:nvCxnSpPr>
            <p:spPr>
              <a:xfrm flipH="1" flipV="1">
                <a:off x="2437884" y="3798081"/>
                <a:ext cx="0" cy="372736"/>
              </a:xfrm>
              <a:prstGeom prst="line">
                <a:avLst/>
              </a:prstGeom>
              <a:noFill/>
              <a:ln w="6350" cap="flat" cmpd="sng" algn="ctr">
                <a:solidFill>
                  <a:srgbClr val="869ACD"/>
                </a:solidFill>
                <a:prstDash val="solid"/>
                <a:miter lim="800000"/>
                <a:headEnd type="none"/>
                <a:tailEnd type="oval"/>
              </a:ln>
              <a:effectLst/>
            </p:spPr>
          </p:cxnSp>
        </p:grpSp>
        <p:grpSp>
          <p:nvGrpSpPr>
            <p:cNvPr id="112" name="组合 111"/>
            <p:cNvGrpSpPr/>
            <p:nvPr/>
          </p:nvGrpSpPr>
          <p:grpSpPr>
            <a:xfrm>
              <a:off x="7189" y="1600"/>
              <a:ext cx="5920" cy="5561"/>
              <a:chOff x="-2136470" y="1412307"/>
              <a:chExt cx="3759594" cy="4707484"/>
            </a:xfrm>
          </p:grpSpPr>
          <p:sp>
            <p:nvSpPr>
              <p:cNvPr id="113" name="矩形 112"/>
              <p:cNvSpPr/>
              <p:nvPr>
                <p:custDataLst>
                  <p:tags r:id="rId9"/>
                </p:custDataLst>
              </p:nvPr>
            </p:nvSpPr>
            <p:spPr>
              <a:xfrm>
                <a:off x="-1241878" y="4175575"/>
                <a:ext cx="2088000" cy="1944216"/>
              </a:xfrm>
              <a:prstGeom prst="rect">
                <a:avLst/>
              </a:prstGeom>
              <a:solidFill>
                <a:srgbClr val="FEFFFF"/>
              </a:solidFill>
              <a:ln w="3175" cap="flat" cmpd="sng" algn="ctr">
                <a:solidFill>
                  <a:srgbClr val="DEAB81"/>
                </a:solidFill>
                <a:prstDash val="solid"/>
                <a:miter lim="800000"/>
              </a:ln>
              <a:effectLst/>
            </p:spPr>
            <p:txBody>
              <a:bodyPr rtlCol="0" anchor="ctr">
                <a:normAutofit/>
              </a:bodyPr>
              <a:lstStyle/>
              <a:p>
                <a:endParaRPr lang="en-US" altLang="zh-CN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文本框 51"/>
              <p:cNvSpPr txBox="1"/>
              <p:nvPr>
                <p:custDataLst>
                  <p:tags r:id="rId10"/>
                </p:custDataLst>
              </p:nvPr>
            </p:nvSpPr>
            <p:spPr>
              <a:xfrm>
                <a:off x="-586921" y="3861557"/>
                <a:ext cx="778934" cy="36933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altLang="zh-CN" sz="1400" b="1" dirty="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  <a:sym typeface="Arial" panose="020B0604020202020204" pitchFamily="34" charset="0"/>
                  </a:rPr>
                  <a:t>2020</a:t>
                </a:r>
              </a:p>
            </p:txBody>
          </p:sp>
          <p:cxnSp>
            <p:nvCxnSpPr>
              <p:cNvPr id="116" name="直接连接符 115"/>
              <p:cNvCxnSpPr/>
              <p:nvPr/>
            </p:nvCxnSpPr>
            <p:spPr>
              <a:xfrm flipH="1" flipV="1">
                <a:off x="-2136470" y="3789041"/>
                <a:ext cx="0" cy="372736"/>
              </a:xfrm>
              <a:prstGeom prst="line">
                <a:avLst/>
              </a:prstGeom>
              <a:noFill/>
              <a:ln w="6350" cap="flat" cmpd="sng" algn="ctr">
                <a:solidFill>
                  <a:srgbClr val="869ACD"/>
                </a:solidFill>
                <a:prstDash val="solid"/>
                <a:miter lim="800000"/>
                <a:headEnd type="none"/>
                <a:tailEnd type="oval"/>
              </a:ln>
              <a:effectLst/>
            </p:spPr>
          </p:cxnSp>
          <p:sp>
            <p:nvSpPr>
              <p:cNvPr id="147" name="矩形 146"/>
              <p:cNvSpPr/>
              <p:nvPr>
                <p:custDataLst>
                  <p:tags r:id="rId11"/>
                </p:custDataLst>
              </p:nvPr>
            </p:nvSpPr>
            <p:spPr>
              <a:xfrm>
                <a:off x="-463696" y="1412307"/>
                <a:ext cx="2086820" cy="43228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 cap="flat" cmpd="sng" algn="ctr">
                <a:solidFill>
                  <a:srgbClr val="DEAB81"/>
                </a:solidFill>
                <a:prstDash val="solid"/>
                <a:miter lim="800000"/>
              </a:ln>
              <a:effectLst/>
            </p:spPr>
            <p:txBody>
              <a:bodyPr rtlCol="0" anchor="ctr">
                <a:normAutofit/>
              </a:bodyPr>
              <a:lstStyle/>
              <a:p>
                <a:pPr algn="ctr"/>
                <a:r>
                  <a:rPr lang="en-US" altLang="zh-CN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Arial" panose="020B0604020202020204" pitchFamily="34" charset="0"/>
                  </a:rPr>
                  <a:t>2.3H 3in2</a:t>
                </a:r>
                <a:r>
                  <a:rPr lang="zh-CN" altLang="en-US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Arial" panose="020B0604020202020204" pitchFamily="34" charset="0"/>
                  </a:rPr>
                  <a:t>叠卡</a:t>
                </a:r>
              </a:p>
            </p:txBody>
          </p:sp>
        </p:grpSp>
        <p:grpSp>
          <p:nvGrpSpPr>
            <p:cNvPr id="134" name="组合 133"/>
            <p:cNvGrpSpPr/>
            <p:nvPr/>
          </p:nvGrpSpPr>
          <p:grpSpPr>
            <a:xfrm>
              <a:off x="11242" y="3880"/>
              <a:ext cx="1581" cy="477"/>
              <a:chOff x="2474279" y="3357336"/>
              <a:chExt cx="1003845" cy="403716"/>
            </a:xfrm>
          </p:grpSpPr>
          <p:cxnSp>
            <p:nvCxnSpPr>
              <p:cNvPr id="138" name="直接连接符 137"/>
              <p:cNvCxnSpPr/>
              <p:nvPr/>
            </p:nvCxnSpPr>
            <p:spPr>
              <a:xfrm>
                <a:off x="3478124" y="3388229"/>
                <a:ext cx="0" cy="372823"/>
              </a:xfrm>
              <a:prstGeom prst="line">
                <a:avLst/>
              </a:prstGeom>
              <a:noFill/>
              <a:ln w="6350" cap="flat" cmpd="sng" algn="ctr">
                <a:solidFill>
                  <a:srgbClr val="869ACD"/>
                </a:solidFill>
                <a:prstDash val="solid"/>
                <a:miter lim="800000"/>
                <a:headEnd type="none"/>
                <a:tailEnd type="oval"/>
              </a:ln>
              <a:effectLst/>
            </p:spPr>
          </p:cxnSp>
          <p:sp>
            <p:nvSpPr>
              <p:cNvPr id="136" name="文本框 51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2474279" y="3357336"/>
                <a:ext cx="778934" cy="36933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altLang="zh-CN" sz="1400" b="1" dirty="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  <a:sym typeface="Arial" panose="020B0604020202020204" pitchFamily="34" charset="0"/>
                  </a:rPr>
                  <a:t>2021</a:t>
                </a:r>
              </a:p>
            </p:txBody>
          </p:sp>
        </p:grp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3" cstate="print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44" y="2432"/>
              <a:ext cx="1808" cy="935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4" cstate="print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583" y="2620"/>
              <a:ext cx="1714" cy="935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5" cstate="print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38" y="2492"/>
              <a:ext cx="2163" cy="1063"/>
            </a:xfrm>
            <a:prstGeom prst="rect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7017" y="3572"/>
              <a:ext cx="2242" cy="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21.05*16.00*2.70</a:t>
              </a:r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6" cstate="print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365" y="2432"/>
              <a:ext cx="2305" cy="1063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10428" y="3511"/>
              <a:ext cx="2242" cy="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17.05*15.00*2.3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-574" y="3543"/>
              <a:ext cx="1979" cy="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14.8*12.7*1.35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39" y="2191"/>
              <a:ext cx="1932" cy="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17.8*15.5*1.35</a:t>
              </a:r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平行四边形 5"/>
          <p:cNvSpPr/>
          <p:nvPr/>
        </p:nvSpPr>
        <p:spPr>
          <a:xfrm>
            <a:off x="179506" y="51723"/>
            <a:ext cx="2030095" cy="378143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研发路线</a:t>
            </a:r>
          </a:p>
        </p:txBody>
      </p:sp>
      <p:cxnSp>
        <p:nvCxnSpPr>
          <p:cNvPr id="67" name="直接箭头连接符 66"/>
          <p:cNvCxnSpPr/>
          <p:nvPr/>
        </p:nvCxnSpPr>
        <p:spPr>
          <a:xfrm>
            <a:off x="468699" y="2860040"/>
            <a:ext cx="8279765" cy="0"/>
          </a:xfrm>
          <a:prstGeom prst="straightConnector1">
            <a:avLst/>
          </a:prstGeom>
          <a:ln w="28575" cmpd="sng">
            <a:solidFill>
              <a:srgbClr val="1D41D5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矩形 77"/>
          <p:cNvSpPr/>
          <p:nvPr>
            <p:custDataLst>
              <p:tags r:id="rId2"/>
            </p:custDataLst>
          </p:nvPr>
        </p:nvSpPr>
        <p:spPr>
          <a:xfrm>
            <a:off x="2559486" y="1052281"/>
            <a:ext cx="1838094" cy="1502228"/>
          </a:xfrm>
          <a:prstGeom prst="rect">
            <a:avLst/>
          </a:prstGeom>
          <a:solidFill>
            <a:srgbClr val="FEFFFF"/>
          </a:solidFill>
          <a:ln w="3175" cap="flat" cmpd="sng" algn="ctr">
            <a:solidFill>
              <a:srgbClr val="DEAB81"/>
            </a:solidFill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endParaRPr lang="en-US" altLang="zh-CN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9" name="矩形 78"/>
          <p:cNvSpPr/>
          <p:nvPr>
            <p:custDataLst>
              <p:tags r:id="rId3"/>
            </p:custDataLst>
          </p:nvPr>
        </p:nvSpPr>
        <p:spPr>
          <a:xfrm>
            <a:off x="2559518" y="1030575"/>
            <a:ext cx="1838094" cy="3337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rgbClr val="DEAB81"/>
            </a:solidFill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/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3in3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＆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2.6H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叠卡</a:t>
            </a:r>
          </a:p>
        </p:txBody>
      </p:sp>
      <p:pic>
        <p:nvPicPr>
          <p:cNvPr id="80" name="图片 79"/>
          <p:cNvPicPr>
            <a:picLocks noChangeAspect="1"/>
          </p:cNvPicPr>
          <p:nvPr/>
        </p:nvPicPr>
        <p:blipFill>
          <a:blip r:embed="rId27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6366" y="1779921"/>
            <a:ext cx="1073339" cy="611595"/>
          </a:xfrm>
          <a:prstGeom prst="rect">
            <a:avLst/>
          </a:prstGeom>
        </p:spPr>
      </p:pic>
      <p:pic>
        <p:nvPicPr>
          <p:cNvPr id="81" name="图片 80"/>
          <p:cNvPicPr>
            <a:picLocks noChangeAspect="1"/>
          </p:cNvPicPr>
          <p:nvPr/>
        </p:nvPicPr>
        <p:blipFill>
          <a:blip r:embed="rId28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28360" y="1586423"/>
            <a:ext cx="1072780" cy="611595"/>
          </a:xfrm>
          <a:prstGeom prst="rect">
            <a:avLst/>
          </a:prstGeom>
        </p:spPr>
      </p:pic>
      <p:sp>
        <p:nvSpPr>
          <p:cNvPr id="82" name="文本框 81"/>
          <p:cNvSpPr txBox="1"/>
          <p:nvPr/>
        </p:nvSpPr>
        <p:spPr>
          <a:xfrm>
            <a:off x="3109144" y="1424929"/>
            <a:ext cx="1253347" cy="245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15.5*12.65*2.60</a:t>
            </a:r>
          </a:p>
        </p:txBody>
      </p:sp>
      <p:sp>
        <p:nvSpPr>
          <p:cNvPr id="83" name="文本框 82"/>
          <p:cNvSpPr txBox="1"/>
          <p:nvPr/>
        </p:nvSpPr>
        <p:spPr>
          <a:xfrm>
            <a:off x="2628756" y="2308792"/>
            <a:ext cx="1253347" cy="245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34.5*16.8*1.35</a:t>
            </a:r>
          </a:p>
        </p:txBody>
      </p:sp>
      <p:cxnSp>
        <p:nvCxnSpPr>
          <p:cNvPr id="84" name="直接连接符 83"/>
          <p:cNvCxnSpPr/>
          <p:nvPr/>
        </p:nvCxnSpPr>
        <p:spPr>
          <a:xfrm>
            <a:off x="3996952" y="2554453"/>
            <a:ext cx="0" cy="287810"/>
          </a:xfrm>
          <a:prstGeom prst="line">
            <a:avLst/>
          </a:prstGeom>
          <a:noFill/>
          <a:ln w="6350" cap="flat" cmpd="sng" algn="ctr">
            <a:solidFill>
              <a:srgbClr val="869ACD"/>
            </a:solidFill>
            <a:prstDash val="solid"/>
            <a:miter lim="800000"/>
            <a:headEnd type="none"/>
            <a:tailEnd type="oval"/>
          </a:ln>
          <a:effectLst/>
        </p:spPr>
      </p:cxnSp>
      <p:sp>
        <p:nvSpPr>
          <p:cNvPr id="139" name="文本框 51"/>
          <p:cNvSpPr txBox="1"/>
          <p:nvPr>
            <p:custDataLst>
              <p:tags r:id="rId4"/>
            </p:custDataLst>
          </p:nvPr>
        </p:nvSpPr>
        <p:spPr>
          <a:xfrm>
            <a:off x="5211868" y="2532405"/>
            <a:ext cx="685706" cy="2853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1400" b="1" dirty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2019</a:t>
            </a:r>
          </a:p>
        </p:txBody>
      </p:sp>
      <p:sp>
        <p:nvSpPr>
          <p:cNvPr id="142" name="矩形 141"/>
          <p:cNvSpPr/>
          <p:nvPr>
            <p:custDataLst>
              <p:tags r:id="rId5"/>
            </p:custDataLst>
          </p:nvPr>
        </p:nvSpPr>
        <p:spPr>
          <a:xfrm>
            <a:off x="1688534" y="4378960"/>
            <a:ext cx="1843405" cy="3238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rgbClr val="DEAB81"/>
            </a:solidFill>
            <a:prstDash val="solid"/>
            <a:miter lim="800000"/>
          </a:ln>
          <a:effectLst/>
        </p:spPr>
        <p:txBody>
          <a:bodyPr rtlCol="0" anchor="ctr">
            <a:normAutofit fontScale="87500" lnSpcReduction="10000"/>
          </a:bodyPr>
          <a:lstStyle/>
          <a:p>
            <a:pPr algn="ctr"/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1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代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2in2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＆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3in2</a:t>
            </a:r>
          </a:p>
        </p:txBody>
      </p:sp>
      <p:pic>
        <p:nvPicPr>
          <p:cNvPr id="143" name="图片 142"/>
          <p:cNvPicPr>
            <a:picLocks noChangeAspect="1"/>
          </p:cNvPicPr>
          <p:nvPr/>
        </p:nvPicPr>
        <p:blipFill>
          <a:blip r:embed="rId29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1345" y="3348848"/>
            <a:ext cx="1161572" cy="593748"/>
          </a:xfrm>
          <a:prstGeom prst="rect">
            <a:avLst/>
          </a:prstGeom>
        </p:spPr>
      </p:pic>
      <p:sp>
        <p:nvSpPr>
          <p:cNvPr id="144" name="文本框 143"/>
          <p:cNvSpPr txBox="1"/>
          <p:nvPr/>
        </p:nvSpPr>
        <p:spPr>
          <a:xfrm>
            <a:off x="2121764" y="3147546"/>
            <a:ext cx="1357637" cy="245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29.65*18.95*1.45</a:t>
            </a:r>
          </a:p>
        </p:txBody>
      </p:sp>
      <p:pic>
        <p:nvPicPr>
          <p:cNvPr id="145" name="图片 144"/>
          <p:cNvPicPr>
            <a:picLocks noChangeAspect="1"/>
          </p:cNvPicPr>
          <p:nvPr/>
        </p:nvPicPr>
        <p:blipFill>
          <a:blip r:embed="rId30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9212" y="3581903"/>
            <a:ext cx="1098307" cy="593748"/>
          </a:xfrm>
          <a:prstGeom prst="rect">
            <a:avLst/>
          </a:prstGeom>
        </p:spPr>
      </p:pic>
      <p:sp>
        <p:nvSpPr>
          <p:cNvPr id="146" name="文本框 145"/>
          <p:cNvSpPr txBox="1"/>
          <p:nvPr/>
        </p:nvSpPr>
        <p:spPr>
          <a:xfrm>
            <a:off x="1694254" y="4154060"/>
            <a:ext cx="1375306" cy="245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20.55*18.55*1.50</a:t>
            </a:r>
          </a:p>
        </p:txBody>
      </p:sp>
      <p:sp>
        <p:nvSpPr>
          <p:cNvPr id="149" name="矩形 148"/>
          <p:cNvSpPr/>
          <p:nvPr>
            <p:custDataLst>
              <p:tags r:id="rId6"/>
            </p:custDataLst>
          </p:nvPr>
        </p:nvSpPr>
        <p:spPr>
          <a:xfrm>
            <a:off x="3721169" y="4368165"/>
            <a:ext cx="1840230" cy="3238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rgbClr val="DEAB81"/>
            </a:solidFill>
            <a:prstDash val="solid"/>
            <a:miter lim="800000"/>
          </a:ln>
          <a:effectLst/>
        </p:spPr>
        <p:txBody>
          <a:bodyPr rtlCol="0" anchor="ctr">
            <a:normAutofit fontScale="87500" lnSpcReduction="10000"/>
          </a:bodyPr>
          <a:lstStyle/>
          <a:p>
            <a:pPr algn="ctr"/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3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代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2in2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＆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3in2</a:t>
            </a:r>
          </a:p>
        </p:txBody>
      </p:sp>
      <p:sp>
        <p:nvSpPr>
          <p:cNvPr id="150" name="文本框 149"/>
          <p:cNvSpPr txBox="1"/>
          <p:nvPr/>
        </p:nvSpPr>
        <p:spPr>
          <a:xfrm>
            <a:off x="3742231" y="4133740"/>
            <a:ext cx="1277843" cy="245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21.95*16.60*1.35</a:t>
            </a:r>
          </a:p>
        </p:txBody>
      </p:sp>
      <p:sp>
        <p:nvSpPr>
          <p:cNvPr id="151" name="文本框 150"/>
          <p:cNvSpPr txBox="1"/>
          <p:nvPr/>
        </p:nvSpPr>
        <p:spPr>
          <a:xfrm>
            <a:off x="4592440" y="3129766"/>
            <a:ext cx="1033902" cy="245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27.5*16.6*1.35</a:t>
            </a:r>
          </a:p>
        </p:txBody>
      </p:sp>
      <p:pic>
        <p:nvPicPr>
          <p:cNvPr id="152" name="图片 151"/>
          <p:cNvPicPr>
            <a:picLocks noChangeAspect="1"/>
          </p:cNvPicPr>
          <p:nvPr/>
        </p:nvPicPr>
        <p:blipFill>
          <a:blip r:embed="rId3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48334" y="3504431"/>
            <a:ext cx="1085768" cy="654711"/>
          </a:xfrm>
          <a:prstGeom prst="rect">
            <a:avLst/>
          </a:prstGeom>
        </p:spPr>
      </p:pic>
      <p:pic>
        <p:nvPicPr>
          <p:cNvPr id="153" name="图片 152"/>
          <p:cNvPicPr>
            <a:picLocks noChangeAspect="1"/>
          </p:cNvPicPr>
          <p:nvPr/>
        </p:nvPicPr>
        <p:blipFill>
          <a:blip r:embed="rId32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62747" y="3263121"/>
            <a:ext cx="1204889" cy="654711"/>
          </a:xfrm>
          <a:prstGeom prst="rect">
            <a:avLst/>
          </a:prstGeom>
        </p:spPr>
      </p:pic>
      <p:sp>
        <p:nvSpPr>
          <p:cNvPr id="154" name="矩形 153"/>
          <p:cNvSpPr/>
          <p:nvPr>
            <p:custDataLst>
              <p:tags r:id="rId7"/>
            </p:custDataLst>
          </p:nvPr>
        </p:nvSpPr>
        <p:spPr>
          <a:xfrm>
            <a:off x="5739199" y="4344670"/>
            <a:ext cx="1830705" cy="3238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rgbClr val="DEAB81"/>
            </a:solidFill>
            <a:prstDash val="solid"/>
            <a:miter lim="800000"/>
          </a:ln>
          <a:effectLst/>
        </p:spPr>
        <p:txBody>
          <a:bodyPr rtlCol="0" anchor="ctr">
            <a:normAutofit fontScale="87500" lnSpcReduction="10000"/>
          </a:bodyPr>
          <a:lstStyle/>
          <a:p>
            <a:pPr algn="ctr"/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2.3H 2in2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叠卡</a:t>
            </a:r>
          </a:p>
        </p:txBody>
      </p:sp>
      <p:pic>
        <p:nvPicPr>
          <p:cNvPr id="155" name="图片 154"/>
          <p:cNvPicPr>
            <a:picLocks noChangeAspect="1"/>
          </p:cNvPicPr>
          <p:nvPr/>
        </p:nvPicPr>
        <p:blipFill>
          <a:blip r:embed="rId33" cstate="print"/>
          <a:stretch>
            <a:fillRect/>
          </a:stretch>
        </p:blipFill>
        <p:spPr>
          <a:xfrm>
            <a:off x="5941004" y="3291698"/>
            <a:ext cx="1276703" cy="675031"/>
          </a:xfrm>
          <a:prstGeom prst="rect">
            <a:avLst/>
          </a:prstGeom>
        </p:spPr>
      </p:pic>
      <p:sp>
        <p:nvSpPr>
          <p:cNvPr id="156" name="文本框 155"/>
          <p:cNvSpPr txBox="1"/>
          <p:nvPr/>
        </p:nvSpPr>
        <p:spPr>
          <a:xfrm>
            <a:off x="5757478" y="4122945"/>
            <a:ext cx="1277843" cy="245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15.30*12.30*2.32</a:t>
            </a:r>
          </a:p>
        </p:txBody>
      </p:sp>
      <p:sp>
        <p:nvSpPr>
          <p:cNvPr id="64" name="矩形 34"/>
          <p:cNvSpPr/>
          <p:nvPr/>
        </p:nvSpPr>
        <p:spPr>
          <a:xfrm>
            <a:off x="171055" y="532031"/>
            <a:ext cx="3801110" cy="414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卡类连接器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Roadmap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五边形 12"/>
          <p:cNvSpPr/>
          <p:nvPr>
            <p:custDataLst>
              <p:tags r:id="rId1"/>
            </p:custDataLst>
          </p:nvPr>
        </p:nvSpPr>
        <p:spPr bwMode="auto">
          <a:xfrm>
            <a:off x="410243" y="2924747"/>
            <a:ext cx="2121046" cy="267826"/>
          </a:xfrm>
          <a:prstGeom prst="homePlate">
            <a:avLst/>
          </a:prstGeom>
          <a:solidFill>
            <a:srgbClr val="1F74AD"/>
          </a:solidFill>
          <a:ln w="19050">
            <a:noFill/>
            <a:round/>
          </a:ln>
          <a:effectLst/>
        </p:spPr>
        <p:txBody>
          <a:bodyPr vert="horz" wrap="none" lIns="68580" tIns="0" rIns="68580" bIns="0" anchor="ctr" anchorCtr="1" compatLnSpc="1">
            <a:normAutofit/>
          </a:bodyPr>
          <a:lstStyle/>
          <a:p>
            <a:pPr algn="ctr">
              <a:lnSpc>
                <a:spcPct val="130000"/>
              </a:lnSpc>
            </a:pPr>
            <a:endParaRPr lang="zh-CN" altLang="en-US" sz="1200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5" name="燕尾形 14"/>
          <p:cNvSpPr/>
          <p:nvPr>
            <p:custDataLst>
              <p:tags r:id="rId2"/>
            </p:custDataLst>
          </p:nvPr>
        </p:nvSpPr>
        <p:spPr bwMode="auto">
          <a:xfrm>
            <a:off x="2427169" y="2924746"/>
            <a:ext cx="2121046" cy="267826"/>
          </a:xfrm>
          <a:prstGeom prst="chevron">
            <a:avLst/>
          </a:prstGeom>
          <a:solidFill>
            <a:srgbClr val="3498DB"/>
          </a:solidFill>
          <a:ln w="19050">
            <a:noFill/>
            <a:round/>
          </a:ln>
          <a:effectLst/>
        </p:spPr>
        <p:txBody>
          <a:bodyPr vert="horz" wrap="none" lIns="68580" tIns="0" rIns="68580" bIns="0" anchor="ctr" anchorCtr="1" compatLnSpc="1">
            <a:normAutofit/>
          </a:bodyPr>
          <a:lstStyle/>
          <a:p>
            <a:pPr algn="ctr">
              <a:lnSpc>
                <a:spcPct val="130000"/>
              </a:lnSpc>
            </a:pPr>
            <a:endParaRPr lang="zh-CN" altLang="en-US" sz="1200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0" name="燕尾形 19"/>
          <p:cNvSpPr/>
          <p:nvPr>
            <p:custDataLst>
              <p:tags r:id="rId3"/>
            </p:custDataLst>
          </p:nvPr>
        </p:nvSpPr>
        <p:spPr bwMode="auto">
          <a:xfrm>
            <a:off x="4464446" y="2924747"/>
            <a:ext cx="2121046" cy="267826"/>
          </a:xfrm>
          <a:prstGeom prst="chevron">
            <a:avLst/>
          </a:prstGeom>
          <a:solidFill>
            <a:srgbClr val="1AA3AA"/>
          </a:solidFill>
          <a:ln w="19050">
            <a:noFill/>
            <a:round/>
          </a:ln>
          <a:effectLst/>
        </p:spPr>
        <p:txBody>
          <a:bodyPr vert="horz" wrap="none" lIns="68580" tIns="0" rIns="68580" bIns="0" anchor="ctr" anchorCtr="1" compatLnSpc="1">
            <a:normAutofit/>
          </a:bodyPr>
          <a:lstStyle/>
          <a:p>
            <a:pPr algn="ctr">
              <a:lnSpc>
                <a:spcPct val="130000"/>
              </a:lnSpc>
            </a:pPr>
            <a:endParaRPr lang="zh-CN" altLang="en-US" sz="1200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3" name="燕尾形 22"/>
          <p:cNvSpPr/>
          <p:nvPr>
            <p:custDataLst>
              <p:tags r:id="rId4"/>
            </p:custDataLst>
          </p:nvPr>
        </p:nvSpPr>
        <p:spPr bwMode="auto">
          <a:xfrm>
            <a:off x="6501723" y="2924747"/>
            <a:ext cx="2121046" cy="267826"/>
          </a:xfrm>
          <a:prstGeom prst="chevron">
            <a:avLst/>
          </a:prstGeom>
          <a:solidFill>
            <a:srgbClr val="69A35B"/>
          </a:solidFill>
          <a:ln w="19050">
            <a:noFill/>
            <a:round/>
          </a:ln>
          <a:effectLst/>
        </p:spPr>
        <p:txBody>
          <a:bodyPr vert="horz" wrap="none" lIns="68580" tIns="0" rIns="68580" bIns="0" anchor="ctr" anchorCtr="1" compatLnSpc="1">
            <a:normAutofit/>
          </a:bodyPr>
          <a:lstStyle/>
          <a:p>
            <a:pPr algn="ctr">
              <a:lnSpc>
                <a:spcPct val="130000"/>
              </a:lnSpc>
            </a:pPr>
            <a:endParaRPr lang="zh-CN" altLang="en-US" sz="1200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6" name="文本框 25"/>
          <p:cNvSpPr txBox="1"/>
          <p:nvPr>
            <p:custDataLst>
              <p:tags r:id="rId5"/>
            </p:custDataLst>
          </p:nvPr>
        </p:nvSpPr>
        <p:spPr>
          <a:xfrm>
            <a:off x="635993" y="2861100"/>
            <a:ext cx="1668276" cy="323165"/>
          </a:xfrm>
          <a:prstGeom prst="rect">
            <a:avLst/>
          </a:prstGeom>
          <a:noFill/>
        </p:spPr>
        <p:txBody>
          <a:bodyPr wrap="square" bIns="0" rtlCol="0" anchor="ctr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500" b="1" spc="3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线</a:t>
            </a:r>
            <a:r>
              <a:rPr lang="en-US" altLang="zh-CN" sz="1500" b="1" spc="3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 altLang="en-US" sz="1500" b="1" spc="3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线连接器</a:t>
            </a:r>
          </a:p>
        </p:txBody>
      </p:sp>
      <p:sp>
        <p:nvSpPr>
          <p:cNvPr id="27" name="文本框 26"/>
          <p:cNvSpPr txBox="1"/>
          <p:nvPr>
            <p:custDataLst>
              <p:tags r:id="rId6"/>
            </p:custDataLst>
          </p:nvPr>
        </p:nvSpPr>
        <p:spPr>
          <a:xfrm>
            <a:off x="2653554" y="2883622"/>
            <a:ext cx="1668276" cy="300980"/>
          </a:xfrm>
          <a:prstGeom prst="rect">
            <a:avLst/>
          </a:prstGeom>
          <a:noFill/>
        </p:spPr>
        <p:txBody>
          <a:bodyPr wrap="square" bIns="0" rtlCol="0" anchor="ctr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500" b="1" spc="3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板端连接器</a:t>
            </a:r>
          </a:p>
        </p:txBody>
      </p:sp>
      <p:sp>
        <p:nvSpPr>
          <p:cNvPr id="28" name="文本框 27"/>
          <p:cNvSpPr txBox="1"/>
          <p:nvPr>
            <p:custDataLst>
              <p:tags r:id="rId7"/>
            </p:custDataLst>
          </p:nvPr>
        </p:nvSpPr>
        <p:spPr>
          <a:xfrm>
            <a:off x="4690831" y="2870283"/>
            <a:ext cx="1668276" cy="322580"/>
          </a:xfrm>
          <a:prstGeom prst="rect">
            <a:avLst/>
          </a:prstGeom>
          <a:noFill/>
        </p:spPr>
        <p:txBody>
          <a:bodyPr wrap="square" bIns="0" rtlCol="0" anchor="ctr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500" b="1" spc="3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电子连接器</a:t>
            </a:r>
          </a:p>
        </p:txBody>
      </p:sp>
      <p:sp>
        <p:nvSpPr>
          <p:cNvPr id="29" name="文本框 28"/>
          <p:cNvSpPr txBox="1"/>
          <p:nvPr>
            <p:custDataLst>
              <p:tags r:id="rId8"/>
            </p:custDataLst>
          </p:nvPr>
        </p:nvSpPr>
        <p:spPr>
          <a:xfrm>
            <a:off x="6728108" y="2872823"/>
            <a:ext cx="1668276" cy="322580"/>
          </a:xfrm>
          <a:prstGeom prst="rect">
            <a:avLst/>
          </a:prstGeom>
          <a:noFill/>
        </p:spPr>
        <p:txBody>
          <a:bodyPr wrap="square" bIns="0" rtlCol="0" anchor="ctr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500" b="1" spc="3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数据连接器</a:t>
            </a:r>
          </a:p>
        </p:txBody>
      </p:sp>
      <p:sp>
        <p:nvSpPr>
          <p:cNvPr id="5" name="矩形 4"/>
          <p:cNvSpPr/>
          <p:nvPr/>
        </p:nvSpPr>
        <p:spPr>
          <a:xfrm>
            <a:off x="683895" y="2584292"/>
            <a:ext cx="1440180" cy="324326"/>
          </a:xfrm>
          <a:prstGeom prst="rect">
            <a:avLst/>
          </a:prstGeom>
          <a:noFill/>
          <a:ln w="31750" cmpd="sng">
            <a:noFill/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rgbClr val="1F74A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2016</a:t>
            </a:r>
          </a:p>
        </p:txBody>
      </p:sp>
      <p:sp>
        <p:nvSpPr>
          <p:cNvPr id="10" name="矩形 9"/>
          <p:cNvSpPr/>
          <p:nvPr/>
        </p:nvSpPr>
        <p:spPr>
          <a:xfrm>
            <a:off x="2468880" y="2583815"/>
            <a:ext cx="1599565" cy="324485"/>
          </a:xfrm>
          <a:prstGeom prst="rect">
            <a:avLst/>
          </a:prstGeom>
          <a:noFill/>
          <a:ln w="31750" cmpd="sng">
            <a:noFill/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rgbClr val="3498D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2017-2018</a:t>
            </a:r>
          </a:p>
        </p:txBody>
      </p:sp>
      <p:sp>
        <p:nvSpPr>
          <p:cNvPr id="11" name="矩形 10"/>
          <p:cNvSpPr/>
          <p:nvPr/>
        </p:nvSpPr>
        <p:spPr>
          <a:xfrm>
            <a:off x="4464685" y="2571750"/>
            <a:ext cx="1732915" cy="324485"/>
          </a:xfrm>
          <a:prstGeom prst="rect">
            <a:avLst/>
          </a:prstGeom>
          <a:noFill/>
          <a:ln w="31750" cmpd="sng">
            <a:noFill/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rgbClr val="1AA3A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2019-2020</a:t>
            </a:r>
          </a:p>
        </p:txBody>
      </p:sp>
      <p:sp>
        <p:nvSpPr>
          <p:cNvPr id="38" name="矩形 37"/>
          <p:cNvSpPr/>
          <p:nvPr/>
        </p:nvSpPr>
        <p:spPr>
          <a:xfrm>
            <a:off x="6699250" y="2571909"/>
            <a:ext cx="1440180" cy="324326"/>
          </a:xfrm>
          <a:prstGeom prst="rect">
            <a:avLst/>
          </a:prstGeom>
          <a:noFill/>
          <a:ln w="31750" cmpd="sng">
            <a:noFill/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rgbClr val="69A35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2021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55560" y="1359044"/>
            <a:ext cx="1270635" cy="1028700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872509" y="3390869"/>
            <a:ext cx="1378715" cy="99198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58890" y="1353964"/>
            <a:ext cx="1243965" cy="103886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4">
            <a:lum contrast="6000"/>
          </a:blip>
          <a:stretch>
            <a:fillRect/>
          </a:stretch>
        </p:blipFill>
        <p:spPr>
          <a:xfrm>
            <a:off x="4444365" y="1347614"/>
            <a:ext cx="1753235" cy="105156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4547870" y="3373462"/>
            <a:ext cx="1401445" cy="10267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>
          <a:xfrm>
            <a:off x="2531110" y="3345522"/>
            <a:ext cx="1574165" cy="10826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>
          <a:xfrm>
            <a:off x="579120" y="3331869"/>
            <a:ext cx="1551305" cy="11099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420620" y="1357774"/>
            <a:ext cx="1696085" cy="103124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>
          <a:xfrm>
            <a:off x="708660" y="1352059"/>
            <a:ext cx="1292225" cy="1042670"/>
          </a:xfrm>
          <a:prstGeom prst="rect">
            <a:avLst/>
          </a:prstGeom>
        </p:spPr>
      </p:pic>
      <p:sp>
        <p:nvSpPr>
          <p:cNvPr id="7" name="平行四边形 6"/>
          <p:cNvSpPr/>
          <p:nvPr/>
        </p:nvSpPr>
        <p:spPr>
          <a:xfrm>
            <a:off x="179506" y="51723"/>
            <a:ext cx="2030095" cy="378143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研发路线</a:t>
            </a:r>
          </a:p>
        </p:txBody>
      </p:sp>
      <p:sp>
        <p:nvSpPr>
          <p:cNvPr id="31" name="矩形 34"/>
          <p:cNvSpPr/>
          <p:nvPr/>
        </p:nvSpPr>
        <p:spPr>
          <a:xfrm>
            <a:off x="171055" y="532031"/>
            <a:ext cx="3801110" cy="414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汽车连接器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Roadmap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9" name="图表 8"/>
          <p:cNvGraphicFramePr/>
          <p:nvPr/>
        </p:nvGraphicFramePr>
        <p:xfrm>
          <a:off x="755576" y="763360"/>
          <a:ext cx="7992888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539552" y="3378354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DDR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SSD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NGFF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RJ45</a:t>
            </a:r>
            <a:endParaRPr kumimoji="1"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907704" y="2744340"/>
            <a:ext cx="15016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RJ45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Audio Jack</a:t>
            </a:r>
            <a:endParaRPr kumimoji="1" lang="zh-CN" altLang="en-US" sz="16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347864" y="2349277"/>
            <a:ext cx="1080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RJ45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USB</a:t>
            </a:r>
            <a:r>
              <a:rPr kumimoji="1" lang="zh-CN" altLang="en-US" sz="16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16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kumimoji="1" lang="zh-CN" altLang="en-US" sz="16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860032" y="2005676"/>
            <a:ext cx="10801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NGFF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RJ45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USB</a:t>
            </a:r>
            <a:r>
              <a:rPr kumimoji="1" lang="zh-CN" altLang="en-US" sz="16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16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</a:t>
            </a:r>
            <a:endParaRPr kumimoji="1" lang="zh-CN" altLang="en-US" sz="16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444208" y="1854859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NGFF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RJ45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USB</a:t>
            </a:r>
            <a:r>
              <a:rPr kumimoji="1" lang="zh-CN" altLang="en-US" sz="16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16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USB A</a:t>
            </a:r>
            <a:endParaRPr kumimoji="1" lang="zh-CN" altLang="en-US" sz="16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平行四边形 5"/>
          <p:cNvSpPr/>
          <p:nvPr/>
        </p:nvSpPr>
        <p:spPr>
          <a:xfrm>
            <a:off x="179506" y="51723"/>
            <a:ext cx="2030095" cy="378143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研发路线</a:t>
            </a:r>
          </a:p>
        </p:txBody>
      </p:sp>
      <p:sp>
        <p:nvSpPr>
          <p:cNvPr id="16" name="矩形 34"/>
          <p:cNvSpPr/>
          <p:nvPr/>
        </p:nvSpPr>
        <p:spPr>
          <a:xfrm>
            <a:off x="108190" y="483136"/>
            <a:ext cx="3801110" cy="414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笔电连接器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Roadmap</a:t>
            </a:r>
          </a:p>
        </p:txBody>
      </p:sp>
      <p:graphicFrame>
        <p:nvGraphicFramePr>
          <p:cNvPr id="2" name="图表 8"/>
          <p:cNvGraphicFramePr/>
          <p:nvPr/>
        </p:nvGraphicFramePr>
        <p:xfrm>
          <a:off x="756211" y="763360"/>
          <a:ext cx="7992888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矩形 34"/>
          <p:cNvSpPr/>
          <p:nvPr/>
        </p:nvSpPr>
        <p:spPr>
          <a:xfrm>
            <a:off x="108825" y="483136"/>
            <a:ext cx="3801110" cy="414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笔电连接器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Roadmap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平行四边形 103"/>
          <p:cNvSpPr/>
          <p:nvPr/>
        </p:nvSpPr>
        <p:spPr>
          <a:xfrm>
            <a:off x="179506" y="51723"/>
            <a:ext cx="2030095" cy="378143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发展历程</a:t>
            </a:r>
          </a:p>
        </p:txBody>
      </p:sp>
      <p:cxnSp>
        <p:nvCxnSpPr>
          <p:cNvPr id="110" name="直接连接符 109"/>
          <p:cNvCxnSpPr/>
          <p:nvPr>
            <p:custDataLst>
              <p:tags r:id="rId1"/>
            </p:custDataLst>
          </p:nvPr>
        </p:nvCxnSpPr>
        <p:spPr>
          <a:xfrm>
            <a:off x="1114117" y="3378897"/>
            <a:ext cx="0" cy="515222"/>
          </a:xfrm>
          <a:prstGeom prst="line">
            <a:avLst/>
          </a:prstGeom>
          <a:noFill/>
          <a:ln w="25400" cap="flat" cmpd="sng" algn="ctr">
            <a:solidFill>
              <a:srgbClr val="9D9D9D"/>
            </a:solidFill>
            <a:prstDash val="sysDash"/>
            <a:miter lim="800000"/>
          </a:ln>
          <a:effectLst/>
        </p:spPr>
      </p:cxnSp>
      <p:cxnSp>
        <p:nvCxnSpPr>
          <p:cNvPr id="111" name="直接连接符 110"/>
          <p:cNvCxnSpPr/>
          <p:nvPr>
            <p:custDataLst>
              <p:tags r:id="rId2"/>
            </p:custDataLst>
          </p:nvPr>
        </p:nvCxnSpPr>
        <p:spPr>
          <a:xfrm>
            <a:off x="2772079" y="3077185"/>
            <a:ext cx="0" cy="515222"/>
          </a:xfrm>
          <a:prstGeom prst="line">
            <a:avLst/>
          </a:prstGeom>
          <a:noFill/>
          <a:ln w="25400" cap="flat" cmpd="sng" algn="ctr">
            <a:solidFill>
              <a:srgbClr val="9D9D9D"/>
            </a:solidFill>
            <a:prstDash val="sysDash"/>
            <a:miter lim="800000"/>
          </a:ln>
          <a:effectLst/>
        </p:spPr>
      </p:cxnSp>
      <p:cxnSp>
        <p:nvCxnSpPr>
          <p:cNvPr id="112" name="直接连接符 111"/>
          <p:cNvCxnSpPr>
            <a:stCxn id="129" idx="2"/>
          </p:cNvCxnSpPr>
          <p:nvPr>
            <p:custDataLst>
              <p:tags r:id="rId3"/>
            </p:custDataLst>
          </p:nvPr>
        </p:nvCxnSpPr>
        <p:spPr>
          <a:xfrm flipH="1">
            <a:off x="4435953" y="2200419"/>
            <a:ext cx="18483" cy="1051596"/>
          </a:xfrm>
          <a:prstGeom prst="line">
            <a:avLst/>
          </a:prstGeom>
          <a:noFill/>
          <a:ln w="25400" cap="flat" cmpd="sng" algn="ctr">
            <a:solidFill>
              <a:srgbClr val="9D9D9D"/>
            </a:solidFill>
            <a:prstDash val="sysDash"/>
            <a:miter lim="800000"/>
          </a:ln>
          <a:effectLst/>
        </p:spPr>
      </p:cxnSp>
      <p:cxnSp>
        <p:nvCxnSpPr>
          <p:cNvPr id="113" name="直接连接符 112"/>
          <p:cNvCxnSpPr/>
          <p:nvPr>
            <p:custDataLst>
              <p:tags r:id="rId4"/>
            </p:custDataLst>
          </p:nvPr>
        </p:nvCxnSpPr>
        <p:spPr>
          <a:xfrm flipH="1">
            <a:off x="6098540" y="1989455"/>
            <a:ext cx="635" cy="814070"/>
          </a:xfrm>
          <a:prstGeom prst="line">
            <a:avLst/>
          </a:prstGeom>
          <a:noFill/>
          <a:ln w="25400" cap="flat" cmpd="sng" algn="ctr">
            <a:solidFill>
              <a:srgbClr val="9D9D9D"/>
            </a:solidFill>
            <a:prstDash val="sysDash"/>
            <a:miter lim="800000"/>
          </a:ln>
          <a:effectLst/>
        </p:spPr>
      </p:cxnSp>
      <p:cxnSp>
        <p:nvCxnSpPr>
          <p:cNvPr id="114" name="直接连接符 113"/>
          <p:cNvCxnSpPr/>
          <p:nvPr>
            <p:custDataLst>
              <p:tags r:id="rId5"/>
            </p:custDataLst>
          </p:nvPr>
        </p:nvCxnSpPr>
        <p:spPr>
          <a:xfrm flipH="1">
            <a:off x="7679055" y="1419860"/>
            <a:ext cx="0" cy="1033145"/>
          </a:xfrm>
          <a:prstGeom prst="line">
            <a:avLst/>
          </a:prstGeom>
          <a:noFill/>
          <a:ln w="25400" cap="flat" cmpd="sng" algn="ctr">
            <a:solidFill>
              <a:srgbClr val="9D9D9D"/>
            </a:solidFill>
            <a:prstDash val="sysDash"/>
            <a:miter lim="800000"/>
          </a:ln>
          <a:effectLst/>
        </p:spPr>
      </p:cxnSp>
      <p:sp>
        <p:nvSpPr>
          <p:cNvPr id="116" name="矩形 115"/>
          <p:cNvSpPr/>
          <p:nvPr>
            <p:custDataLst>
              <p:tags r:id="rId6"/>
            </p:custDataLst>
          </p:nvPr>
        </p:nvSpPr>
        <p:spPr>
          <a:xfrm>
            <a:off x="306050" y="3869738"/>
            <a:ext cx="1642528" cy="357072"/>
          </a:xfrm>
          <a:prstGeom prst="rect">
            <a:avLst/>
          </a:prstGeom>
          <a:solidFill>
            <a:srgbClr val="3069B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rmAutofit lnSpcReduction="10000"/>
          </a:bodyPr>
          <a:lstStyle/>
          <a:p>
            <a:pPr algn="ctr"/>
            <a:r>
              <a:rPr lang="en-US" altLang="zh-CN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sp>
        <p:nvSpPr>
          <p:cNvPr id="117" name="矩形 116"/>
          <p:cNvSpPr/>
          <p:nvPr>
            <p:custDataLst>
              <p:tags r:id="rId7"/>
            </p:custDataLst>
          </p:nvPr>
        </p:nvSpPr>
        <p:spPr>
          <a:xfrm>
            <a:off x="1948578" y="3512666"/>
            <a:ext cx="1642528" cy="357072"/>
          </a:xfrm>
          <a:prstGeom prst="rect">
            <a:avLst/>
          </a:prstGeom>
          <a:solidFill>
            <a:srgbClr val="15AA9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rmAutofit lnSpcReduction="10000"/>
          </a:bodyPr>
          <a:lstStyle/>
          <a:p>
            <a:pPr algn="ctr"/>
            <a:r>
              <a:rPr lang="en-US" altLang="zh-CN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2005</a:t>
            </a:r>
          </a:p>
        </p:txBody>
      </p:sp>
      <p:sp>
        <p:nvSpPr>
          <p:cNvPr id="118" name="矩形 117"/>
          <p:cNvSpPr/>
          <p:nvPr>
            <p:custDataLst>
              <p:tags r:id="rId8"/>
            </p:custDataLst>
          </p:nvPr>
        </p:nvSpPr>
        <p:spPr>
          <a:xfrm>
            <a:off x="3591106" y="3155595"/>
            <a:ext cx="1642528" cy="357072"/>
          </a:xfrm>
          <a:prstGeom prst="rect">
            <a:avLst/>
          </a:prstGeom>
          <a:solidFill>
            <a:srgbClr val="8DB54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rmAutofit lnSpcReduction="10000"/>
          </a:bodyPr>
          <a:lstStyle/>
          <a:p>
            <a:pPr algn="ctr"/>
            <a:r>
              <a:rPr lang="en-US" altLang="zh-CN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119" name="矩形 118"/>
          <p:cNvSpPr/>
          <p:nvPr>
            <p:custDataLst>
              <p:tags r:id="rId9"/>
            </p:custDataLst>
          </p:nvPr>
        </p:nvSpPr>
        <p:spPr>
          <a:xfrm>
            <a:off x="5248293" y="2798524"/>
            <a:ext cx="1642528" cy="357072"/>
          </a:xfrm>
          <a:prstGeom prst="rect">
            <a:avLst/>
          </a:prstGeom>
          <a:solidFill>
            <a:srgbClr val="F4A51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rmAutofit lnSpcReduction="10000"/>
          </a:bodyPr>
          <a:lstStyle/>
          <a:p>
            <a:pPr algn="ctr"/>
            <a:r>
              <a:rPr lang="en-US" altLang="zh-CN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120" name="矩形 119"/>
          <p:cNvSpPr/>
          <p:nvPr>
            <p:custDataLst>
              <p:tags r:id="rId10"/>
            </p:custDataLst>
          </p:nvPr>
        </p:nvSpPr>
        <p:spPr>
          <a:xfrm>
            <a:off x="6885026" y="2454146"/>
            <a:ext cx="1642528" cy="35707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rmAutofit lnSpcReduction="10000"/>
          </a:bodyPr>
          <a:lstStyle/>
          <a:p>
            <a:pPr algn="ctr"/>
            <a:r>
              <a:rPr lang="en-US" altLang="zh-CN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2021</a:t>
            </a:r>
          </a:p>
        </p:txBody>
      </p:sp>
      <p:sp>
        <p:nvSpPr>
          <p:cNvPr id="122" name="直角三角形 121"/>
          <p:cNvSpPr/>
          <p:nvPr>
            <p:custDataLst>
              <p:tags r:id="rId11"/>
            </p:custDataLst>
          </p:nvPr>
        </p:nvSpPr>
        <p:spPr>
          <a:xfrm flipV="1">
            <a:off x="5224448" y="3155595"/>
            <a:ext cx="462351" cy="357072"/>
          </a:xfrm>
          <a:prstGeom prst="rtTriangle">
            <a:avLst/>
          </a:prstGeom>
          <a:solidFill>
            <a:srgbClr val="8DB545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fontScale="47500" lnSpcReduction="20000"/>
          </a:bodyPr>
          <a:lstStyle/>
          <a:p>
            <a:pPr algn="ctr"/>
            <a:endParaRPr lang="zh-CN" altLang="en-US" sz="525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" name="直角三角形 122"/>
          <p:cNvSpPr/>
          <p:nvPr>
            <p:custDataLst>
              <p:tags r:id="rId12"/>
            </p:custDataLst>
          </p:nvPr>
        </p:nvSpPr>
        <p:spPr>
          <a:xfrm flipV="1">
            <a:off x="3591103" y="3512666"/>
            <a:ext cx="462351" cy="357072"/>
          </a:xfrm>
          <a:prstGeom prst="rtTriangle">
            <a:avLst/>
          </a:prstGeom>
          <a:solidFill>
            <a:srgbClr val="15AA96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fontScale="47500" lnSpcReduction="20000"/>
          </a:bodyPr>
          <a:lstStyle/>
          <a:p>
            <a:pPr algn="ctr"/>
            <a:endParaRPr lang="zh-CN" altLang="en-US" sz="525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4" name="直角三角形 123"/>
          <p:cNvSpPr/>
          <p:nvPr>
            <p:custDataLst>
              <p:tags r:id="rId13"/>
            </p:custDataLst>
          </p:nvPr>
        </p:nvSpPr>
        <p:spPr>
          <a:xfrm flipV="1">
            <a:off x="6876160" y="2798523"/>
            <a:ext cx="462351" cy="357072"/>
          </a:xfrm>
          <a:prstGeom prst="rtTriangle">
            <a:avLst/>
          </a:prstGeom>
          <a:solidFill>
            <a:srgbClr val="F4A516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fontScale="47500" lnSpcReduction="20000"/>
          </a:bodyPr>
          <a:lstStyle/>
          <a:p>
            <a:pPr algn="ctr"/>
            <a:endParaRPr lang="zh-CN" altLang="en-US" sz="525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5" name="直角三角形 124"/>
          <p:cNvSpPr/>
          <p:nvPr>
            <p:custDataLst>
              <p:tags r:id="rId14"/>
            </p:custDataLst>
          </p:nvPr>
        </p:nvSpPr>
        <p:spPr>
          <a:xfrm flipV="1">
            <a:off x="1948574" y="3869738"/>
            <a:ext cx="462351" cy="357072"/>
          </a:xfrm>
          <a:prstGeom prst="rtTriangle">
            <a:avLst/>
          </a:prstGeom>
          <a:solidFill>
            <a:srgbClr val="3069B4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fontScale="47500" lnSpcReduction="20000"/>
          </a:bodyPr>
          <a:lstStyle/>
          <a:p>
            <a:pPr algn="ctr"/>
            <a:endParaRPr lang="zh-CN" altLang="en-US" sz="525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6" name="直角三角形 125"/>
          <p:cNvSpPr/>
          <p:nvPr>
            <p:custDataLst>
              <p:tags r:id="rId15"/>
            </p:custDataLst>
          </p:nvPr>
        </p:nvSpPr>
        <p:spPr>
          <a:xfrm flipV="1">
            <a:off x="8518940" y="2454533"/>
            <a:ext cx="427124" cy="356608"/>
          </a:xfrm>
          <a:prstGeom prst="rtTriangle">
            <a:avLst/>
          </a:prstGeom>
          <a:solidFill>
            <a:schemeClr val="accent5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fontScale="47500" lnSpcReduction="20000"/>
          </a:bodyPr>
          <a:lstStyle/>
          <a:p>
            <a:pPr algn="ctr"/>
            <a:endParaRPr lang="zh-CN" altLang="en-US" sz="525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7" name="文本框 126"/>
          <p:cNvSpPr txBox="1"/>
          <p:nvPr>
            <p:custDataLst>
              <p:tags r:id="rId16"/>
            </p:custDataLst>
          </p:nvPr>
        </p:nvSpPr>
        <p:spPr>
          <a:xfrm>
            <a:off x="345585" y="2728672"/>
            <a:ext cx="1564010" cy="51528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深圳乾德电子有限公司成立，进入手机连接器领域。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8" name="文本框 127"/>
          <p:cNvSpPr txBox="1"/>
          <p:nvPr>
            <p:custDataLst>
              <p:tags r:id="rId17"/>
            </p:custDataLst>
          </p:nvPr>
        </p:nvSpPr>
        <p:spPr>
          <a:xfrm>
            <a:off x="2013361" y="2139779"/>
            <a:ext cx="1577394" cy="77435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深圳君泽电子有限公司投产，开始手机连接器的设计开发与制造，开始集团式布局发展历程。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9" name="文本框 128"/>
          <p:cNvSpPr txBox="1"/>
          <p:nvPr>
            <p:custDataLst>
              <p:tags r:id="rId18"/>
            </p:custDataLst>
          </p:nvPr>
        </p:nvSpPr>
        <p:spPr>
          <a:xfrm>
            <a:off x="3654623" y="1741701"/>
            <a:ext cx="1599699" cy="45875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启东乾朔电子有限公司全面投产。</a:t>
            </a:r>
          </a:p>
        </p:txBody>
      </p:sp>
      <p:sp>
        <p:nvSpPr>
          <p:cNvPr id="130" name="文本框 129"/>
          <p:cNvSpPr txBox="1"/>
          <p:nvPr>
            <p:custDataLst>
              <p:tags r:id="rId19"/>
            </p:custDataLst>
          </p:nvPr>
        </p:nvSpPr>
        <p:spPr>
          <a:xfrm>
            <a:off x="5268965" y="1203184"/>
            <a:ext cx="1659609" cy="7246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启东乾朔电子有限公司、深圳君泽电子有限公司同时被评为</a:t>
            </a:r>
            <a:r>
              <a:rPr lang="en-US" altLang="zh-CN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"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高新技术企业</a:t>
            </a:r>
            <a:r>
              <a:rPr lang="en-US" altLang="zh-CN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"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/>
            <a:endParaRPr lang="zh-CN" altLang="en-US" sz="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1" name="文本框 130"/>
          <p:cNvSpPr txBox="1"/>
          <p:nvPr>
            <p:custDataLst>
              <p:tags r:id="rId20"/>
            </p:custDataLst>
          </p:nvPr>
        </p:nvSpPr>
        <p:spPr>
          <a:xfrm>
            <a:off x="6972397" y="888006"/>
            <a:ext cx="1577134" cy="533099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河南乾德精密技术有限公司投产。</a:t>
            </a:r>
          </a:p>
        </p:txBody>
      </p:sp>
      <p:sp>
        <p:nvSpPr>
          <p:cNvPr id="133" name="KSO_Shape"/>
          <p:cNvSpPr/>
          <p:nvPr>
            <p:custDataLst>
              <p:tags r:id="rId21"/>
            </p:custDataLst>
          </p:nvPr>
        </p:nvSpPr>
        <p:spPr bwMode="auto">
          <a:xfrm>
            <a:off x="757300" y="2487284"/>
            <a:ext cx="447406" cy="241389"/>
          </a:xfrm>
          <a:custGeom>
            <a:avLst/>
            <a:gdLst>
              <a:gd name="T0" fmla="*/ 175713297 w 4097"/>
              <a:gd name="T1" fmla="*/ 71089403 h 3497"/>
              <a:gd name="T2" fmla="*/ 33597902 w 4097"/>
              <a:gd name="T3" fmla="*/ 71089403 h 3497"/>
              <a:gd name="T4" fmla="*/ 423256757 w 4097"/>
              <a:gd name="T5" fmla="*/ 139474091 h 3497"/>
              <a:gd name="T6" fmla="*/ 372859684 w 4097"/>
              <a:gd name="T7" fmla="*/ 216358747 h 3497"/>
              <a:gd name="T8" fmla="*/ 297747197 w 4097"/>
              <a:gd name="T9" fmla="*/ 139474091 h 3497"/>
              <a:gd name="T10" fmla="*/ 502231138 w 4097"/>
              <a:gd name="T11" fmla="*/ 428853992 h 3497"/>
              <a:gd name="T12" fmla="*/ 423256757 w 4097"/>
              <a:gd name="T13" fmla="*/ 139474091 h 3497"/>
              <a:gd name="T14" fmla="*/ 254687678 w 4097"/>
              <a:gd name="T15" fmla="*/ 98906881 h 3497"/>
              <a:gd name="T16" fmla="*/ 254687678 w 4097"/>
              <a:gd name="T17" fmla="*/ 327242836 h 3497"/>
              <a:gd name="T18" fmla="*/ 184402447 w 4097"/>
              <a:gd name="T19" fmla="*/ 160916703 h 3497"/>
              <a:gd name="T20" fmla="*/ 0 w 4097"/>
              <a:gd name="T21" fmla="*/ 369934708 h 3497"/>
              <a:gd name="T22" fmla="*/ 19116131 w 4097"/>
              <a:gd name="T23" fmla="*/ 675348230 h 3497"/>
              <a:gd name="T24" fmla="*/ 90752959 w 4097"/>
              <a:gd name="T25" fmla="*/ 548044259 h 3497"/>
              <a:gd name="T26" fmla="*/ 143080758 w 4097"/>
              <a:gd name="T27" fmla="*/ 528147135 h 3497"/>
              <a:gd name="T28" fmla="*/ 194249858 w 4097"/>
              <a:gd name="T29" fmla="*/ 674961968 h 3497"/>
              <a:gd name="T30" fmla="*/ 135936541 w 4097"/>
              <a:gd name="T31" fmla="*/ 385582067 h 3497"/>
              <a:gd name="T32" fmla="*/ 165865446 w 4097"/>
              <a:gd name="T33" fmla="*/ 356992065 h 3497"/>
              <a:gd name="T34" fmla="*/ 254687678 w 4097"/>
              <a:gd name="T35" fmla="*/ 455319332 h 3497"/>
              <a:gd name="T36" fmla="*/ 271293512 w 4097"/>
              <a:gd name="T37" fmla="*/ 471739216 h 3497"/>
              <a:gd name="T38" fmla="*/ 542780360 w 4097"/>
              <a:gd name="T39" fmla="*/ 471739216 h 3497"/>
              <a:gd name="T40" fmla="*/ 542780360 w 4097"/>
              <a:gd name="T41" fmla="*/ 379980165 h 3497"/>
              <a:gd name="T42" fmla="*/ 631988386 w 4097"/>
              <a:gd name="T43" fmla="*/ 286096012 h 3497"/>
              <a:gd name="T44" fmla="*/ 566337515 w 4097"/>
              <a:gd name="T45" fmla="*/ 506124911 h 3497"/>
              <a:gd name="T46" fmla="*/ 646277260 w 4097"/>
              <a:gd name="T47" fmla="*/ 668973364 h 3497"/>
              <a:gd name="T48" fmla="*/ 703239419 w 4097"/>
              <a:gd name="T49" fmla="*/ 468648678 h 3497"/>
              <a:gd name="T50" fmla="*/ 791095848 w 4097"/>
              <a:gd name="T51" fmla="*/ 669166715 h 3497"/>
              <a:gd name="T52" fmla="*/ 763483903 w 4097"/>
              <a:gd name="T53" fmla="*/ 170189195 h 3497"/>
              <a:gd name="T54" fmla="*/ 577536523 w 4097"/>
              <a:gd name="T55" fmla="*/ 289572813 h 3497"/>
              <a:gd name="T56" fmla="*/ 542780360 w 4097"/>
              <a:gd name="T57" fmla="*/ 115520115 h 3497"/>
              <a:gd name="T58" fmla="*/ 526367423 w 4097"/>
              <a:gd name="T59" fmla="*/ 98906881 h 3497"/>
              <a:gd name="T60" fmla="*/ 674082541 w 4097"/>
              <a:gd name="T61" fmla="*/ 15261096 h 3497"/>
              <a:gd name="T62" fmla="*/ 674082541 w 4097"/>
              <a:gd name="T63" fmla="*/ 153383050 h 3497"/>
              <a:gd name="T64" fmla="*/ 674082541 w 4097"/>
              <a:gd name="T65" fmla="*/ 15261096 h 349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097" h="3497">
                <a:moveTo>
                  <a:pt x="542" y="0"/>
                </a:moveTo>
                <a:cubicBezTo>
                  <a:pt x="745" y="0"/>
                  <a:pt x="910" y="165"/>
                  <a:pt x="910" y="368"/>
                </a:cubicBezTo>
                <a:cubicBezTo>
                  <a:pt x="910" y="571"/>
                  <a:pt x="745" y="736"/>
                  <a:pt x="542" y="736"/>
                </a:cubicBezTo>
                <a:cubicBezTo>
                  <a:pt x="339" y="736"/>
                  <a:pt x="174" y="571"/>
                  <a:pt x="174" y="368"/>
                </a:cubicBezTo>
                <a:cubicBezTo>
                  <a:pt x="174" y="165"/>
                  <a:pt x="339" y="0"/>
                  <a:pt x="542" y="0"/>
                </a:cubicBezTo>
                <a:close/>
                <a:moveTo>
                  <a:pt x="2192" y="722"/>
                </a:moveTo>
                <a:cubicBezTo>
                  <a:pt x="2192" y="1120"/>
                  <a:pt x="2192" y="1120"/>
                  <a:pt x="2192" y="1120"/>
                </a:cubicBezTo>
                <a:cubicBezTo>
                  <a:pt x="1931" y="1120"/>
                  <a:pt x="1931" y="1120"/>
                  <a:pt x="1931" y="1120"/>
                </a:cubicBezTo>
                <a:cubicBezTo>
                  <a:pt x="1931" y="722"/>
                  <a:pt x="1931" y="722"/>
                  <a:pt x="1931" y="722"/>
                </a:cubicBezTo>
                <a:cubicBezTo>
                  <a:pt x="1542" y="722"/>
                  <a:pt x="1542" y="722"/>
                  <a:pt x="1542" y="722"/>
                </a:cubicBezTo>
                <a:cubicBezTo>
                  <a:pt x="1542" y="2220"/>
                  <a:pt x="1542" y="2220"/>
                  <a:pt x="1542" y="2220"/>
                </a:cubicBezTo>
                <a:cubicBezTo>
                  <a:pt x="2601" y="2220"/>
                  <a:pt x="2601" y="2220"/>
                  <a:pt x="2601" y="2220"/>
                </a:cubicBezTo>
                <a:cubicBezTo>
                  <a:pt x="2601" y="722"/>
                  <a:pt x="2601" y="722"/>
                  <a:pt x="2601" y="722"/>
                </a:cubicBezTo>
                <a:cubicBezTo>
                  <a:pt x="2192" y="722"/>
                  <a:pt x="2192" y="722"/>
                  <a:pt x="2192" y="722"/>
                </a:cubicBezTo>
                <a:close/>
                <a:moveTo>
                  <a:pt x="1405" y="512"/>
                </a:moveTo>
                <a:cubicBezTo>
                  <a:pt x="1319" y="512"/>
                  <a:pt x="1319" y="512"/>
                  <a:pt x="1319" y="512"/>
                </a:cubicBezTo>
                <a:cubicBezTo>
                  <a:pt x="1319" y="598"/>
                  <a:pt x="1319" y="598"/>
                  <a:pt x="1319" y="598"/>
                </a:cubicBezTo>
                <a:cubicBezTo>
                  <a:pt x="1319" y="1694"/>
                  <a:pt x="1319" y="1694"/>
                  <a:pt x="1319" y="1694"/>
                </a:cubicBezTo>
                <a:cubicBezTo>
                  <a:pt x="1107" y="1550"/>
                  <a:pt x="1107" y="1550"/>
                  <a:pt x="1107" y="1550"/>
                </a:cubicBezTo>
                <a:cubicBezTo>
                  <a:pt x="955" y="833"/>
                  <a:pt x="955" y="833"/>
                  <a:pt x="955" y="833"/>
                </a:cubicBezTo>
                <a:cubicBezTo>
                  <a:pt x="67" y="825"/>
                  <a:pt x="67" y="825"/>
                  <a:pt x="67" y="825"/>
                </a:cubicBezTo>
                <a:cubicBezTo>
                  <a:pt x="0" y="1915"/>
                  <a:pt x="0" y="1915"/>
                  <a:pt x="0" y="1915"/>
                </a:cubicBezTo>
                <a:cubicBezTo>
                  <a:pt x="89" y="2707"/>
                  <a:pt x="89" y="2707"/>
                  <a:pt x="89" y="2707"/>
                </a:cubicBezTo>
                <a:cubicBezTo>
                  <a:pt x="99" y="3496"/>
                  <a:pt x="99" y="3496"/>
                  <a:pt x="99" y="3496"/>
                </a:cubicBezTo>
                <a:cubicBezTo>
                  <a:pt x="314" y="3494"/>
                  <a:pt x="314" y="3494"/>
                  <a:pt x="314" y="3494"/>
                </a:cubicBezTo>
                <a:cubicBezTo>
                  <a:pt x="470" y="2837"/>
                  <a:pt x="470" y="2837"/>
                  <a:pt x="470" y="2837"/>
                </a:cubicBezTo>
                <a:cubicBezTo>
                  <a:pt x="455" y="2345"/>
                  <a:pt x="455" y="2345"/>
                  <a:pt x="455" y="2345"/>
                </a:cubicBezTo>
                <a:cubicBezTo>
                  <a:pt x="741" y="2734"/>
                  <a:pt x="741" y="2734"/>
                  <a:pt x="741" y="2734"/>
                </a:cubicBezTo>
                <a:cubicBezTo>
                  <a:pt x="782" y="3497"/>
                  <a:pt x="782" y="3497"/>
                  <a:pt x="782" y="3497"/>
                </a:cubicBezTo>
                <a:cubicBezTo>
                  <a:pt x="1006" y="3494"/>
                  <a:pt x="1006" y="3494"/>
                  <a:pt x="1006" y="3494"/>
                </a:cubicBezTo>
                <a:cubicBezTo>
                  <a:pt x="1116" y="2612"/>
                  <a:pt x="1116" y="2612"/>
                  <a:pt x="1116" y="2612"/>
                </a:cubicBezTo>
                <a:cubicBezTo>
                  <a:pt x="704" y="1996"/>
                  <a:pt x="704" y="1996"/>
                  <a:pt x="704" y="1996"/>
                </a:cubicBezTo>
                <a:cubicBezTo>
                  <a:pt x="767" y="1441"/>
                  <a:pt x="767" y="1441"/>
                  <a:pt x="767" y="1441"/>
                </a:cubicBezTo>
                <a:cubicBezTo>
                  <a:pt x="859" y="1848"/>
                  <a:pt x="859" y="1848"/>
                  <a:pt x="859" y="1848"/>
                </a:cubicBezTo>
                <a:cubicBezTo>
                  <a:pt x="1319" y="1954"/>
                  <a:pt x="1319" y="1954"/>
                  <a:pt x="1319" y="1954"/>
                </a:cubicBezTo>
                <a:cubicBezTo>
                  <a:pt x="1319" y="2357"/>
                  <a:pt x="1319" y="2357"/>
                  <a:pt x="1319" y="2357"/>
                </a:cubicBezTo>
                <a:cubicBezTo>
                  <a:pt x="1319" y="2442"/>
                  <a:pt x="1319" y="2442"/>
                  <a:pt x="1319" y="2442"/>
                </a:cubicBezTo>
                <a:cubicBezTo>
                  <a:pt x="1405" y="2442"/>
                  <a:pt x="1405" y="2442"/>
                  <a:pt x="1405" y="2442"/>
                </a:cubicBezTo>
                <a:cubicBezTo>
                  <a:pt x="2726" y="2442"/>
                  <a:pt x="2726" y="2442"/>
                  <a:pt x="2726" y="2442"/>
                </a:cubicBezTo>
                <a:cubicBezTo>
                  <a:pt x="2811" y="2442"/>
                  <a:pt x="2811" y="2442"/>
                  <a:pt x="2811" y="2442"/>
                </a:cubicBezTo>
                <a:cubicBezTo>
                  <a:pt x="2811" y="2357"/>
                  <a:pt x="2811" y="2357"/>
                  <a:pt x="2811" y="2357"/>
                </a:cubicBezTo>
                <a:cubicBezTo>
                  <a:pt x="2811" y="1967"/>
                  <a:pt x="2811" y="1967"/>
                  <a:pt x="2811" y="1967"/>
                </a:cubicBezTo>
                <a:cubicBezTo>
                  <a:pt x="3165" y="1735"/>
                  <a:pt x="3165" y="1735"/>
                  <a:pt x="3165" y="1735"/>
                </a:cubicBezTo>
                <a:cubicBezTo>
                  <a:pt x="3273" y="1481"/>
                  <a:pt x="3273" y="1481"/>
                  <a:pt x="3273" y="1481"/>
                </a:cubicBezTo>
                <a:cubicBezTo>
                  <a:pt x="3392" y="2054"/>
                  <a:pt x="3392" y="2054"/>
                  <a:pt x="3392" y="2054"/>
                </a:cubicBezTo>
                <a:cubicBezTo>
                  <a:pt x="2933" y="2620"/>
                  <a:pt x="2933" y="2620"/>
                  <a:pt x="2933" y="2620"/>
                </a:cubicBezTo>
                <a:cubicBezTo>
                  <a:pt x="3130" y="3459"/>
                  <a:pt x="3130" y="3459"/>
                  <a:pt x="3130" y="3459"/>
                </a:cubicBezTo>
                <a:cubicBezTo>
                  <a:pt x="3347" y="3463"/>
                  <a:pt x="3347" y="3463"/>
                  <a:pt x="3347" y="3463"/>
                </a:cubicBezTo>
                <a:cubicBezTo>
                  <a:pt x="3298" y="2738"/>
                  <a:pt x="3298" y="2738"/>
                  <a:pt x="3298" y="2738"/>
                </a:cubicBezTo>
                <a:cubicBezTo>
                  <a:pt x="3642" y="2426"/>
                  <a:pt x="3642" y="2426"/>
                  <a:pt x="3642" y="2426"/>
                </a:cubicBezTo>
                <a:cubicBezTo>
                  <a:pt x="3816" y="3461"/>
                  <a:pt x="3816" y="3461"/>
                  <a:pt x="3816" y="3461"/>
                </a:cubicBezTo>
                <a:cubicBezTo>
                  <a:pt x="4097" y="3464"/>
                  <a:pt x="4097" y="3464"/>
                  <a:pt x="4097" y="3464"/>
                </a:cubicBezTo>
                <a:cubicBezTo>
                  <a:pt x="4048" y="2263"/>
                  <a:pt x="4048" y="2263"/>
                  <a:pt x="4048" y="2263"/>
                </a:cubicBezTo>
                <a:cubicBezTo>
                  <a:pt x="3954" y="881"/>
                  <a:pt x="3954" y="881"/>
                  <a:pt x="3954" y="881"/>
                </a:cubicBezTo>
                <a:cubicBezTo>
                  <a:pt x="3090" y="888"/>
                  <a:pt x="3090" y="888"/>
                  <a:pt x="3090" y="888"/>
                </a:cubicBezTo>
                <a:cubicBezTo>
                  <a:pt x="2991" y="1499"/>
                  <a:pt x="2991" y="1499"/>
                  <a:pt x="2991" y="1499"/>
                </a:cubicBezTo>
                <a:cubicBezTo>
                  <a:pt x="2811" y="1700"/>
                  <a:pt x="2811" y="1700"/>
                  <a:pt x="2811" y="1700"/>
                </a:cubicBezTo>
                <a:cubicBezTo>
                  <a:pt x="2811" y="598"/>
                  <a:pt x="2811" y="598"/>
                  <a:pt x="2811" y="598"/>
                </a:cubicBezTo>
                <a:cubicBezTo>
                  <a:pt x="2811" y="512"/>
                  <a:pt x="2811" y="512"/>
                  <a:pt x="2811" y="512"/>
                </a:cubicBezTo>
                <a:cubicBezTo>
                  <a:pt x="2726" y="512"/>
                  <a:pt x="2726" y="512"/>
                  <a:pt x="2726" y="512"/>
                </a:cubicBezTo>
                <a:cubicBezTo>
                  <a:pt x="1405" y="512"/>
                  <a:pt x="1405" y="512"/>
                  <a:pt x="1405" y="512"/>
                </a:cubicBezTo>
                <a:close/>
                <a:moveTo>
                  <a:pt x="3491" y="79"/>
                </a:moveTo>
                <a:cubicBezTo>
                  <a:pt x="3689" y="79"/>
                  <a:pt x="3849" y="239"/>
                  <a:pt x="3849" y="437"/>
                </a:cubicBezTo>
                <a:cubicBezTo>
                  <a:pt x="3849" y="634"/>
                  <a:pt x="3689" y="794"/>
                  <a:pt x="3491" y="794"/>
                </a:cubicBezTo>
                <a:cubicBezTo>
                  <a:pt x="3294" y="794"/>
                  <a:pt x="3134" y="634"/>
                  <a:pt x="3134" y="437"/>
                </a:cubicBezTo>
                <a:cubicBezTo>
                  <a:pt x="3134" y="239"/>
                  <a:pt x="3294" y="79"/>
                  <a:pt x="3491" y="79"/>
                </a:cubicBezTo>
                <a:close/>
              </a:path>
            </a:pathLst>
          </a:custGeom>
          <a:solidFill>
            <a:srgbClr val="3069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>
            <a:normAutofit fontScale="65000" lnSpcReduction="20000"/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5" name="KSO_Shape"/>
          <p:cNvSpPr/>
          <p:nvPr>
            <p:custDataLst>
              <p:tags r:id="rId22"/>
            </p:custDataLst>
          </p:nvPr>
        </p:nvSpPr>
        <p:spPr bwMode="auto">
          <a:xfrm>
            <a:off x="4019046" y="1563223"/>
            <a:ext cx="429697" cy="178325"/>
          </a:xfrm>
          <a:custGeom>
            <a:avLst/>
            <a:gdLst>
              <a:gd name="T0" fmla="*/ 1660776 w 2546350"/>
              <a:gd name="T1" fmla="*/ 783048 h 1409701"/>
              <a:gd name="T2" fmla="*/ 1769836 w 2546350"/>
              <a:gd name="T3" fmla="*/ 861918 h 1409701"/>
              <a:gd name="T4" fmla="*/ 921682 w 2546350"/>
              <a:gd name="T5" fmla="*/ 1409701 h 1409701"/>
              <a:gd name="T6" fmla="*/ 729797 w 2546350"/>
              <a:gd name="T7" fmla="*/ 859878 h 1409701"/>
              <a:gd name="T8" fmla="*/ 850647 w 2546350"/>
              <a:gd name="T9" fmla="*/ 778742 h 1409701"/>
              <a:gd name="T10" fmla="*/ 591880 w 2546350"/>
              <a:gd name="T11" fmla="*/ 727368 h 1409701"/>
              <a:gd name="T12" fmla="*/ 778102 w 2546350"/>
              <a:gd name="T13" fmla="*/ 739045 h 1409701"/>
              <a:gd name="T14" fmla="*/ 684667 w 2546350"/>
              <a:gd name="T15" fmla="*/ 817014 h 1409701"/>
              <a:gd name="T16" fmla="*/ 0 w 2546350"/>
              <a:gd name="T17" fmla="*/ 1339155 h 1409701"/>
              <a:gd name="T18" fmla="*/ 77074 w 2546350"/>
              <a:gd name="T19" fmla="*/ 740308 h 1409701"/>
              <a:gd name="T20" fmla="*/ 449520 w 2546350"/>
              <a:gd name="T21" fmla="*/ 727368 h 1409701"/>
              <a:gd name="T22" fmla="*/ 2425273 w 2546350"/>
              <a:gd name="T23" fmla="*/ 707077 h 1409701"/>
              <a:gd name="T24" fmla="*/ 2545217 w 2546350"/>
              <a:gd name="T25" fmla="*/ 788440 h 1409701"/>
              <a:gd name="T26" fmla="*/ 2353389 w 2546350"/>
              <a:gd name="T27" fmla="*/ 1338263 h 1409701"/>
              <a:gd name="T28" fmla="*/ 1748292 w 2546350"/>
              <a:gd name="T29" fmla="*/ 761030 h 1409701"/>
              <a:gd name="T30" fmla="*/ 1751639 w 2546350"/>
              <a:gd name="T31" fmla="*/ 672628 h 1409701"/>
              <a:gd name="T32" fmla="*/ 1318533 w 2546350"/>
              <a:gd name="T33" fmla="*/ 82101 h 1409701"/>
              <a:gd name="T34" fmla="*/ 1428751 w 2546350"/>
              <a:gd name="T35" fmla="*/ 162185 h 1409701"/>
              <a:gd name="T36" fmla="*/ 1493838 w 2546350"/>
              <a:gd name="T37" fmla="*/ 298986 h 1409701"/>
              <a:gd name="T38" fmla="*/ 1524257 w 2546350"/>
              <a:gd name="T39" fmla="*/ 372145 h 1409701"/>
              <a:gd name="T40" fmla="*/ 1505392 w 2546350"/>
              <a:gd name="T41" fmla="*/ 463325 h 1409701"/>
              <a:gd name="T42" fmla="*/ 1460047 w 2546350"/>
              <a:gd name="T43" fmla="*/ 561245 h 1409701"/>
              <a:gd name="T44" fmla="*/ 1364570 w 2546350"/>
              <a:gd name="T45" fmla="*/ 665831 h 1409701"/>
              <a:gd name="T46" fmla="*/ 1235529 w 2546350"/>
              <a:gd name="T47" fmla="*/ 699861 h 1409701"/>
              <a:gd name="T48" fmla="*/ 1111250 w 2546350"/>
              <a:gd name="T49" fmla="*/ 650631 h 1409701"/>
              <a:gd name="T50" fmla="*/ 1024391 w 2546350"/>
              <a:gd name="T51" fmla="*/ 535155 h 1409701"/>
              <a:gd name="T52" fmla="*/ 983737 w 2546350"/>
              <a:gd name="T53" fmla="*/ 456120 h 1409701"/>
              <a:gd name="T54" fmla="*/ 981706 w 2546350"/>
              <a:gd name="T55" fmla="*/ 350306 h 1409701"/>
              <a:gd name="T56" fmla="*/ 1016227 w 2546350"/>
              <a:gd name="T57" fmla="*/ 255428 h 1409701"/>
              <a:gd name="T58" fmla="*/ 1096056 w 2546350"/>
              <a:gd name="T59" fmla="*/ 132465 h 1409701"/>
              <a:gd name="T60" fmla="*/ 1216252 w 2546350"/>
              <a:gd name="T61" fmla="*/ 72346 h 1409701"/>
              <a:gd name="T62" fmla="*/ 607408 w 2546350"/>
              <a:gd name="T63" fmla="*/ 33571 h 1409701"/>
              <a:gd name="T64" fmla="*/ 712589 w 2546350"/>
              <a:gd name="T65" fmla="*/ 123183 h 1409701"/>
              <a:gd name="T66" fmla="*/ 769261 w 2546350"/>
              <a:gd name="T67" fmla="*/ 265656 h 1409701"/>
              <a:gd name="T68" fmla="*/ 798064 w 2546350"/>
              <a:gd name="T69" fmla="*/ 332602 h 1409701"/>
              <a:gd name="T70" fmla="*/ 773361 w 2546350"/>
              <a:gd name="T71" fmla="*/ 407758 h 1409701"/>
              <a:gd name="T72" fmla="*/ 720523 w 2546350"/>
              <a:gd name="T73" fmla="*/ 523831 h 1409701"/>
              <a:gd name="T74" fmla="*/ 618969 w 2546350"/>
              <a:gd name="T75" fmla="*/ 619796 h 1409701"/>
              <a:gd name="T76" fmla="*/ 487264 w 2546350"/>
              <a:gd name="T77" fmla="*/ 642029 h 1409701"/>
              <a:gd name="T78" fmla="*/ 367575 w 2546350"/>
              <a:gd name="T79" fmla="*/ 581909 h 1409701"/>
              <a:gd name="T80" fmla="*/ 287555 w 2546350"/>
              <a:gd name="T81" fmla="*/ 458947 h 1409701"/>
              <a:gd name="T82" fmla="*/ 251422 w 2546350"/>
              <a:gd name="T83" fmla="*/ 393595 h 1409701"/>
              <a:gd name="T84" fmla="*/ 256812 w 2546350"/>
              <a:gd name="T85" fmla="*/ 287371 h 1409701"/>
              <a:gd name="T86" fmla="*/ 290275 w 2546350"/>
              <a:gd name="T87" fmla="*/ 192832 h 1409701"/>
              <a:gd name="T88" fmla="*/ 372335 w 2546350"/>
              <a:gd name="T89" fmla="*/ 72365 h 1409701"/>
              <a:gd name="T90" fmla="*/ 493838 w 2546350"/>
              <a:gd name="T91" fmla="*/ 15875 h 1409701"/>
              <a:gd name="T92" fmla="*/ 2131399 w 2546350"/>
              <a:gd name="T93" fmla="*/ 28121 h 1409701"/>
              <a:gd name="T94" fmla="*/ 2230687 w 2546350"/>
              <a:gd name="T95" fmla="*/ 126773 h 1409701"/>
              <a:gd name="T96" fmla="*/ 2278638 w 2546350"/>
              <a:gd name="T97" fmla="*/ 268548 h 1409701"/>
              <a:gd name="T98" fmla="*/ 2303010 w 2546350"/>
              <a:gd name="T99" fmla="*/ 342808 h 1409701"/>
              <a:gd name="T100" fmla="*/ 2271717 w 2546350"/>
              <a:gd name="T101" fmla="*/ 401411 h 1409701"/>
              <a:gd name="T102" fmla="*/ 2206659 w 2546350"/>
              <a:gd name="T103" fmla="*/ 537936 h 1409701"/>
              <a:gd name="T104" fmla="*/ 2096263 w 2546350"/>
              <a:gd name="T105" fmla="*/ 618218 h 1409701"/>
              <a:gd name="T106" fmla="*/ 1962972 w 2546350"/>
              <a:gd name="T107" fmla="*/ 620259 h 1409701"/>
              <a:gd name="T108" fmla="*/ 1850763 w 2546350"/>
              <a:gd name="T109" fmla="*/ 543152 h 1409701"/>
              <a:gd name="T110" fmla="*/ 1783438 w 2546350"/>
              <a:gd name="T111" fmla="*/ 408895 h 1409701"/>
              <a:gd name="T112" fmla="*/ 1749644 w 2546350"/>
              <a:gd name="T113" fmla="*/ 354290 h 1409701"/>
              <a:gd name="T114" fmla="*/ 1770632 w 2546350"/>
              <a:gd name="T115" fmla="*/ 268288 h 1409701"/>
              <a:gd name="T116" fmla="*/ 1811774 w 2546350"/>
              <a:gd name="T117" fmla="*/ 145370 h 1409701"/>
              <a:gd name="T118" fmla="*/ 1905168 w 2546350"/>
              <a:gd name="T119" fmla="*/ 38100 h 1409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46350" h="1409701">
                <a:moveTo>
                  <a:pt x="1205490" y="715963"/>
                </a:moveTo>
                <a:lnTo>
                  <a:pt x="1293463" y="715963"/>
                </a:lnTo>
                <a:lnTo>
                  <a:pt x="1320445" y="783954"/>
                </a:lnTo>
                <a:lnTo>
                  <a:pt x="1271470" y="813191"/>
                </a:lnTo>
                <a:lnTo>
                  <a:pt x="1310469" y="955292"/>
                </a:lnTo>
                <a:lnTo>
                  <a:pt x="1402297" y="721402"/>
                </a:lnTo>
                <a:lnTo>
                  <a:pt x="1433360" y="726162"/>
                </a:lnTo>
                <a:lnTo>
                  <a:pt x="1463969" y="731601"/>
                </a:lnTo>
                <a:lnTo>
                  <a:pt x="1494805" y="737494"/>
                </a:lnTo>
                <a:lnTo>
                  <a:pt x="1509997" y="740667"/>
                </a:lnTo>
                <a:lnTo>
                  <a:pt x="1525188" y="743840"/>
                </a:lnTo>
                <a:lnTo>
                  <a:pt x="1539699" y="747239"/>
                </a:lnTo>
                <a:lnTo>
                  <a:pt x="1554664" y="750639"/>
                </a:lnTo>
                <a:lnTo>
                  <a:pt x="1568948" y="754491"/>
                </a:lnTo>
                <a:lnTo>
                  <a:pt x="1583006" y="757891"/>
                </a:lnTo>
                <a:lnTo>
                  <a:pt x="1597063" y="761971"/>
                </a:lnTo>
                <a:lnTo>
                  <a:pt x="1610441" y="765823"/>
                </a:lnTo>
                <a:lnTo>
                  <a:pt x="1623818" y="770129"/>
                </a:lnTo>
                <a:lnTo>
                  <a:pt x="1636289" y="774209"/>
                </a:lnTo>
                <a:lnTo>
                  <a:pt x="1648759" y="778515"/>
                </a:lnTo>
                <a:lnTo>
                  <a:pt x="1660776" y="783048"/>
                </a:lnTo>
                <a:lnTo>
                  <a:pt x="1672113" y="787581"/>
                </a:lnTo>
                <a:lnTo>
                  <a:pt x="1683223" y="792113"/>
                </a:lnTo>
                <a:lnTo>
                  <a:pt x="1693653" y="796873"/>
                </a:lnTo>
                <a:lnTo>
                  <a:pt x="1703629" y="801632"/>
                </a:lnTo>
                <a:lnTo>
                  <a:pt x="1712699" y="806618"/>
                </a:lnTo>
                <a:lnTo>
                  <a:pt x="1721542" y="811604"/>
                </a:lnTo>
                <a:lnTo>
                  <a:pt x="1729704" y="817043"/>
                </a:lnTo>
                <a:lnTo>
                  <a:pt x="1736960" y="822256"/>
                </a:lnTo>
                <a:lnTo>
                  <a:pt x="1743762" y="827695"/>
                </a:lnTo>
                <a:lnTo>
                  <a:pt x="1749657" y="833135"/>
                </a:lnTo>
                <a:lnTo>
                  <a:pt x="1752378" y="835854"/>
                </a:lnTo>
                <a:lnTo>
                  <a:pt x="1754872" y="838801"/>
                </a:lnTo>
                <a:lnTo>
                  <a:pt x="1757139" y="841520"/>
                </a:lnTo>
                <a:lnTo>
                  <a:pt x="1759180" y="844240"/>
                </a:lnTo>
                <a:lnTo>
                  <a:pt x="1761221" y="847186"/>
                </a:lnTo>
                <a:lnTo>
                  <a:pt x="1762808" y="850133"/>
                </a:lnTo>
                <a:lnTo>
                  <a:pt x="1764168" y="853079"/>
                </a:lnTo>
                <a:lnTo>
                  <a:pt x="1765528" y="855799"/>
                </a:lnTo>
                <a:lnTo>
                  <a:pt x="1767569" y="857838"/>
                </a:lnTo>
                <a:lnTo>
                  <a:pt x="1768703" y="859878"/>
                </a:lnTo>
                <a:lnTo>
                  <a:pt x="1769836" y="861918"/>
                </a:lnTo>
                <a:lnTo>
                  <a:pt x="1770063" y="863278"/>
                </a:lnTo>
                <a:lnTo>
                  <a:pt x="1770063" y="864184"/>
                </a:lnTo>
                <a:lnTo>
                  <a:pt x="1770063" y="1395196"/>
                </a:lnTo>
                <a:lnTo>
                  <a:pt x="1770063" y="1396556"/>
                </a:lnTo>
                <a:lnTo>
                  <a:pt x="1769610" y="1398143"/>
                </a:lnTo>
                <a:lnTo>
                  <a:pt x="1768930" y="1399502"/>
                </a:lnTo>
                <a:lnTo>
                  <a:pt x="1768023" y="1400862"/>
                </a:lnTo>
                <a:lnTo>
                  <a:pt x="1767116" y="1402222"/>
                </a:lnTo>
                <a:lnTo>
                  <a:pt x="1765755" y="1403355"/>
                </a:lnTo>
                <a:lnTo>
                  <a:pt x="1764168" y="1404488"/>
                </a:lnTo>
                <a:lnTo>
                  <a:pt x="1762581" y="1405395"/>
                </a:lnTo>
                <a:lnTo>
                  <a:pt x="1760767" y="1406528"/>
                </a:lnTo>
                <a:lnTo>
                  <a:pt x="1758726" y="1407208"/>
                </a:lnTo>
                <a:lnTo>
                  <a:pt x="1754192" y="1408795"/>
                </a:lnTo>
                <a:lnTo>
                  <a:pt x="1749430" y="1409475"/>
                </a:lnTo>
                <a:lnTo>
                  <a:pt x="1746936" y="1409701"/>
                </a:lnTo>
                <a:lnTo>
                  <a:pt x="1743989" y="1409701"/>
                </a:lnTo>
                <a:lnTo>
                  <a:pt x="1604307" y="1409701"/>
                </a:lnTo>
                <a:lnTo>
                  <a:pt x="1590791" y="1027113"/>
                </a:lnTo>
                <a:lnTo>
                  <a:pt x="1577077" y="1409701"/>
                </a:lnTo>
                <a:lnTo>
                  <a:pt x="921682" y="1409701"/>
                </a:lnTo>
                <a:lnTo>
                  <a:pt x="908166" y="1027113"/>
                </a:lnTo>
                <a:lnTo>
                  <a:pt x="894451" y="1409701"/>
                </a:lnTo>
                <a:lnTo>
                  <a:pt x="754511" y="1409701"/>
                </a:lnTo>
                <a:lnTo>
                  <a:pt x="752017" y="1409701"/>
                </a:lnTo>
                <a:lnTo>
                  <a:pt x="749523" y="1409475"/>
                </a:lnTo>
                <a:lnTo>
                  <a:pt x="744535" y="1408795"/>
                </a:lnTo>
                <a:lnTo>
                  <a:pt x="740227" y="1407208"/>
                </a:lnTo>
                <a:lnTo>
                  <a:pt x="738186" y="1406528"/>
                </a:lnTo>
                <a:lnTo>
                  <a:pt x="736145" y="1405395"/>
                </a:lnTo>
                <a:lnTo>
                  <a:pt x="734785" y="1404488"/>
                </a:lnTo>
                <a:lnTo>
                  <a:pt x="733198" y="1403355"/>
                </a:lnTo>
                <a:lnTo>
                  <a:pt x="731837" y="1402222"/>
                </a:lnTo>
                <a:lnTo>
                  <a:pt x="730704" y="1400862"/>
                </a:lnTo>
                <a:lnTo>
                  <a:pt x="729797" y="1399502"/>
                </a:lnTo>
                <a:lnTo>
                  <a:pt x="729117" y="1398143"/>
                </a:lnTo>
                <a:lnTo>
                  <a:pt x="728890" y="1396556"/>
                </a:lnTo>
                <a:lnTo>
                  <a:pt x="728663" y="1395196"/>
                </a:lnTo>
                <a:lnTo>
                  <a:pt x="728663" y="864184"/>
                </a:lnTo>
                <a:lnTo>
                  <a:pt x="728663" y="863278"/>
                </a:lnTo>
                <a:lnTo>
                  <a:pt x="728890" y="861918"/>
                </a:lnTo>
                <a:lnTo>
                  <a:pt x="729797" y="859878"/>
                </a:lnTo>
                <a:lnTo>
                  <a:pt x="731384" y="857838"/>
                </a:lnTo>
                <a:lnTo>
                  <a:pt x="733198" y="855799"/>
                </a:lnTo>
                <a:lnTo>
                  <a:pt x="734332" y="853079"/>
                </a:lnTo>
                <a:lnTo>
                  <a:pt x="735919" y="850133"/>
                </a:lnTo>
                <a:lnTo>
                  <a:pt x="737733" y="847186"/>
                </a:lnTo>
                <a:lnTo>
                  <a:pt x="739546" y="844240"/>
                </a:lnTo>
                <a:lnTo>
                  <a:pt x="741814" y="841520"/>
                </a:lnTo>
                <a:lnTo>
                  <a:pt x="744081" y="838801"/>
                </a:lnTo>
                <a:lnTo>
                  <a:pt x="746575" y="835854"/>
                </a:lnTo>
                <a:lnTo>
                  <a:pt x="749296" y="833135"/>
                </a:lnTo>
                <a:lnTo>
                  <a:pt x="755191" y="827695"/>
                </a:lnTo>
                <a:lnTo>
                  <a:pt x="761993" y="822256"/>
                </a:lnTo>
                <a:lnTo>
                  <a:pt x="769249" y="817043"/>
                </a:lnTo>
                <a:lnTo>
                  <a:pt x="777638" y="811604"/>
                </a:lnTo>
                <a:lnTo>
                  <a:pt x="786254" y="806618"/>
                </a:lnTo>
                <a:lnTo>
                  <a:pt x="795777" y="801632"/>
                </a:lnTo>
                <a:lnTo>
                  <a:pt x="805527" y="796873"/>
                </a:lnTo>
                <a:lnTo>
                  <a:pt x="816183" y="792113"/>
                </a:lnTo>
                <a:lnTo>
                  <a:pt x="827293" y="787581"/>
                </a:lnTo>
                <a:lnTo>
                  <a:pt x="838630" y="783048"/>
                </a:lnTo>
                <a:lnTo>
                  <a:pt x="850647" y="778742"/>
                </a:lnTo>
                <a:lnTo>
                  <a:pt x="863345" y="774209"/>
                </a:lnTo>
                <a:lnTo>
                  <a:pt x="876268" y="770129"/>
                </a:lnTo>
                <a:lnTo>
                  <a:pt x="889419" y="766050"/>
                </a:lnTo>
                <a:lnTo>
                  <a:pt x="903023" y="761971"/>
                </a:lnTo>
                <a:lnTo>
                  <a:pt x="917081" y="758344"/>
                </a:lnTo>
                <a:lnTo>
                  <a:pt x="931139" y="754491"/>
                </a:lnTo>
                <a:lnTo>
                  <a:pt x="945650" y="750865"/>
                </a:lnTo>
                <a:lnTo>
                  <a:pt x="960388" y="747466"/>
                </a:lnTo>
                <a:lnTo>
                  <a:pt x="975352" y="743840"/>
                </a:lnTo>
                <a:lnTo>
                  <a:pt x="990544" y="740893"/>
                </a:lnTo>
                <a:lnTo>
                  <a:pt x="1005735" y="737494"/>
                </a:lnTo>
                <a:lnTo>
                  <a:pt x="1036344" y="731828"/>
                </a:lnTo>
                <a:lnTo>
                  <a:pt x="1067407" y="726388"/>
                </a:lnTo>
                <a:lnTo>
                  <a:pt x="1098470" y="721629"/>
                </a:lnTo>
                <a:lnTo>
                  <a:pt x="1188484" y="955292"/>
                </a:lnTo>
                <a:lnTo>
                  <a:pt x="1227483" y="813191"/>
                </a:lnTo>
                <a:lnTo>
                  <a:pt x="1178281" y="783954"/>
                </a:lnTo>
                <a:lnTo>
                  <a:pt x="1205490" y="715963"/>
                </a:lnTo>
                <a:close/>
                <a:moveTo>
                  <a:pt x="476723" y="658812"/>
                </a:moveTo>
                <a:lnTo>
                  <a:pt x="564677" y="658812"/>
                </a:lnTo>
                <a:lnTo>
                  <a:pt x="591880" y="727368"/>
                </a:lnTo>
                <a:lnTo>
                  <a:pt x="542915" y="756425"/>
                </a:lnTo>
                <a:lnTo>
                  <a:pt x="581452" y="898986"/>
                </a:lnTo>
                <a:lnTo>
                  <a:pt x="673487" y="664487"/>
                </a:lnTo>
                <a:lnTo>
                  <a:pt x="704317" y="669481"/>
                </a:lnTo>
                <a:lnTo>
                  <a:pt x="735373" y="674703"/>
                </a:lnTo>
                <a:lnTo>
                  <a:pt x="766202" y="680605"/>
                </a:lnTo>
                <a:lnTo>
                  <a:pt x="781163" y="683783"/>
                </a:lnTo>
                <a:lnTo>
                  <a:pt x="796125" y="686961"/>
                </a:lnTo>
                <a:lnTo>
                  <a:pt x="811086" y="690366"/>
                </a:lnTo>
                <a:lnTo>
                  <a:pt x="825594" y="693998"/>
                </a:lnTo>
                <a:lnTo>
                  <a:pt x="840329" y="697630"/>
                </a:lnTo>
                <a:lnTo>
                  <a:pt x="854383" y="701263"/>
                </a:lnTo>
                <a:lnTo>
                  <a:pt x="868211" y="705122"/>
                </a:lnTo>
                <a:lnTo>
                  <a:pt x="870360" y="705778"/>
                </a:lnTo>
                <a:lnTo>
                  <a:pt x="856570" y="709807"/>
                </a:lnTo>
                <a:lnTo>
                  <a:pt x="842283" y="714340"/>
                </a:lnTo>
                <a:lnTo>
                  <a:pt x="828449" y="719099"/>
                </a:lnTo>
                <a:lnTo>
                  <a:pt x="815069" y="723859"/>
                </a:lnTo>
                <a:lnTo>
                  <a:pt x="802369" y="728846"/>
                </a:lnTo>
                <a:lnTo>
                  <a:pt x="789895" y="734059"/>
                </a:lnTo>
                <a:lnTo>
                  <a:pt x="778102" y="739045"/>
                </a:lnTo>
                <a:lnTo>
                  <a:pt x="766763" y="744258"/>
                </a:lnTo>
                <a:lnTo>
                  <a:pt x="755877" y="749924"/>
                </a:lnTo>
                <a:lnTo>
                  <a:pt x="746126" y="755364"/>
                </a:lnTo>
                <a:lnTo>
                  <a:pt x="736374" y="761030"/>
                </a:lnTo>
                <a:lnTo>
                  <a:pt x="727983" y="766697"/>
                </a:lnTo>
                <a:lnTo>
                  <a:pt x="719819" y="772590"/>
                </a:lnTo>
                <a:lnTo>
                  <a:pt x="712788" y="778709"/>
                </a:lnTo>
                <a:lnTo>
                  <a:pt x="709386" y="781656"/>
                </a:lnTo>
                <a:lnTo>
                  <a:pt x="706211" y="784602"/>
                </a:lnTo>
                <a:lnTo>
                  <a:pt x="703490" y="788002"/>
                </a:lnTo>
                <a:lnTo>
                  <a:pt x="700542" y="790948"/>
                </a:lnTo>
                <a:lnTo>
                  <a:pt x="698047" y="794122"/>
                </a:lnTo>
                <a:lnTo>
                  <a:pt x="696006" y="797295"/>
                </a:lnTo>
                <a:lnTo>
                  <a:pt x="693738" y="800695"/>
                </a:lnTo>
                <a:lnTo>
                  <a:pt x="692151" y="803868"/>
                </a:lnTo>
                <a:lnTo>
                  <a:pt x="690563" y="807041"/>
                </a:lnTo>
                <a:lnTo>
                  <a:pt x="689202" y="810441"/>
                </a:lnTo>
                <a:lnTo>
                  <a:pt x="686935" y="812481"/>
                </a:lnTo>
                <a:lnTo>
                  <a:pt x="685574" y="814747"/>
                </a:lnTo>
                <a:lnTo>
                  <a:pt x="684893" y="815654"/>
                </a:lnTo>
                <a:lnTo>
                  <a:pt x="684667" y="817014"/>
                </a:lnTo>
                <a:lnTo>
                  <a:pt x="684440" y="818147"/>
                </a:lnTo>
                <a:lnTo>
                  <a:pt x="684213" y="819507"/>
                </a:lnTo>
                <a:lnTo>
                  <a:pt x="684213" y="1354137"/>
                </a:lnTo>
                <a:lnTo>
                  <a:pt x="193036" y="1354137"/>
                </a:lnTo>
                <a:lnTo>
                  <a:pt x="179272" y="971549"/>
                </a:lnTo>
                <a:lnTo>
                  <a:pt x="165708" y="1354137"/>
                </a:lnTo>
                <a:lnTo>
                  <a:pt x="26069" y="1354137"/>
                </a:lnTo>
                <a:lnTo>
                  <a:pt x="23576" y="1353910"/>
                </a:lnTo>
                <a:lnTo>
                  <a:pt x="20855" y="1353683"/>
                </a:lnTo>
                <a:lnTo>
                  <a:pt x="16095" y="1352775"/>
                </a:lnTo>
                <a:lnTo>
                  <a:pt x="11561" y="1351640"/>
                </a:lnTo>
                <a:lnTo>
                  <a:pt x="9748" y="1350505"/>
                </a:lnTo>
                <a:lnTo>
                  <a:pt x="7707" y="1349824"/>
                </a:lnTo>
                <a:lnTo>
                  <a:pt x="6121" y="1348689"/>
                </a:lnTo>
                <a:lnTo>
                  <a:pt x="4761" y="1347554"/>
                </a:lnTo>
                <a:lnTo>
                  <a:pt x="3174" y="1346419"/>
                </a:lnTo>
                <a:lnTo>
                  <a:pt x="2040" y="1345057"/>
                </a:lnTo>
                <a:lnTo>
                  <a:pt x="1360" y="1343695"/>
                </a:lnTo>
                <a:lnTo>
                  <a:pt x="680" y="1342333"/>
                </a:lnTo>
                <a:lnTo>
                  <a:pt x="453" y="1340744"/>
                </a:lnTo>
                <a:lnTo>
                  <a:pt x="0" y="1339155"/>
                </a:lnTo>
                <a:lnTo>
                  <a:pt x="0" y="807729"/>
                </a:lnTo>
                <a:lnTo>
                  <a:pt x="0" y="806367"/>
                </a:lnTo>
                <a:lnTo>
                  <a:pt x="453" y="805459"/>
                </a:lnTo>
                <a:lnTo>
                  <a:pt x="1360" y="803189"/>
                </a:lnTo>
                <a:lnTo>
                  <a:pt x="2720" y="801146"/>
                </a:lnTo>
                <a:lnTo>
                  <a:pt x="4761" y="799330"/>
                </a:lnTo>
                <a:lnTo>
                  <a:pt x="5894" y="796379"/>
                </a:lnTo>
                <a:lnTo>
                  <a:pt x="7481" y="793201"/>
                </a:lnTo>
                <a:lnTo>
                  <a:pt x="9294" y="790477"/>
                </a:lnTo>
                <a:lnTo>
                  <a:pt x="10881" y="787753"/>
                </a:lnTo>
                <a:lnTo>
                  <a:pt x="13148" y="784801"/>
                </a:lnTo>
                <a:lnTo>
                  <a:pt x="15415" y="781850"/>
                </a:lnTo>
                <a:lnTo>
                  <a:pt x="17908" y="779126"/>
                </a:lnTo>
                <a:lnTo>
                  <a:pt x="20629" y="776402"/>
                </a:lnTo>
                <a:lnTo>
                  <a:pt x="26523" y="770727"/>
                </a:lnTo>
                <a:lnTo>
                  <a:pt x="33323" y="765506"/>
                </a:lnTo>
                <a:lnTo>
                  <a:pt x="40804" y="760285"/>
                </a:lnTo>
                <a:lnTo>
                  <a:pt x="48738" y="755063"/>
                </a:lnTo>
                <a:lnTo>
                  <a:pt x="57579" y="750069"/>
                </a:lnTo>
                <a:lnTo>
                  <a:pt x="66873" y="745075"/>
                </a:lnTo>
                <a:lnTo>
                  <a:pt x="77074" y="740308"/>
                </a:lnTo>
                <a:lnTo>
                  <a:pt x="87728" y="735541"/>
                </a:lnTo>
                <a:lnTo>
                  <a:pt x="98382" y="730547"/>
                </a:lnTo>
                <a:lnTo>
                  <a:pt x="110170" y="726006"/>
                </a:lnTo>
                <a:lnTo>
                  <a:pt x="122184" y="721693"/>
                </a:lnTo>
                <a:lnTo>
                  <a:pt x="134652" y="717380"/>
                </a:lnTo>
                <a:lnTo>
                  <a:pt x="147573" y="713294"/>
                </a:lnTo>
                <a:lnTo>
                  <a:pt x="160721" y="709208"/>
                </a:lnTo>
                <a:lnTo>
                  <a:pt x="174322" y="705122"/>
                </a:lnTo>
                <a:lnTo>
                  <a:pt x="188377" y="701263"/>
                </a:lnTo>
                <a:lnTo>
                  <a:pt x="202658" y="697630"/>
                </a:lnTo>
                <a:lnTo>
                  <a:pt x="216940" y="693998"/>
                </a:lnTo>
                <a:lnTo>
                  <a:pt x="231901" y="690366"/>
                </a:lnTo>
                <a:lnTo>
                  <a:pt x="246862" y="687188"/>
                </a:lnTo>
                <a:lnTo>
                  <a:pt x="261824" y="683783"/>
                </a:lnTo>
                <a:lnTo>
                  <a:pt x="277012" y="680832"/>
                </a:lnTo>
                <a:lnTo>
                  <a:pt x="307841" y="674703"/>
                </a:lnTo>
                <a:lnTo>
                  <a:pt x="338897" y="669481"/>
                </a:lnTo>
                <a:lnTo>
                  <a:pt x="369953" y="664714"/>
                </a:lnTo>
                <a:lnTo>
                  <a:pt x="459948" y="898986"/>
                </a:lnTo>
                <a:lnTo>
                  <a:pt x="498485" y="756425"/>
                </a:lnTo>
                <a:lnTo>
                  <a:pt x="449520" y="727368"/>
                </a:lnTo>
                <a:lnTo>
                  <a:pt x="476723" y="658812"/>
                </a:lnTo>
                <a:close/>
                <a:moveTo>
                  <a:pt x="1981777" y="644525"/>
                </a:moveTo>
                <a:lnTo>
                  <a:pt x="2069750" y="644525"/>
                </a:lnTo>
                <a:lnTo>
                  <a:pt x="2096959" y="712516"/>
                </a:lnTo>
                <a:lnTo>
                  <a:pt x="2047757" y="741753"/>
                </a:lnTo>
                <a:lnTo>
                  <a:pt x="2086529" y="883854"/>
                </a:lnTo>
                <a:lnTo>
                  <a:pt x="2178357" y="649964"/>
                </a:lnTo>
                <a:lnTo>
                  <a:pt x="2209420" y="654724"/>
                </a:lnTo>
                <a:lnTo>
                  <a:pt x="2240256" y="660390"/>
                </a:lnTo>
                <a:lnTo>
                  <a:pt x="2271092" y="666056"/>
                </a:lnTo>
                <a:lnTo>
                  <a:pt x="2286284" y="669229"/>
                </a:lnTo>
                <a:lnTo>
                  <a:pt x="2301248" y="672402"/>
                </a:lnTo>
                <a:lnTo>
                  <a:pt x="2316213" y="675801"/>
                </a:lnTo>
                <a:lnTo>
                  <a:pt x="2330724" y="679201"/>
                </a:lnTo>
                <a:lnTo>
                  <a:pt x="2345235" y="683053"/>
                </a:lnTo>
                <a:lnTo>
                  <a:pt x="2359293" y="686680"/>
                </a:lnTo>
                <a:lnTo>
                  <a:pt x="2373124" y="690533"/>
                </a:lnTo>
                <a:lnTo>
                  <a:pt x="2386501" y="694385"/>
                </a:lnTo>
                <a:lnTo>
                  <a:pt x="2399879" y="698691"/>
                </a:lnTo>
                <a:lnTo>
                  <a:pt x="2412576" y="702771"/>
                </a:lnTo>
                <a:lnTo>
                  <a:pt x="2425273" y="707077"/>
                </a:lnTo>
                <a:lnTo>
                  <a:pt x="2437063" y="711610"/>
                </a:lnTo>
                <a:lnTo>
                  <a:pt x="2448400" y="716143"/>
                </a:lnTo>
                <a:lnTo>
                  <a:pt x="2459510" y="720675"/>
                </a:lnTo>
                <a:lnTo>
                  <a:pt x="2469940" y="725435"/>
                </a:lnTo>
                <a:lnTo>
                  <a:pt x="2479916" y="730194"/>
                </a:lnTo>
                <a:lnTo>
                  <a:pt x="2489213" y="735180"/>
                </a:lnTo>
                <a:lnTo>
                  <a:pt x="2497829" y="740393"/>
                </a:lnTo>
                <a:lnTo>
                  <a:pt x="2505991" y="745605"/>
                </a:lnTo>
                <a:lnTo>
                  <a:pt x="2513247" y="750818"/>
                </a:lnTo>
                <a:lnTo>
                  <a:pt x="2520049" y="756257"/>
                </a:lnTo>
                <a:lnTo>
                  <a:pt x="2525944" y="761697"/>
                </a:lnTo>
                <a:lnTo>
                  <a:pt x="2528665" y="764416"/>
                </a:lnTo>
                <a:lnTo>
                  <a:pt x="2531159" y="767363"/>
                </a:lnTo>
                <a:lnTo>
                  <a:pt x="2533426" y="770082"/>
                </a:lnTo>
                <a:lnTo>
                  <a:pt x="2535467" y="772802"/>
                </a:lnTo>
                <a:lnTo>
                  <a:pt x="2537508" y="775975"/>
                </a:lnTo>
                <a:lnTo>
                  <a:pt x="2538868" y="778695"/>
                </a:lnTo>
                <a:lnTo>
                  <a:pt x="2540455" y="781641"/>
                </a:lnTo>
                <a:lnTo>
                  <a:pt x="2541815" y="784361"/>
                </a:lnTo>
                <a:lnTo>
                  <a:pt x="2543856" y="786400"/>
                </a:lnTo>
                <a:lnTo>
                  <a:pt x="2545217" y="788440"/>
                </a:lnTo>
                <a:lnTo>
                  <a:pt x="2546123" y="790480"/>
                </a:lnTo>
                <a:lnTo>
                  <a:pt x="2546350" y="791840"/>
                </a:lnTo>
                <a:lnTo>
                  <a:pt x="2546350" y="792746"/>
                </a:lnTo>
                <a:lnTo>
                  <a:pt x="2546350" y="1323758"/>
                </a:lnTo>
                <a:lnTo>
                  <a:pt x="2546350" y="1325118"/>
                </a:lnTo>
                <a:lnTo>
                  <a:pt x="2545670" y="1326705"/>
                </a:lnTo>
                <a:lnTo>
                  <a:pt x="2545217" y="1328064"/>
                </a:lnTo>
                <a:lnTo>
                  <a:pt x="2544310" y="1329424"/>
                </a:lnTo>
                <a:lnTo>
                  <a:pt x="2543176" y="1330784"/>
                </a:lnTo>
                <a:lnTo>
                  <a:pt x="2542042" y="1332144"/>
                </a:lnTo>
                <a:lnTo>
                  <a:pt x="2540455" y="1333050"/>
                </a:lnTo>
                <a:lnTo>
                  <a:pt x="2538641" y="1333957"/>
                </a:lnTo>
                <a:lnTo>
                  <a:pt x="2537054" y="1335090"/>
                </a:lnTo>
                <a:lnTo>
                  <a:pt x="2535013" y="1335770"/>
                </a:lnTo>
                <a:lnTo>
                  <a:pt x="2530479" y="1337357"/>
                </a:lnTo>
                <a:lnTo>
                  <a:pt x="2525490" y="1338037"/>
                </a:lnTo>
                <a:lnTo>
                  <a:pt x="2522996" y="1338263"/>
                </a:lnTo>
                <a:lnTo>
                  <a:pt x="2520276" y="1338263"/>
                </a:lnTo>
                <a:lnTo>
                  <a:pt x="2380604" y="1338263"/>
                </a:lnTo>
                <a:lnTo>
                  <a:pt x="2367197" y="957263"/>
                </a:lnTo>
                <a:lnTo>
                  <a:pt x="2353389" y="1338263"/>
                </a:lnTo>
                <a:lnTo>
                  <a:pt x="1800226" y="1338263"/>
                </a:lnTo>
                <a:lnTo>
                  <a:pt x="1800226" y="819507"/>
                </a:lnTo>
                <a:lnTo>
                  <a:pt x="1799999" y="818147"/>
                </a:lnTo>
                <a:lnTo>
                  <a:pt x="1799773" y="817014"/>
                </a:lnTo>
                <a:lnTo>
                  <a:pt x="1799546" y="815654"/>
                </a:lnTo>
                <a:lnTo>
                  <a:pt x="1798865" y="814747"/>
                </a:lnTo>
                <a:lnTo>
                  <a:pt x="1797278" y="812481"/>
                </a:lnTo>
                <a:lnTo>
                  <a:pt x="1795237" y="810441"/>
                </a:lnTo>
                <a:lnTo>
                  <a:pt x="1794103" y="807041"/>
                </a:lnTo>
                <a:lnTo>
                  <a:pt x="1792515" y="803868"/>
                </a:lnTo>
                <a:lnTo>
                  <a:pt x="1790474" y="800695"/>
                </a:lnTo>
                <a:lnTo>
                  <a:pt x="1788433" y="797295"/>
                </a:lnTo>
                <a:lnTo>
                  <a:pt x="1786165" y="794122"/>
                </a:lnTo>
                <a:lnTo>
                  <a:pt x="1783898" y="790948"/>
                </a:lnTo>
                <a:lnTo>
                  <a:pt x="1781176" y="788002"/>
                </a:lnTo>
                <a:lnTo>
                  <a:pt x="1778455" y="784602"/>
                </a:lnTo>
                <a:lnTo>
                  <a:pt x="1775053" y="781656"/>
                </a:lnTo>
                <a:lnTo>
                  <a:pt x="1771878" y="778709"/>
                </a:lnTo>
                <a:lnTo>
                  <a:pt x="1764621" y="772590"/>
                </a:lnTo>
                <a:lnTo>
                  <a:pt x="1756910" y="766697"/>
                </a:lnTo>
                <a:lnTo>
                  <a:pt x="1748292" y="761030"/>
                </a:lnTo>
                <a:lnTo>
                  <a:pt x="1738994" y="755364"/>
                </a:lnTo>
                <a:lnTo>
                  <a:pt x="1728789" y="749924"/>
                </a:lnTo>
                <a:lnTo>
                  <a:pt x="1718357" y="744258"/>
                </a:lnTo>
                <a:lnTo>
                  <a:pt x="1707244" y="739045"/>
                </a:lnTo>
                <a:lnTo>
                  <a:pt x="1695224" y="733832"/>
                </a:lnTo>
                <a:lnTo>
                  <a:pt x="1682978" y="728619"/>
                </a:lnTo>
                <a:lnTo>
                  <a:pt x="1670278" y="723859"/>
                </a:lnTo>
                <a:lnTo>
                  <a:pt x="1656898" y="719099"/>
                </a:lnTo>
                <a:lnTo>
                  <a:pt x="1643290" y="714340"/>
                </a:lnTo>
                <a:lnTo>
                  <a:pt x="1629230" y="709807"/>
                </a:lnTo>
                <a:lnTo>
                  <a:pt x="1624147" y="708322"/>
                </a:lnTo>
                <a:lnTo>
                  <a:pt x="1626934" y="707304"/>
                </a:lnTo>
                <a:lnTo>
                  <a:pt x="1639632" y="702998"/>
                </a:lnTo>
                <a:lnTo>
                  <a:pt x="1652556" y="698691"/>
                </a:lnTo>
                <a:lnTo>
                  <a:pt x="1665480" y="694612"/>
                </a:lnTo>
                <a:lnTo>
                  <a:pt x="1679084" y="690533"/>
                </a:lnTo>
                <a:lnTo>
                  <a:pt x="1693368" y="686906"/>
                </a:lnTo>
                <a:lnTo>
                  <a:pt x="1707426" y="683053"/>
                </a:lnTo>
                <a:lnTo>
                  <a:pt x="1722164" y="679427"/>
                </a:lnTo>
                <a:lnTo>
                  <a:pt x="1736675" y="676028"/>
                </a:lnTo>
                <a:lnTo>
                  <a:pt x="1751639" y="672628"/>
                </a:lnTo>
                <a:lnTo>
                  <a:pt x="1766831" y="669455"/>
                </a:lnTo>
                <a:lnTo>
                  <a:pt x="1781795" y="666056"/>
                </a:lnTo>
                <a:lnTo>
                  <a:pt x="1812631" y="660390"/>
                </a:lnTo>
                <a:lnTo>
                  <a:pt x="1843694" y="654950"/>
                </a:lnTo>
                <a:lnTo>
                  <a:pt x="1874757" y="650191"/>
                </a:lnTo>
                <a:lnTo>
                  <a:pt x="1964772" y="883854"/>
                </a:lnTo>
                <a:lnTo>
                  <a:pt x="2003543" y="741753"/>
                </a:lnTo>
                <a:lnTo>
                  <a:pt x="1954342" y="712516"/>
                </a:lnTo>
                <a:lnTo>
                  <a:pt x="1981777" y="644525"/>
                </a:lnTo>
                <a:close/>
                <a:moveTo>
                  <a:pt x="1248456" y="69850"/>
                </a:moveTo>
                <a:lnTo>
                  <a:pt x="1255033" y="70077"/>
                </a:lnTo>
                <a:lnTo>
                  <a:pt x="1261609" y="70304"/>
                </a:lnTo>
                <a:lnTo>
                  <a:pt x="1268186" y="70984"/>
                </a:lnTo>
                <a:lnTo>
                  <a:pt x="1274536" y="71665"/>
                </a:lnTo>
                <a:lnTo>
                  <a:pt x="1281113" y="72346"/>
                </a:lnTo>
                <a:lnTo>
                  <a:pt x="1287463" y="73707"/>
                </a:lnTo>
                <a:lnTo>
                  <a:pt x="1293813" y="74841"/>
                </a:lnTo>
                <a:lnTo>
                  <a:pt x="1299936" y="76429"/>
                </a:lnTo>
                <a:lnTo>
                  <a:pt x="1306059" y="78017"/>
                </a:lnTo>
                <a:lnTo>
                  <a:pt x="1312409" y="80059"/>
                </a:lnTo>
                <a:lnTo>
                  <a:pt x="1318533" y="82101"/>
                </a:lnTo>
                <a:lnTo>
                  <a:pt x="1324429" y="84369"/>
                </a:lnTo>
                <a:lnTo>
                  <a:pt x="1330325" y="86638"/>
                </a:lnTo>
                <a:lnTo>
                  <a:pt x="1335995" y="89134"/>
                </a:lnTo>
                <a:lnTo>
                  <a:pt x="1342118" y="91856"/>
                </a:lnTo>
                <a:lnTo>
                  <a:pt x="1347788" y="94579"/>
                </a:lnTo>
                <a:lnTo>
                  <a:pt x="1353458" y="97982"/>
                </a:lnTo>
                <a:lnTo>
                  <a:pt x="1359127" y="100931"/>
                </a:lnTo>
                <a:lnTo>
                  <a:pt x="1364570" y="104561"/>
                </a:lnTo>
                <a:lnTo>
                  <a:pt x="1370240" y="107964"/>
                </a:lnTo>
                <a:lnTo>
                  <a:pt x="1375456" y="111820"/>
                </a:lnTo>
                <a:lnTo>
                  <a:pt x="1380672" y="115677"/>
                </a:lnTo>
                <a:lnTo>
                  <a:pt x="1386115" y="119534"/>
                </a:lnTo>
                <a:lnTo>
                  <a:pt x="1391104" y="123844"/>
                </a:lnTo>
                <a:lnTo>
                  <a:pt x="1396093" y="128155"/>
                </a:lnTo>
                <a:lnTo>
                  <a:pt x="1400856" y="132465"/>
                </a:lnTo>
                <a:lnTo>
                  <a:pt x="1406072" y="137230"/>
                </a:lnTo>
                <a:lnTo>
                  <a:pt x="1410834" y="141767"/>
                </a:lnTo>
                <a:lnTo>
                  <a:pt x="1415370" y="146985"/>
                </a:lnTo>
                <a:lnTo>
                  <a:pt x="1419906" y="151976"/>
                </a:lnTo>
                <a:lnTo>
                  <a:pt x="1424442" y="156967"/>
                </a:lnTo>
                <a:lnTo>
                  <a:pt x="1428751" y="162185"/>
                </a:lnTo>
                <a:lnTo>
                  <a:pt x="1433060" y="167630"/>
                </a:lnTo>
                <a:lnTo>
                  <a:pt x="1437369" y="173075"/>
                </a:lnTo>
                <a:lnTo>
                  <a:pt x="1441224" y="178973"/>
                </a:lnTo>
                <a:lnTo>
                  <a:pt x="1445079" y="184645"/>
                </a:lnTo>
                <a:lnTo>
                  <a:pt x="1449161" y="190543"/>
                </a:lnTo>
                <a:lnTo>
                  <a:pt x="1452790" y="196669"/>
                </a:lnTo>
                <a:lnTo>
                  <a:pt x="1456419" y="202567"/>
                </a:lnTo>
                <a:lnTo>
                  <a:pt x="1460047" y="208920"/>
                </a:lnTo>
                <a:lnTo>
                  <a:pt x="1463222" y="215272"/>
                </a:lnTo>
                <a:lnTo>
                  <a:pt x="1466624" y="221624"/>
                </a:lnTo>
                <a:lnTo>
                  <a:pt x="1469572" y="228203"/>
                </a:lnTo>
                <a:lnTo>
                  <a:pt x="1472520" y="235010"/>
                </a:lnTo>
                <a:lnTo>
                  <a:pt x="1475695" y="241589"/>
                </a:lnTo>
                <a:lnTo>
                  <a:pt x="1478417" y="248395"/>
                </a:lnTo>
                <a:lnTo>
                  <a:pt x="1480911" y="255428"/>
                </a:lnTo>
                <a:lnTo>
                  <a:pt x="1483406" y="262460"/>
                </a:lnTo>
                <a:lnTo>
                  <a:pt x="1485674" y="269493"/>
                </a:lnTo>
                <a:lnTo>
                  <a:pt x="1487942" y="276753"/>
                </a:lnTo>
                <a:lnTo>
                  <a:pt x="1489983" y="284013"/>
                </a:lnTo>
                <a:lnTo>
                  <a:pt x="1492024" y="291273"/>
                </a:lnTo>
                <a:lnTo>
                  <a:pt x="1493838" y="298986"/>
                </a:lnTo>
                <a:lnTo>
                  <a:pt x="1495426" y="306473"/>
                </a:lnTo>
                <a:lnTo>
                  <a:pt x="1496786" y="313959"/>
                </a:lnTo>
                <a:lnTo>
                  <a:pt x="1498374" y="321673"/>
                </a:lnTo>
                <a:lnTo>
                  <a:pt x="1499281" y="329386"/>
                </a:lnTo>
                <a:lnTo>
                  <a:pt x="1500415" y="337100"/>
                </a:lnTo>
                <a:lnTo>
                  <a:pt x="1500809" y="340447"/>
                </a:lnTo>
                <a:lnTo>
                  <a:pt x="1501799" y="339950"/>
                </a:lnTo>
                <a:lnTo>
                  <a:pt x="1502922" y="339725"/>
                </a:lnTo>
                <a:lnTo>
                  <a:pt x="1504045" y="339725"/>
                </a:lnTo>
                <a:lnTo>
                  <a:pt x="1505392" y="339725"/>
                </a:lnTo>
                <a:lnTo>
                  <a:pt x="1506291" y="339950"/>
                </a:lnTo>
                <a:lnTo>
                  <a:pt x="1508761" y="341076"/>
                </a:lnTo>
                <a:lnTo>
                  <a:pt x="1510782" y="342427"/>
                </a:lnTo>
                <a:lnTo>
                  <a:pt x="1513028" y="344678"/>
                </a:lnTo>
                <a:lnTo>
                  <a:pt x="1515049" y="347380"/>
                </a:lnTo>
                <a:lnTo>
                  <a:pt x="1516846" y="350306"/>
                </a:lnTo>
                <a:lnTo>
                  <a:pt x="1518642" y="353909"/>
                </a:lnTo>
                <a:lnTo>
                  <a:pt x="1520214" y="357736"/>
                </a:lnTo>
                <a:lnTo>
                  <a:pt x="1521786" y="362239"/>
                </a:lnTo>
                <a:lnTo>
                  <a:pt x="1523134" y="367192"/>
                </a:lnTo>
                <a:lnTo>
                  <a:pt x="1524257" y="372145"/>
                </a:lnTo>
                <a:lnTo>
                  <a:pt x="1525380" y="377548"/>
                </a:lnTo>
                <a:lnTo>
                  <a:pt x="1526053" y="383176"/>
                </a:lnTo>
                <a:lnTo>
                  <a:pt x="1526503" y="389030"/>
                </a:lnTo>
                <a:lnTo>
                  <a:pt x="1526727" y="395334"/>
                </a:lnTo>
                <a:lnTo>
                  <a:pt x="1527176" y="401637"/>
                </a:lnTo>
                <a:lnTo>
                  <a:pt x="1526727" y="407941"/>
                </a:lnTo>
                <a:lnTo>
                  <a:pt x="1526503" y="414245"/>
                </a:lnTo>
                <a:lnTo>
                  <a:pt x="1526053" y="419873"/>
                </a:lnTo>
                <a:lnTo>
                  <a:pt x="1525380" y="425727"/>
                </a:lnTo>
                <a:lnTo>
                  <a:pt x="1524257" y="430905"/>
                </a:lnTo>
                <a:lnTo>
                  <a:pt x="1523134" y="436308"/>
                </a:lnTo>
                <a:lnTo>
                  <a:pt x="1521786" y="441036"/>
                </a:lnTo>
                <a:lnTo>
                  <a:pt x="1520214" y="445314"/>
                </a:lnTo>
                <a:lnTo>
                  <a:pt x="1518642" y="449366"/>
                </a:lnTo>
                <a:lnTo>
                  <a:pt x="1516846" y="452743"/>
                </a:lnTo>
                <a:lnTo>
                  <a:pt x="1515049" y="456120"/>
                </a:lnTo>
                <a:lnTo>
                  <a:pt x="1513028" y="458597"/>
                </a:lnTo>
                <a:lnTo>
                  <a:pt x="1510782" y="460623"/>
                </a:lnTo>
                <a:lnTo>
                  <a:pt x="1508761" y="462199"/>
                </a:lnTo>
                <a:lnTo>
                  <a:pt x="1506291" y="463100"/>
                </a:lnTo>
                <a:lnTo>
                  <a:pt x="1505392" y="463325"/>
                </a:lnTo>
                <a:lnTo>
                  <a:pt x="1504045" y="463550"/>
                </a:lnTo>
                <a:lnTo>
                  <a:pt x="1502922" y="463325"/>
                </a:lnTo>
                <a:lnTo>
                  <a:pt x="1501799" y="463100"/>
                </a:lnTo>
                <a:lnTo>
                  <a:pt x="1499553" y="462199"/>
                </a:lnTo>
                <a:lnTo>
                  <a:pt x="1497308" y="460623"/>
                </a:lnTo>
                <a:lnTo>
                  <a:pt x="1496170" y="459597"/>
                </a:lnTo>
                <a:lnTo>
                  <a:pt x="1495426" y="463692"/>
                </a:lnTo>
                <a:lnTo>
                  <a:pt x="1493838" y="471405"/>
                </a:lnTo>
                <a:lnTo>
                  <a:pt x="1492024" y="478892"/>
                </a:lnTo>
                <a:lnTo>
                  <a:pt x="1489983" y="486152"/>
                </a:lnTo>
                <a:lnTo>
                  <a:pt x="1487942" y="493638"/>
                </a:lnTo>
                <a:lnTo>
                  <a:pt x="1485674" y="500671"/>
                </a:lnTo>
                <a:lnTo>
                  <a:pt x="1483406" y="507704"/>
                </a:lnTo>
                <a:lnTo>
                  <a:pt x="1480911" y="514737"/>
                </a:lnTo>
                <a:lnTo>
                  <a:pt x="1478417" y="521770"/>
                </a:lnTo>
                <a:lnTo>
                  <a:pt x="1475695" y="528576"/>
                </a:lnTo>
                <a:lnTo>
                  <a:pt x="1472520" y="535155"/>
                </a:lnTo>
                <a:lnTo>
                  <a:pt x="1469572" y="541961"/>
                </a:lnTo>
                <a:lnTo>
                  <a:pt x="1466624" y="548540"/>
                </a:lnTo>
                <a:lnTo>
                  <a:pt x="1463222" y="554893"/>
                </a:lnTo>
                <a:lnTo>
                  <a:pt x="1460047" y="561245"/>
                </a:lnTo>
                <a:lnTo>
                  <a:pt x="1456419" y="567597"/>
                </a:lnTo>
                <a:lnTo>
                  <a:pt x="1452790" y="573496"/>
                </a:lnTo>
                <a:lnTo>
                  <a:pt x="1449161" y="579621"/>
                </a:lnTo>
                <a:lnTo>
                  <a:pt x="1445079" y="585520"/>
                </a:lnTo>
                <a:lnTo>
                  <a:pt x="1441224" y="591192"/>
                </a:lnTo>
                <a:lnTo>
                  <a:pt x="1437369" y="597090"/>
                </a:lnTo>
                <a:lnTo>
                  <a:pt x="1433060" y="602535"/>
                </a:lnTo>
                <a:lnTo>
                  <a:pt x="1428751" y="607980"/>
                </a:lnTo>
                <a:lnTo>
                  <a:pt x="1424442" y="613198"/>
                </a:lnTo>
                <a:lnTo>
                  <a:pt x="1419906" y="618189"/>
                </a:lnTo>
                <a:lnTo>
                  <a:pt x="1415370" y="623407"/>
                </a:lnTo>
                <a:lnTo>
                  <a:pt x="1410834" y="628171"/>
                </a:lnTo>
                <a:lnTo>
                  <a:pt x="1406072" y="632935"/>
                </a:lnTo>
                <a:lnTo>
                  <a:pt x="1400856" y="637699"/>
                </a:lnTo>
                <a:lnTo>
                  <a:pt x="1396093" y="642010"/>
                </a:lnTo>
                <a:lnTo>
                  <a:pt x="1391104" y="646320"/>
                </a:lnTo>
                <a:lnTo>
                  <a:pt x="1386115" y="650631"/>
                </a:lnTo>
                <a:lnTo>
                  <a:pt x="1380672" y="654714"/>
                </a:lnTo>
                <a:lnTo>
                  <a:pt x="1375456" y="658344"/>
                </a:lnTo>
                <a:lnTo>
                  <a:pt x="1370240" y="662201"/>
                </a:lnTo>
                <a:lnTo>
                  <a:pt x="1364570" y="665831"/>
                </a:lnTo>
                <a:lnTo>
                  <a:pt x="1359127" y="669007"/>
                </a:lnTo>
                <a:lnTo>
                  <a:pt x="1353458" y="672410"/>
                </a:lnTo>
                <a:lnTo>
                  <a:pt x="1347788" y="675359"/>
                </a:lnTo>
                <a:lnTo>
                  <a:pt x="1342118" y="678309"/>
                </a:lnTo>
                <a:lnTo>
                  <a:pt x="1335995" y="681031"/>
                </a:lnTo>
                <a:lnTo>
                  <a:pt x="1330325" y="683753"/>
                </a:lnTo>
                <a:lnTo>
                  <a:pt x="1324429" y="686022"/>
                </a:lnTo>
                <a:lnTo>
                  <a:pt x="1318533" y="688291"/>
                </a:lnTo>
                <a:lnTo>
                  <a:pt x="1312409" y="690333"/>
                </a:lnTo>
                <a:lnTo>
                  <a:pt x="1306059" y="692148"/>
                </a:lnTo>
                <a:lnTo>
                  <a:pt x="1299936" y="693736"/>
                </a:lnTo>
                <a:lnTo>
                  <a:pt x="1293813" y="695324"/>
                </a:lnTo>
                <a:lnTo>
                  <a:pt x="1287463" y="696458"/>
                </a:lnTo>
                <a:lnTo>
                  <a:pt x="1281113" y="697592"/>
                </a:lnTo>
                <a:lnTo>
                  <a:pt x="1274536" y="698500"/>
                </a:lnTo>
                <a:lnTo>
                  <a:pt x="1268186" y="699407"/>
                </a:lnTo>
                <a:lnTo>
                  <a:pt x="1261609" y="699861"/>
                </a:lnTo>
                <a:lnTo>
                  <a:pt x="1255033" y="700088"/>
                </a:lnTo>
                <a:lnTo>
                  <a:pt x="1248456" y="700088"/>
                </a:lnTo>
                <a:lnTo>
                  <a:pt x="1241879" y="700088"/>
                </a:lnTo>
                <a:lnTo>
                  <a:pt x="1235529" y="699861"/>
                </a:lnTo>
                <a:lnTo>
                  <a:pt x="1228952" y="699407"/>
                </a:lnTo>
                <a:lnTo>
                  <a:pt x="1222602" y="698500"/>
                </a:lnTo>
                <a:lnTo>
                  <a:pt x="1216252" y="697592"/>
                </a:lnTo>
                <a:lnTo>
                  <a:pt x="1209675" y="696458"/>
                </a:lnTo>
                <a:lnTo>
                  <a:pt x="1203325" y="695324"/>
                </a:lnTo>
                <a:lnTo>
                  <a:pt x="1197429" y="693736"/>
                </a:lnTo>
                <a:lnTo>
                  <a:pt x="1191079" y="692148"/>
                </a:lnTo>
                <a:lnTo>
                  <a:pt x="1184956" y="690333"/>
                </a:lnTo>
                <a:lnTo>
                  <a:pt x="1178832" y="688291"/>
                </a:lnTo>
                <a:lnTo>
                  <a:pt x="1172936" y="686022"/>
                </a:lnTo>
                <a:lnTo>
                  <a:pt x="1166813" y="683753"/>
                </a:lnTo>
                <a:lnTo>
                  <a:pt x="1160916" y="681031"/>
                </a:lnTo>
                <a:lnTo>
                  <a:pt x="1155247" y="678309"/>
                </a:lnTo>
                <a:lnTo>
                  <a:pt x="1149350" y="675359"/>
                </a:lnTo>
                <a:lnTo>
                  <a:pt x="1143907" y="672410"/>
                </a:lnTo>
                <a:lnTo>
                  <a:pt x="1138011" y="669007"/>
                </a:lnTo>
                <a:lnTo>
                  <a:pt x="1132568" y="665831"/>
                </a:lnTo>
                <a:lnTo>
                  <a:pt x="1127125" y="662201"/>
                </a:lnTo>
                <a:lnTo>
                  <a:pt x="1121682" y="658344"/>
                </a:lnTo>
                <a:lnTo>
                  <a:pt x="1116240" y="654714"/>
                </a:lnTo>
                <a:lnTo>
                  <a:pt x="1111250" y="650631"/>
                </a:lnTo>
                <a:lnTo>
                  <a:pt x="1106034" y="646320"/>
                </a:lnTo>
                <a:lnTo>
                  <a:pt x="1101272" y="642010"/>
                </a:lnTo>
                <a:lnTo>
                  <a:pt x="1096056" y="637699"/>
                </a:lnTo>
                <a:lnTo>
                  <a:pt x="1091293" y="632935"/>
                </a:lnTo>
                <a:lnTo>
                  <a:pt x="1086531" y="628171"/>
                </a:lnTo>
                <a:lnTo>
                  <a:pt x="1081768" y="623407"/>
                </a:lnTo>
                <a:lnTo>
                  <a:pt x="1077232" y="618189"/>
                </a:lnTo>
                <a:lnTo>
                  <a:pt x="1072697" y="613198"/>
                </a:lnTo>
                <a:lnTo>
                  <a:pt x="1068388" y="607980"/>
                </a:lnTo>
                <a:lnTo>
                  <a:pt x="1064079" y="602535"/>
                </a:lnTo>
                <a:lnTo>
                  <a:pt x="1059997" y="597090"/>
                </a:lnTo>
                <a:lnTo>
                  <a:pt x="1055688" y="591192"/>
                </a:lnTo>
                <a:lnTo>
                  <a:pt x="1052059" y="585520"/>
                </a:lnTo>
                <a:lnTo>
                  <a:pt x="1048204" y="579621"/>
                </a:lnTo>
                <a:lnTo>
                  <a:pt x="1044348" y="573496"/>
                </a:lnTo>
                <a:lnTo>
                  <a:pt x="1040947" y="567597"/>
                </a:lnTo>
                <a:lnTo>
                  <a:pt x="1037318" y="561245"/>
                </a:lnTo>
                <a:lnTo>
                  <a:pt x="1033916" y="554893"/>
                </a:lnTo>
                <a:lnTo>
                  <a:pt x="1030514" y="548540"/>
                </a:lnTo>
                <a:lnTo>
                  <a:pt x="1027566" y="541961"/>
                </a:lnTo>
                <a:lnTo>
                  <a:pt x="1024391" y="535155"/>
                </a:lnTo>
                <a:lnTo>
                  <a:pt x="1021670" y="528576"/>
                </a:lnTo>
                <a:lnTo>
                  <a:pt x="1018948" y="521770"/>
                </a:lnTo>
                <a:lnTo>
                  <a:pt x="1016227" y="514737"/>
                </a:lnTo>
                <a:lnTo>
                  <a:pt x="1013959" y="507704"/>
                </a:lnTo>
                <a:lnTo>
                  <a:pt x="1011238" y="500671"/>
                </a:lnTo>
                <a:lnTo>
                  <a:pt x="1008970" y="493638"/>
                </a:lnTo>
                <a:lnTo>
                  <a:pt x="1007155" y="486152"/>
                </a:lnTo>
                <a:lnTo>
                  <a:pt x="1005341" y="478892"/>
                </a:lnTo>
                <a:lnTo>
                  <a:pt x="1003527" y="471405"/>
                </a:lnTo>
                <a:lnTo>
                  <a:pt x="1001713" y="463692"/>
                </a:lnTo>
                <a:lnTo>
                  <a:pt x="1001178" y="460749"/>
                </a:lnTo>
                <a:lnTo>
                  <a:pt x="999308" y="462199"/>
                </a:lnTo>
                <a:lnTo>
                  <a:pt x="997052" y="463100"/>
                </a:lnTo>
                <a:lnTo>
                  <a:pt x="995698" y="463325"/>
                </a:lnTo>
                <a:lnTo>
                  <a:pt x="994569" y="463550"/>
                </a:lnTo>
                <a:lnTo>
                  <a:pt x="993215" y="463325"/>
                </a:lnTo>
                <a:lnTo>
                  <a:pt x="992312" y="463100"/>
                </a:lnTo>
                <a:lnTo>
                  <a:pt x="990056" y="462199"/>
                </a:lnTo>
                <a:lnTo>
                  <a:pt x="987799" y="460623"/>
                </a:lnTo>
                <a:lnTo>
                  <a:pt x="985768" y="458597"/>
                </a:lnTo>
                <a:lnTo>
                  <a:pt x="983737" y="456120"/>
                </a:lnTo>
                <a:lnTo>
                  <a:pt x="981706" y="452743"/>
                </a:lnTo>
                <a:lnTo>
                  <a:pt x="979900" y="449366"/>
                </a:lnTo>
                <a:lnTo>
                  <a:pt x="978095" y="445314"/>
                </a:lnTo>
                <a:lnTo>
                  <a:pt x="976741" y="441036"/>
                </a:lnTo>
                <a:lnTo>
                  <a:pt x="975387" y="436308"/>
                </a:lnTo>
                <a:lnTo>
                  <a:pt x="974484" y="430905"/>
                </a:lnTo>
                <a:lnTo>
                  <a:pt x="973356" y="425727"/>
                </a:lnTo>
                <a:lnTo>
                  <a:pt x="972679" y="419873"/>
                </a:lnTo>
                <a:lnTo>
                  <a:pt x="971776" y="414245"/>
                </a:lnTo>
                <a:lnTo>
                  <a:pt x="971550" y="407941"/>
                </a:lnTo>
                <a:lnTo>
                  <a:pt x="971550" y="401637"/>
                </a:lnTo>
                <a:lnTo>
                  <a:pt x="971550" y="395334"/>
                </a:lnTo>
                <a:lnTo>
                  <a:pt x="971776" y="389030"/>
                </a:lnTo>
                <a:lnTo>
                  <a:pt x="972679" y="383176"/>
                </a:lnTo>
                <a:lnTo>
                  <a:pt x="973356" y="377548"/>
                </a:lnTo>
                <a:lnTo>
                  <a:pt x="974484" y="372145"/>
                </a:lnTo>
                <a:lnTo>
                  <a:pt x="975387" y="367192"/>
                </a:lnTo>
                <a:lnTo>
                  <a:pt x="976741" y="362239"/>
                </a:lnTo>
                <a:lnTo>
                  <a:pt x="978095" y="357736"/>
                </a:lnTo>
                <a:lnTo>
                  <a:pt x="979900" y="353909"/>
                </a:lnTo>
                <a:lnTo>
                  <a:pt x="981706" y="350306"/>
                </a:lnTo>
                <a:lnTo>
                  <a:pt x="983737" y="347380"/>
                </a:lnTo>
                <a:lnTo>
                  <a:pt x="985768" y="344678"/>
                </a:lnTo>
                <a:lnTo>
                  <a:pt x="987799" y="342427"/>
                </a:lnTo>
                <a:lnTo>
                  <a:pt x="990056" y="341076"/>
                </a:lnTo>
                <a:lnTo>
                  <a:pt x="992312" y="339950"/>
                </a:lnTo>
                <a:lnTo>
                  <a:pt x="993215" y="339725"/>
                </a:lnTo>
                <a:lnTo>
                  <a:pt x="994569" y="339725"/>
                </a:lnTo>
                <a:lnTo>
                  <a:pt x="995698" y="339725"/>
                </a:lnTo>
                <a:lnTo>
                  <a:pt x="996322" y="339829"/>
                </a:lnTo>
                <a:lnTo>
                  <a:pt x="996723" y="337100"/>
                </a:lnTo>
                <a:lnTo>
                  <a:pt x="997630" y="329386"/>
                </a:lnTo>
                <a:lnTo>
                  <a:pt x="998991" y="321673"/>
                </a:lnTo>
                <a:lnTo>
                  <a:pt x="1000352" y="313959"/>
                </a:lnTo>
                <a:lnTo>
                  <a:pt x="1001713" y="306473"/>
                </a:lnTo>
                <a:lnTo>
                  <a:pt x="1003527" y="298986"/>
                </a:lnTo>
                <a:lnTo>
                  <a:pt x="1005341" y="291273"/>
                </a:lnTo>
                <a:lnTo>
                  <a:pt x="1007155" y="284013"/>
                </a:lnTo>
                <a:lnTo>
                  <a:pt x="1008970" y="276753"/>
                </a:lnTo>
                <a:lnTo>
                  <a:pt x="1011238" y="269493"/>
                </a:lnTo>
                <a:lnTo>
                  <a:pt x="1013959" y="262460"/>
                </a:lnTo>
                <a:lnTo>
                  <a:pt x="1016227" y="255428"/>
                </a:lnTo>
                <a:lnTo>
                  <a:pt x="1018948" y="248395"/>
                </a:lnTo>
                <a:lnTo>
                  <a:pt x="1021670" y="241589"/>
                </a:lnTo>
                <a:lnTo>
                  <a:pt x="1024391" y="235010"/>
                </a:lnTo>
                <a:lnTo>
                  <a:pt x="1027566" y="228203"/>
                </a:lnTo>
                <a:lnTo>
                  <a:pt x="1030514" y="221624"/>
                </a:lnTo>
                <a:lnTo>
                  <a:pt x="1033916" y="215272"/>
                </a:lnTo>
                <a:lnTo>
                  <a:pt x="1037318" y="208920"/>
                </a:lnTo>
                <a:lnTo>
                  <a:pt x="1040947" y="202567"/>
                </a:lnTo>
                <a:lnTo>
                  <a:pt x="1044348" y="196669"/>
                </a:lnTo>
                <a:lnTo>
                  <a:pt x="1048204" y="190543"/>
                </a:lnTo>
                <a:lnTo>
                  <a:pt x="1052059" y="184645"/>
                </a:lnTo>
                <a:lnTo>
                  <a:pt x="1055688" y="178973"/>
                </a:lnTo>
                <a:lnTo>
                  <a:pt x="1059997" y="173075"/>
                </a:lnTo>
                <a:lnTo>
                  <a:pt x="1064079" y="167630"/>
                </a:lnTo>
                <a:lnTo>
                  <a:pt x="1068388" y="162185"/>
                </a:lnTo>
                <a:lnTo>
                  <a:pt x="1072697" y="156967"/>
                </a:lnTo>
                <a:lnTo>
                  <a:pt x="1077232" y="151976"/>
                </a:lnTo>
                <a:lnTo>
                  <a:pt x="1081768" y="146985"/>
                </a:lnTo>
                <a:lnTo>
                  <a:pt x="1086531" y="141767"/>
                </a:lnTo>
                <a:lnTo>
                  <a:pt x="1091293" y="137230"/>
                </a:lnTo>
                <a:lnTo>
                  <a:pt x="1096056" y="132465"/>
                </a:lnTo>
                <a:lnTo>
                  <a:pt x="1101272" y="128155"/>
                </a:lnTo>
                <a:lnTo>
                  <a:pt x="1106034" y="123844"/>
                </a:lnTo>
                <a:lnTo>
                  <a:pt x="1111250" y="119534"/>
                </a:lnTo>
                <a:lnTo>
                  <a:pt x="1116240" y="115677"/>
                </a:lnTo>
                <a:lnTo>
                  <a:pt x="1121682" y="111820"/>
                </a:lnTo>
                <a:lnTo>
                  <a:pt x="1127125" y="107964"/>
                </a:lnTo>
                <a:lnTo>
                  <a:pt x="1132568" y="104561"/>
                </a:lnTo>
                <a:lnTo>
                  <a:pt x="1138011" y="100931"/>
                </a:lnTo>
                <a:lnTo>
                  <a:pt x="1143907" y="97982"/>
                </a:lnTo>
                <a:lnTo>
                  <a:pt x="1149350" y="94579"/>
                </a:lnTo>
                <a:lnTo>
                  <a:pt x="1155247" y="91856"/>
                </a:lnTo>
                <a:lnTo>
                  <a:pt x="1160916" y="89134"/>
                </a:lnTo>
                <a:lnTo>
                  <a:pt x="1166813" y="86638"/>
                </a:lnTo>
                <a:lnTo>
                  <a:pt x="1172936" y="84369"/>
                </a:lnTo>
                <a:lnTo>
                  <a:pt x="1178832" y="82101"/>
                </a:lnTo>
                <a:lnTo>
                  <a:pt x="1184956" y="80059"/>
                </a:lnTo>
                <a:lnTo>
                  <a:pt x="1191079" y="78017"/>
                </a:lnTo>
                <a:lnTo>
                  <a:pt x="1197429" y="76429"/>
                </a:lnTo>
                <a:lnTo>
                  <a:pt x="1203325" y="74841"/>
                </a:lnTo>
                <a:lnTo>
                  <a:pt x="1209675" y="73707"/>
                </a:lnTo>
                <a:lnTo>
                  <a:pt x="1216252" y="72346"/>
                </a:lnTo>
                <a:lnTo>
                  <a:pt x="1222602" y="71665"/>
                </a:lnTo>
                <a:lnTo>
                  <a:pt x="1228952" y="70984"/>
                </a:lnTo>
                <a:lnTo>
                  <a:pt x="1235529" y="70304"/>
                </a:lnTo>
                <a:lnTo>
                  <a:pt x="1241879" y="70077"/>
                </a:lnTo>
                <a:lnTo>
                  <a:pt x="1248456" y="69850"/>
                </a:lnTo>
                <a:close/>
                <a:moveTo>
                  <a:pt x="513333" y="14287"/>
                </a:moveTo>
                <a:lnTo>
                  <a:pt x="519907" y="14287"/>
                </a:lnTo>
                <a:lnTo>
                  <a:pt x="526481" y="14287"/>
                </a:lnTo>
                <a:lnTo>
                  <a:pt x="533055" y="14514"/>
                </a:lnTo>
                <a:lnTo>
                  <a:pt x="539629" y="14968"/>
                </a:lnTo>
                <a:lnTo>
                  <a:pt x="545976" y="15875"/>
                </a:lnTo>
                <a:lnTo>
                  <a:pt x="552550" y="16783"/>
                </a:lnTo>
                <a:lnTo>
                  <a:pt x="558670" y="17917"/>
                </a:lnTo>
                <a:lnTo>
                  <a:pt x="565017" y="19051"/>
                </a:lnTo>
                <a:lnTo>
                  <a:pt x="571365" y="20639"/>
                </a:lnTo>
                <a:lnTo>
                  <a:pt x="577485" y="22454"/>
                </a:lnTo>
                <a:lnTo>
                  <a:pt x="583379" y="24042"/>
                </a:lnTo>
                <a:lnTo>
                  <a:pt x="589499" y="26084"/>
                </a:lnTo>
                <a:lnTo>
                  <a:pt x="595620" y="28353"/>
                </a:lnTo>
                <a:lnTo>
                  <a:pt x="601740" y="30621"/>
                </a:lnTo>
                <a:lnTo>
                  <a:pt x="607408" y="33571"/>
                </a:lnTo>
                <a:lnTo>
                  <a:pt x="613301" y="36066"/>
                </a:lnTo>
                <a:lnTo>
                  <a:pt x="618969" y="39016"/>
                </a:lnTo>
                <a:lnTo>
                  <a:pt x="624862" y="41965"/>
                </a:lnTo>
                <a:lnTo>
                  <a:pt x="630303" y="45368"/>
                </a:lnTo>
                <a:lnTo>
                  <a:pt x="635970" y="48544"/>
                </a:lnTo>
                <a:lnTo>
                  <a:pt x="641184" y="52174"/>
                </a:lnTo>
                <a:lnTo>
                  <a:pt x="646851" y="56031"/>
                </a:lnTo>
                <a:lnTo>
                  <a:pt x="652065" y="59887"/>
                </a:lnTo>
                <a:lnTo>
                  <a:pt x="657052" y="63744"/>
                </a:lnTo>
                <a:lnTo>
                  <a:pt x="662492" y="68055"/>
                </a:lnTo>
                <a:lnTo>
                  <a:pt x="667479" y="72365"/>
                </a:lnTo>
                <a:lnTo>
                  <a:pt x="672239" y="76902"/>
                </a:lnTo>
                <a:lnTo>
                  <a:pt x="677227" y="81440"/>
                </a:lnTo>
                <a:lnTo>
                  <a:pt x="681760" y="86204"/>
                </a:lnTo>
                <a:lnTo>
                  <a:pt x="686521" y="90968"/>
                </a:lnTo>
                <a:lnTo>
                  <a:pt x="691281" y="96186"/>
                </a:lnTo>
                <a:lnTo>
                  <a:pt x="695815" y="101177"/>
                </a:lnTo>
                <a:lnTo>
                  <a:pt x="699895" y="106395"/>
                </a:lnTo>
                <a:lnTo>
                  <a:pt x="704202" y="112067"/>
                </a:lnTo>
                <a:lnTo>
                  <a:pt x="708509" y="117512"/>
                </a:lnTo>
                <a:lnTo>
                  <a:pt x="712589" y="123183"/>
                </a:lnTo>
                <a:lnTo>
                  <a:pt x="716443" y="128855"/>
                </a:lnTo>
                <a:lnTo>
                  <a:pt x="720523" y="134754"/>
                </a:lnTo>
                <a:lnTo>
                  <a:pt x="723924" y="140652"/>
                </a:lnTo>
                <a:lnTo>
                  <a:pt x="727777" y="146778"/>
                </a:lnTo>
                <a:lnTo>
                  <a:pt x="730951" y="153130"/>
                </a:lnTo>
                <a:lnTo>
                  <a:pt x="734578" y="159482"/>
                </a:lnTo>
                <a:lnTo>
                  <a:pt x="737751" y="166061"/>
                </a:lnTo>
                <a:lnTo>
                  <a:pt x="740925" y="172640"/>
                </a:lnTo>
                <a:lnTo>
                  <a:pt x="743872" y="179220"/>
                </a:lnTo>
                <a:lnTo>
                  <a:pt x="746592" y="186026"/>
                </a:lnTo>
                <a:lnTo>
                  <a:pt x="749539" y="192832"/>
                </a:lnTo>
                <a:lnTo>
                  <a:pt x="752259" y="199638"/>
                </a:lnTo>
                <a:lnTo>
                  <a:pt x="754753" y="206671"/>
                </a:lnTo>
                <a:lnTo>
                  <a:pt x="757020" y="213704"/>
                </a:lnTo>
                <a:lnTo>
                  <a:pt x="759287" y="220963"/>
                </a:lnTo>
                <a:lnTo>
                  <a:pt x="761327" y="228450"/>
                </a:lnTo>
                <a:lnTo>
                  <a:pt x="763367" y="235710"/>
                </a:lnTo>
                <a:lnTo>
                  <a:pt x="765180" y="242969"/>
                </a:lnTo>
                <a:lnTo>
                  <a:pt x="766540" y="250683"/>
                </a:lnTo>
                <a:lnTo>
                  <a:pt x="768127" y="258170"/>
                </a:lnTo>
                <a:lnTo>
                  <a:pt x="769261" y="265656"/>
                </a:lnTo>
                <a:lnTo>
                  <a:pt x="770621" y="273597"/>
                </a:lnTo>
                <a:lnTo>
                  <a:pt x="771528" y="281310"/>
                </a:lnTo>
                <a:lnTo>
                  <a:pt x="771841" y="283505"/>
                </a:lnTo>
                <a:lnTo>
                  <a:pt x="773361" y="282802"/>
                </a:lnTo>
                <a:lnTo>
                  <a:pt x="774259" y="282574"/>
                </a:lnTo>
                <a:lnTo>
                  <a:pt x="775606" y="282574"/>
                </a:lnTo>
                <a:lnTo>
                  <a:pt x="776729" y="282574"/>
                </a:lnTo>
                <a:lnTo>
                  <a:pt x="777852" y="282802"/>
                </a:lnTo>
                <a:lnTo>
                  <a:pt x="780098" y="283945"/>
                </a:lnTo>
                <a:lnTo>
                  <a:pt x="782344" y="285315"/>
                </a:lnTo>
                <a:lnTo>
                  <a:pt x="784589" y="287371"/>
                </a:lnTo>
                <a:lnTo>
                  <a:pt x="786611" y="289884"/>
                </a:lnTo>
                <a:lnTo>
                  <a:pt x="788407" y="293311"/>
                </a:lnTo>
                <a:lnTo>
                  <a:pt x="789979" y="296737"/>
                </a:lnTo>
                <a:lnTo>
                  <a:pt x="791776" y="300849"/>
                </a:lnTo>
                <a:lnTo>
                  <a:pt x="793348" y="305189"/>
                </a:lnTo>
                <a:lnTo>
                  <a:pt x="794471" y="309987"/>
                </a:lnTo>
                <a:lnTo>
                  <a:pt x="795818" y="315469"/>
                </a:lnTo>
                <a:lnTo>
                  <a:pt x="796492" y="320723"/>
                </a:lnTo>
                <a:lnTo>
                  <a:pt x="797390" y="326663"/>
                </a:lnTo>
                <a:lnTo>
                  <a:pt x="798064" y="332602"/>
                </a:lnTo>
                <a:lnTo>
                  <a:pt x="798289" y="338770"/>
                </a:lnTo>
                <a:lnTo>
                  <a:pt x="798513" y="345166"/>
                </a:lnTo>
                <a:lnTo>
                  <a:pt x="798289" y="351563"/>
                </a:lnTo>
                <a:lnTo>
                  <a:pt x="798064" y="357730"/>
                </a:lnTo>
                <a:lnTo>
                  <a:pt x="797390" y="363898"/>
                </a:lnTo>
                <a:lnTo>
                  <a:pt x="796492" y="369609"/>
                </a:lnTo>
                <a:lnTo>
                  <a:pt x="795818" y="375092"/>
                </a:lnTo>
                <a:lnTo>
                  <a:pt x="794471" y="380117"/>
                </a:lnTo>
                <a:lnTo>
                  <a:pt x="793348" y="385143"/>
                </a:lnTo>
                <a:lnTo>
                  <a:pt x="791776" y="389712"/>
                </a:lnTo>
                <a:lnTo>
                  <a:pt x="789979" y="393595"/>
                </a:lnTo>
                <a:lnTo>
                  <a:pt x="788407" y="397250"/>
                </a:lnTo>
                <a:lnTo>
                  <a:pt x="786611" y="400220"/>
                </a:lnTo>
                <a:lnTo>
                  <a:pt x="784589" y="403190"/>
                </a:lnTo>
                <a:lnTo>
                  <a:pt x="782344" y="405017"/>
                </a:lnTo>
                <a:lnTo>
                  <a:pt x="780098" y="406616"/>
                </a:lnTo>
                <a:lnTo>
                  <a:pt x="777852" y="407758"/>
                </a:lnTo>
                <a:lnTo>
                  <a:pt x="776729" y="407987"/>
                </a:lnTo>
                <a:lnTo>
                  <a:pt x="775606" y="407987"/>
                </a:lnTo>
                <a:lnTo>
                  <a:pt x="774259" y="407987"/>
                </a:lnTo>
                <a:lnTo>
                  <a:pt x="773361" y="407758"/>
                </a:lnTo>
                <a:lnTo>
                  <a:pt x="770890" y="406616"/>
                </a:lnTo>
                <a:lnTo>
                  <a:pt x="768869" y="405017"/>
                </a:lnTo>
                <a:lnTo>
                  <a:pt x="767445" y="403859"/>
                </a:lnTo>
                <a:lnTo>
                  <a:pt x="766540" y="408129"/>
                </a:lnTo>
                <a:lnTo>
                  <a:pt x="765180" y="415616"/>
                </a:lnTo>
                <a:lnTo>
                  <a:pt x="763367" y="423102"/>
                </a:lnTo>
                <a:lnTo>
                  <a:pt x="761327" y="430362"/>
                </a:lnTo>
                <a:lnTo>
                  <a:pt x="759287" y="437622"/>
                </a:lnTo>
                <a:lnTo>
                  <a:pt x="757020" y="444655"/>
                </a:lnTo>
                <a:lnTo>
                  <a:pt x="754753" y="452141"/>
                </a:lnTo>
                <a:lnTo>
                  <a:pt x="752259" y="458947"/>
                </a:lnTo>
                <a:lnTo>
                  <a:pt x="749539" y="465980"/>
                </a:lnTo>
                <a:lnTo>
                  <a:pt x="746592" y="472786"/>
                </a:lnTo>
                <a:lnTo>
                  <a:pt x="743872" y="479592"/>
                </a:lnTo>
                <a:lnTo>
                  <a:pt x="740925" y="486171"/>
                </a:lnTo>
                <a:lnTo>
                  <a:pt x="737751" y="492751"/>
                </a:lnTo>
                <a:lnTo>
                  <a:pt x="734578" y="499330"/>
                </a:lnTo>
                <a:lnTo>
                  <a:pt x="730951" y="505682"/>
                </a:lnTo>
                <a:lnTo>
                  <a:pt x="727777" y="511581"/>
                </a:lnTo>
                <a:lnTo>
                  <a:pt x="723924" y="517933"/>
                </a:lnTo>
                <a:lnTo>
                  <a:pt x="720523" y="523831"/>
                </a:lnTo>
                <a:lnTo>
                  <a:pt x="716443" y="529730"/>
                </a:lnTo>
                <a:lnTo>
                  <a:pt x="712589" y="535629"/>
                </a:lnTo>
                <a:lnTo>
                  <a:pt x="708509" y="541300"/>
                </a:lnTo>
                <a:lnTo>
                  <a:pt x="704202" y="546745"/>
                </a:lnTo>
                <a:lnTo>
                  <a:pt x="699895" y="551963"/>
                </a:lnTo>
                <a:lnTo>
                  <a:pt x="695815" y="557408"/>
                </a:lnTo>
                <a:lnTo>
                  <a:pt x="691281" y="562626"/>
                </a:lnTo>
                <a:lnTo>
                  <a:pt x="686521" y="567617"/>
                </a:lnTo>
                <a:lnTo>
                  <a:pt x="681760" y="572608"/>
                </a:lnTo>
                <a:lnTo>
                  <a:pt x="677227" y="577372"/>
                </a:lnTo>
                <a:lnTo>
                  <a:pt x="672239" y="581909"/>
                </a:lnTo>
                <a:lnTo>
                  <a:pt x="667479" y="586447"/>
                </a:lnTo>
                <a:lnTo>
                  <a:pt x="662492" y="590757"/>
                </a:lnTo>
                <a:lnTo>
                  <a:pt x="657052" y="594841"/>
                </a:lnTo>
                <a:lnTo>
                  <a:pt x="652065" y="598698"/>
                </a:lnTo>
                <a:lnTo>
                  <a:pt x="646851" y="602781"/>
                </a:lnTo>
                <a:lnTo>
                  <a:pt x="641184" y="606411"/>
                </a:lnTo>
                <a:lnTo>
                  <a:pt x="635970" y="609814"/>
                </a:lnTo>
                <a:lnTo>
                  <a:pt x="630303" y="613444"/>
                </a:lnTo>
                <a:lnTo>
                  <a:pt x="624862" y="616620"/>
                </a:lnTo>
                <a:lnTo>
                  <a:pt x="618969" y="619796"/>
                </a:lnTo>
                <a:lnTo>
                  <a:pt x="613301" y="622519"/>
                </a:lnTo>
                <a:lnTo>
                  <a:pt x="607408" y="625241"/>
                </a:lnTo>
                <a:lnTo>
                  <a:pt x="601740" y="627737"/>
                </a:lnTo>
                <a:lnTo>
                  <a:pt x="595620" y="630232"/>
                </a:lnTo>
                <a:lnTo>
                  <a:pt x="589499" y="632501"/>
                </a:lnTo>
                <a:lnTo>
                  <a:pt x="583379" y="634543"/>
                </a:lnTo>
                <a:lnTo>
                  <a:pt x="577485" y="636358"/>
                </a:lnTo>
                <a:lnTo>
                  <a:pt x="571365" y="638173"/>
                </a:lnTo>
                <a:lnTo>
                  <a:pt x="565017" y="639307"/>
                </a:lnTo>
                <a:lnTo>
                  <a:pt x="558670" y="640895"/>
                </a:lnTo>
                <a:lnTo>
                  <a:pt x="552550" y="642029"/>
                </a:lnTo>
                <a:lnTo>
                  <a:pt x="545976" y="642710"/>
                </a:lnTo>
                <a:lnTo>
                  <a:pt x="539629" y="643391"/>
                </a:lnTo>
                <a:lnTo>
                  <a:pt x="533055" y="644071"/>
                </a:lnTo>
                <a:lnTo>
                  <a:pt x="526481" y="644525"/>
                </a:lnTo>
                <a:lnTo>
                  <a:pt x="519907" y="644525"/>
                </a:lnTo>
                <a:lnTo>
                  <a:pt x="513333" y="644525"/>
                </a:lnTo>
                <a:lnTo>
                  <a:pt x="506759" y="644071"/>
                </a:lnTo>
                <a:lnTo>
                  <a:pt x="500186" y="643391"/>
                </a:lnTo>
                <a:lnTo>
                  <a:pt x="493838" y="642710"/>
                </a:lnTo>
                <a:lnTo>
                  <a:pt x="487264" y="642029"/>
                </a:lnTo>
                <a:lnTo>
                  <a:pt x="481144" y="640895"/>
                </a:lnTo>
                <a:lnTo>
                  <a:pt x="474797" y="639307"/>
                </a:lnTo>
                <a:lnTo>
                  <a:pt x="468450" y="638173"/>
                </a:lnTo>
                <a:lnTo>
                  <a:pt x="462329" y="636358"/>
                </a:lnTo>
                <a:lnTo>
                  <a:pt x="456435" y="634543"/>
                </a:lnTo>
                <a:lnTo>
                  <a:pt x="450315" y="632501"/>
                </a:lnTo>
                <a:lnTo>
                  <a:pt x="444194" y="630232"/>
                </a:lnTo>
                <a:lnTo>
                  <a:pt x="438301" y="627737"/>
                </a:lnTo>
                <a:lnTo>
                  <a:pt x="432407" y="625241"/>
                </a:lnTo>
                <a:lnTo>
                  <a:pt x="426513" y="622519"/>
                </a:lnTo>
                <a:lnTo>
                  <a:pt x="420846" y="619796"/>
                </a:lnTo>
                <a:lnTo>
                  <a:pt x="414952" y="616620"/>
                </a:lnTo>
                <a:lnTo>
                  <a:pt x="409512" y="613444"/>
                </a:lnTo>
                <a:lnTo>
                  <a:pt x="403844" y="609814"/>
                </a:lnTo>
                <a:lnTo>
                  <a:pt x="398631" y="606411"/>
                </a:lnTo>
                <a:lnTo>
                  <a:pt x="392963" y="602781"/>
                </a:lnTo>
                <a:lnTo>
                  <a:pt x="387750" y="598698"/>
                </a:lnTo>
                <a:lnTo>
                  <a:pt x="382763" y="594841"/>
                </a:lnTo>
                <a:lnTo>
                  <a:pt x="377322" y="590757"/>
                </a:lnTo>
                <a:lnTo>
                  <a:pt x="372335" y="586447"/>
                </a:lnTo>
                <a:lnTo>
                  <a:pt x="367575" y="581909"/>
                </a:lnTo>
                <a:lnTo>
                  <a:pt x="362588" y="577372"/>
                </a:lnTo>
                <a:lnTo>
                  <a:pt x="358054" y="572608"/>
                </a:lnTo>
                <a:lnTo>
                  <a:pt x="353294" y="567617"/>
                </a:lnTo>
                <a:lnTo>
                  <a:pt x="348760" y="562626"/>
                </a:lnTo>
                <a:lnTo>
                  <a:pt x="344000" y="557408"/>
                </a:lnTo>
                <a:lnTo>
                  <a:pt x="339919" y="551963"/>
                </a:lnTo>
                <a:lnTo>
                  <a:pt x="335612" y="546745"/>
                </a:lnTo>
                <a:lnTo>
                  <a:pt x="331305" y="541300"/>
                </a:lnTo>
                <a:lnTo>
                  <a:pt x="327225" y="535629"/>
                </a:lnTo>
                <a:lnTo>
                  <a:pt x="323371" y="529730"/>
                </a:lnTo>
                <a:lnTo>
                  <a:pt x="319291" y="523831"/>
                </a:lnTo>
                <a:lnTo>
                  <a:pt x="315891" y="517933"/>
                </a:lnTo>
                <a:lnTo>
                  <a:pt x="312037" y="511581"/>
                </a:lnTo>
                <a:lnTo>
                  <a:pt x="308863" y="505682"/>
                </a:lnTo>
                <a:lnTo>
                  <a:pt x="305236" y="499330"/>
                </a:lnTo>
                <a:lnTo>
                  <a:pt x="302063" y="492751"/>
                </a:lnTo>
                <a:lnTo>
                  <a:pt x="298889" y="486171"/>
                </a:lnTo>
                <a:lnTo>
                  <a:pt x="295942" y="479592"/>
                </a:lnTo>
                <a:lnTo>
                  <a:pt x="293222" y="472786"/>
                </a:lnTo>
                <a:lnTo>
                  <a:pt x="290275" y="465980"/>
                </a:lnTo>
                <a:lnTo>
                  <a:pt x="287555" y="458947"/>
                </a:lnTo>
                <a:lnTo>
                  <a:pt x="285061" y="452141"/>
                </a:lnTo>
                <a:lnTo>
                  <a:pt x="282795" y="444655"/>
                </a:lnTo>
                <a:lnTo>
                  <a:pt x="280528" y="437622"/>
                </a:lnTo>
                <a:lnTo>
                  <a:pt x="278488" y="430362"/>
                </a:lnTo>
                <a:lnTo>
                  <a:pt x="276447" y="423102"/>
                </a:lnTo>
                <a:lnTo>
                  <a:pt x="274861" y="415616"/>
                </a:lnTo>
                <a:lnTo>
                  <a:pt x="273274" y="408129"/>
                </a:lnTo>
                <a:lnTo>
                  <a:pt x="272602" y="404960"/>
                </a:lnTo>
                <a:lnTo>
                  <a:pt x="272532" y="405017"/>
                </a:lnTo>
                <a:lnTo>
                  <a:pt x="270286" y="406616"/>
                </a:lnTo>
                <a:lnTo>
                  <a:pt x="268041" y="407758"/>
                </a:lnTo>
                <a:lnTo>
                  <a:pt x="267142" y="407987"/>
                </a:lnTo>
                <a:lnTo>
                  <a:pt x="265795" y="407987"/>
                </a:lnTo>
                <a:lnTo>
                  <a:pt x="264672" y="407987"/>
                </a:lnTo>
                <a:lnTo>
                  <a:pt x="263549" y="407758"/>
                </a:lnTo>
                <a:lnTo>
                  <a:pt x="261303" y="406616"/>
                </a:lnTo>
                <a:lnTo>
                  <a:pt x="259058" y="405017"/>
                </a:lnTo>
                <a:lnTo>
                  <a:pt x="256812" y="403190"/>
                </a:lnTo>
                <a:lnTo>
                  <a:pt x="254791" y="400220"/>
                </a:lnTo>
                <a:lnTo>
                  <a:pt x="252994" y="397250"/>
                </a:lnTo>
                <a:lnTo>
                  <a:pt x="251422" y="393595"/>
                </a:lnTo>
                <a:lnTo>
                  <a:pt x="249625" y="389712"/>
                </a:lnTo>
                <a:lnTo>
                  <a:pt x="248053" y="385143"/>
                </a:lnTo>
                <a:lnTo>
                  <a:pt x="246930" y="380117"/>
                </a:lnTo>
                <a:lnTo>
                  <a:pt x="245583" y="375092"/>
                </a:lnTo>
                <a:lnTo>
                  <a:pt x="244909" y="369609"/>
                </a:lnTo>
                <a:lnTo>
                  <a:pt x="243786" y="363898"/>
                </a:lnTo>
                <a:lnTo>
                  <a:pt x="243337" y="357730"/>
                </a:lnTo>
                <a:lnTo>
                  <a:pt x="243113" y="351563"/>
                </a:lnTo>
                <a:lnTo>
                  <a:pt x="242888" y="345166"/>
                </a:lnTo>
                <a:lnTo>
                  <a:pt x="243113" y="338770"/>
                </a:lnTo>
                <a:lnTo>
                  <a:pt x="243337" y="332602"/>
                </a:lnTo>
                <a:lnTo>
                  <a:pt x="243786" y="326663"/>
                </a:lnTo>
                <a:lnTo>
                  <a:pt x="244909" y="320723"/>
                </a:lnTo>
                <a:lnTo>
                  <a:pt x="245583" y="315469"/>
                </a:lnTo>
                <a:lnTo>
                  <a:pt x="246930" y="309987"/>
                </a:lnTo>
                <a:lnTo>
                  <a:pt x="248053" y="305189"/>
                </a:lnTo>
                <a:lnTo>
                  <a:pt x="249625" y="300849"/>
                </a:lnTo>
                <a:lnTo>
                  <a:pt x="251422" y="296737"/>
                </a:lnTo>
                <a:lnTo>
                  <a:pt x="252994" y="293311"/>
                </a:lnTo>
                <a:lnTo>
                  <a:pt x="254791" y="289884"/>
                </a:lnTo>
                <a:lnTo>
                  <a:pt x="256812" y="287371"/>
                </a:lnTo>
                <a:lnTo>
                  <a:pt x="259058" y="285315"/>
                </a:lnTo>
                <a:lnTo>
                  <a:pt x="261303" y="283945"/>
                </a:lnTo>
                <a:lnTo>
                  <a:pt x="263549" y="282802"/>
                </a:lnTo>
                <a:lnTo>
                  <a:pt x="264672" y="282574"/>
                </a:lnTo>
                <a:lnTo>
                  <a:pt x="265795" y="282574"/>
                </a:lnTo>
                <a:lnTo>
                  <a:pt x="267142" y="282574"/>
                </a:lnTo>
                <a:lnTo>
                  <a:pt x="268041" y="282802"/>
                </a:lnTo>
                <a:lnTo>
                  <a:pt x="268071" y="282818"/>
                </a:lnTo>
                <a:lnTo>
                  <a:pt x="268287" y="281310"/>
                </a:lnTo>
                <a:lnTo>
                  <a:pt x="269193" y="273597"/>
                </a:lnTo>
                <a:lnTo>
                  <a:pt x="270554" y="265656"/>
                </a:lnTo>
                <a:lnTo>
                  <a:pt x="271687" y="258170"/>
                </a:lnTo>
                <a:lnTo>
                  <a:pt x="273274" y="250683"/>
                </a:lnTo>
                <a:lnTo>
                  <a:pt x="274861" y="242969"/>
                </a:lnTo>
                <a:lnTo>
                  <a:pt x="276447" y="235710"/>
                </a:lnTo>
                <a:lnTo>
                  <a:pt x="278488" y="228450"/>
                </a:lnTo>
                <a:lnTo>
                  <a:pt x="280528" y="220963"/>
                </a:lnTo>
                <a:lnTo>
                  <a:pt x="282795" y="213704"/>
                </a:lnTo>
                <a:lnTo>
                  <a:pt x="285061" y="206671"/>
                </a:lnTo>
                <a:lnTo>
                  <a:pt x="287555" y="199638"/>
                </a:lnTo>
                <a:lnTo>
                  <a:pt x="290275" y="192832"/>
                </a:lnTo>
                <a:lnTo>
                  <a:pt x="293222" y="186026"/>
                </a:lnTo>
                <a:lnTo>
                  <a:pt x="295942" y="179220"/>
                </a:lnTo>
                <a:lnTo>
                  <a:pt x="298889" y="172640"/>
                </a:lnTo>
                <a:lnTo>
                  <a:pt x="302063" y="166061"/>
                </a:lnTo>
                <a:lnTo>
                  <a:pt x="305236" y="159482"/>
                </a:lnTo>
                <a:lnTo>
                  <a:pt x="308863" y="153130"/>
                </a:lnTo>
                <a:lnTo>
                  <a:pt x="312037" y="146778"/>
                </a:lnTo>
                <a:lnTo>
                  <a:pt x="315891" y="140652"/>
                </a:lnTo>
                <a:lnTo>
                  <a:pt x="319291" y="134754"/>
                </a:lnTo>
                <a:lnTo>
                  <a:pt x="323371" y="128855"/>
                </a:lnTo>
                <a:lnTo>
                  <a:pt x="327225" y="123183"/>
                </a:lnTo>
                <a:lnTo>
                  <a:pt x="331305" y="117512"/>
                </a:lnTo>
                <a:lnTo>
                  <a:pt x="335612" y="112067"/>
                </a:lnTo>
                <a:lnTo>
                  <a:pt x="339919" y="106395"/>
                </a:lnTo>
                <a:lnTo>
                  <a:pt x="344000" y="101177"/>
                </a:lnTo>
                <a:lnTo>
                  <a:pt x="348760" y="96186"/>
                </a:lnTo>
                <a:lnTo>
                  <a:pt x="353294" y="90968"/>
                </a:lnTo>
                <a:lnTo>
                  <a:pt x="358054" y="86204"/>
                </a:lnTo>
                <a:lnTo>
                  <a:pt x="362588" y="81440"/>
                </a:lnTo>
                <a:lnTo>
                  <a:pt x="367575" y="76902"/>
                </a:lnTo>
                <a:lnTo>
                  <a:pt x="372335" y="72365"/>
                </a:lnTo>
                <a:lnTo>
                  <a:pt x="377322" y="68055"/>
                </a:lnTo>
                <a:lnTo>
                  <a:pt x="382763" y="63744"/>
                </a:lnTo>
                <a:lnTo>
                  <a:pt x="387750" y="59887"/>
                </a:lnTo>
                <a:lnTo>
                  <a:pt x="392963" y="56031"/>
                </a:lnTo>
                <a:lnTo>
                  <a:pt x="398631" y="52174"/>
                </a:lnTo>
                <a:lnTo>
                  <a:pt x="403844" y="48544"/>
                </a:lnTo>
                <a:lnTo>
                  <a:pt x="409512" y="45368"/>
                </a:lnTo>
                <a:lnTo>
                  <a:pt x="414952" y="41965"/>
                </a:lnTo>
                <a:lnTo>
                  <a:pt x="420846" y="39016"/>
                </a:lnTo>
                <a:lnTo>
                  <a:pt x="426513" y="36066"/>
                </a:lnTo>
                <a:lnTo>
                  <a:pt x="432407" y="33571"/>
                </a:lnTo>
                <a:lnTo>
                  <a:pt x="438301" y="30621"/>
                </a:lnTo>
                <a:lnTo>
                  <a:pt x="444194" y="28353"/>
                </a:lnTo>
                <a:lnTo>
                  <a:pt x="450315" y="26084"/>
                </a:lnTo>
                <a:lnTo>
                  <a:pt x="456435" y="24042"/>
                </a:lnTo>
                <a:lnTo>
                  <a:pt x="462329" y="22454"/>
                </a:lnTo>
                <a:lnTo>
                  <a:pt x="468450" y="20639"/>
                </a:lnTo>
                <a:lnTo>
                  <a:pt x="474797" y="19051"/>
                </a:lnTo>
                <a:lnTo>
                  <a:pt x="481144" y="17917"/>
                </a:lnTo>
                <a:lnTo>
                  <a:pt x="487264" y="16783"/>
                </a:lnTo>
                <a:lnTo>
                  <a:pt x="493838" y="15875"/>
                </a:lnTo>
                <a:lnTo>
                  <a:pt x="500186" y="14968"/>
                </a:lnTo>
                <a:lnTo>
                  <a:pt x="506759" y="14514"/>
                </a:lnTo>
                <a:lnTo>
                  <a:pt x="513333" y="14287"/>
                </a:lnTo>
                <a:close/>
                <a:moveTo>
                  <a:pt x="2026444" y="0"/>
                </a:moveTo>
                <a:lnTo>
                  <a:pt x="2033018" y="227"/>
                </a:lnTo>
                <a:lnTo>
                  <a:pt x="2039592" y="454"/>
                </a:lnTo>
                <a:lnTo>
                  <a:pt x="2046166" y="1134"/>
                </a:lnTo>
                <a:lnTo>
                  <a:pt x="2052740" y="1814"/>
                </a:lnTo>
                <a:lnTo>
                  <a:pt x="2059087" y="2948"/>
                </a:lnTo>
                <a:lnTo>
                  <a:pt x="2065434" y="3855"/>
                </a:lnTo>
                <a:lnTo>
                  <a:pt x="2071555" y="5216"/>
                </a:lnTo>
                <a:lnTo>
                  <a:pt x="2077902" y="6577"/>
                </a:lnTo>
                <a:lnTo>
                  <a:pt x="2084022" y="8164"/>
                </a:lnTo>
                <a:lnTo>
                  <a:pt x="2090369" y="10205"/>
                </a:lnTo>
                <a:lnTo>
                  <a:pt x="2096263" y="12246"/>
                </a:lnTo>
                <a:lnTo>
                  <a:pt x="2102384" y="14514"/>
                </a:lnTo>
                <a:lnTo>
                  <a:pt x="2108278" y="16782"/>
                </a:lnTo>
                <a:lnTo>
                  <a:pt x="2114171" y="19277"/>
                </a:lnTo>
                <a:lnTo>
                  <a:pt x="2120065" y="21998"/>
                </a:lnTo>
                <a:lnTo>
                  <a:pt x="2125506" y="24946"/>
                </a:lnTo>
                <a:lnTo>
                  <a:pt x="2131399" y="28121"/>
                </a:lnTo>
                <a:lnTo>
                  <a:pt x="2137067" y="31296"/>
                </a:lnTo>
                <a:lnTo>
                  <a:pt x="2142507" y="34698"/>
                </a:lnTo>
                <a:lnTo>
                  <a:pt x="2147947" y="38100"/>
                </a:lnTo>
                <a:lnTo>
                  <a:pt x="2153388" y="41955"/>
                </a:lnTo>
                <a:lnTo>
                  <a:pt x="2158602" y="45811"/>
                </a:lnTo>
                <a:lnTo>
                  <a:pt x="2164042" y="49893"/>
                </a:lnTo>
                <a:lnTo>
                  <a:pt x="2169029" y="53975"/>
                </a:lnTo>
                <a:lnTo>
                  <a:pt x="2174016" y="58284"/>
                </a:lnTo>
                <a:lnTo>
                  <a:pt x="2179003" y="62593"/>
                </a:lnTo>
                <a:lnTo>
                  <a:pt x="2183764" y="67355"/>
                </a:lnTo>
                <a:lnTo>
                  <a:pt x="2188751" y="71891"/>
                </a:lnTo>
                <a:lnTo>
                  <a:pt x="2193284" y="77107"/>
                </a:lnTo>
                <a:lnTo>
                  <a:pt x="2197818" y="82096"/>
                </a:lnTo>
                <a:lnTo>
                  <a:pt x="2202352" y="87086"/>
                </a:lnTo>
                <a:lnTo>
                  <a:pt x="2206659" y="92529"/>
                </a:lnTo>
                <a:lnTo>
                  <a:pt x="2210966" y="97745"/>
                </a:lnTo>
                <a:lnTo>
                  <a:pt x="2215046" y="103188"/>
                </a:lnTo>
                <a:lnTo>
                  <a:pt x="2219127" y="109084"/>
                </a:lnTo>
                <a:lnTo>
                  <a:pt x="2223207" y="114980"/>
                </a:lnTo>
                <a:lnTo>
                  <a:pt x="2227061" y="120650"/>
                </a:lnTo>
                <a:lnTo>
                  <a:pt x="2230687" y="126773"/>
                </a:lnTo>
                <a:lnTo>
                  <a:pt x="2234314" y="132896"/>
                </a:lnTo>
                <a:lnTo>
                  <a:pt x="2237941" y="139020"/>
                </a:lnTo>
                <a:lnTo>
                  <a:pt x="2241115" y="145370"/>
                </a:lnTo>
                <a:lnTo>
                  <a:pt x="2244515" y="151720"/>
                </a:lnTo>
                <a:lnTo>
                  <a:pt x="2247462" y="158297"/>
                </a:lnTo>
                <a:lnTo>
                  <a:pt x="2250409" y="165100"/>
                </a:lnTo>
                <a:lnTo>
                  <a:pt x="2253583" y="171677"/>
                </a:lnTo>
                <a:lnTo>
                  <a:pt x="2256303" y="178480"/>
                </a:lnTo>
                <a:lnTo>
                  <a:pt x="2258796" y="185511"/>
                </a:lnTo>
                <a:lnTo>
                  <a:pt x="2261290" y="192541"/>
                </a:lnTo>
                <a:lnTo>
                  <a:pt x="2263557" y="199798"/>
                </a:lnTo>
                <a:lnTo>
                  <a:pt x="2265824" y="206829"/>
                </a:lnTo>
                <a:lnTo>
                  <a:pt x="2267864" y="214086"/>
                </a:lnTo>
                <a:lnTo>
                  <a:pt x="2269904" y="221343"/>
                </a:lnTo>
                <a:lnTo>
                  <a:pt x="2271717" y="229054"/>
                </a:lnTo>
                <a:lnTo>
                  <a:pt x="2273078" y="236538"/>
                </a:lnTo>
                <a:lnTo>
                  <a:pt x="2274664" y="244022"/>
                </a:lnTo>
                <a:lnTo>
                  <a:pt x="2276251" y="251732"/>
                </a:lnTo>
                <a:lnTo>
                  <a:pt x="2277158" y="259443"/>
                </a:lnTo>
                <a:lnTo>
                  <a:pt x="2278518" y="267154"/>
                </a:lnTo>
                <a:lnTo>
                  <a:pt x="2278638" y="268548"/>
                </a:lnTo>
                <a:lnTo>
                  <a:pt x="2279424" y="268288"/>
                </a:lnTo>
                <a:lnTo>
                  <a:pt x="2280331" y="268288"/>
                </a:lnTo>
                <a:lnTo>
                  <a:pt x="2281692" y="268288"/>
                </a:lnTo>
                <a:lnTo>
                  <a:pt x="2282826" y="268738"/>
                </a:lnTo>
                <a:lnTo>
                  <a:pt x="2285093" y="269639"/>
                </a:lnTo>
                <a:lnTo>
                  <a:pt x="2287361" y="271215"/>
                </a:lnTo>
                <a:lnTo>
                  <a:pt x="2289402" y="273466"/>
                </a:lnTo>
                <a:lnTo>
                  <a:pt x="2291443" y="275943"/>
                </a:lnTo>
                <a:lnTo>
                  <a:pt x="2293485" y="278869"/>
                </a:lnTo>
                <a:lnTo>
                  <a:pt x="2295299" y="282472"/>
                </a:lnTo>
                <a:lnTo>
                  <a:pt x="2296660" y="286524"/>
                </a:lnTo>
                <a:lnTo>
                  <a:pt x="2298247" y="291027"/>
                </a:lnTo>
                <a:lnTo>
                  <a:pt x="2299608" y="295755"/>
                </a:lnTo>
                <a:lnTo>
                  <a:pt x="2300742" y="300708"/>
                </a:lnTo>
                <a:lnTo>
                  <a:pt x="2301876" y="306111"/>
                </a:lnTo>
                <a:lnTo>
                  <a:pt x="2302556" y="311964"/>
                </a:lnTo>
                <a:lnTo>
                  <a:pt x="2303010" y="317818"/>
                </a:lnTo>
                <a:lnTo>
                  <a:pt x="2303236" y="323897"/>
                </a:lnTo>
                <a:lnTo>
                  <a:pt x="2303463" y="330200"/>
                </a:lnTo>
                <a:lnTo>
                  <a:pt x="2303236" y="336504"/>
                </a:lnTo>
                <a:lnTo>
                  <a:pt x="2303010" y="342808"/>
                </a:lnTo>
                <a:lnTo>
                  <a:pt x="2302556" y="348662"/>
                </a:lnTo>
                <a:lnTo>
                  <a:pt x="2301876" y="354290"/>
                </a:lnTo>
                <a:lnTo>
                  <a:pt x="2300742" y="359918"/>
                </a:lnTo>
                <a:lnTo>
                  <a:pt x="2299608" y="364871"/>
                </a:lnTo>
                <a:lnTo>
                  <a:pt x="2298247" y="369599"/>
                </a:lnTo>
                <a:lnTo>
                  <a:pt x="2296660" y="373877"/>
                </a:lnTo>
                <a:lnTo>
                  <a:pt x="2295299" y="377929"/>
                </a:lnTo>
                <a:lnTo>
                  <a:pt x="2293485" y="381306"/>
                </a:lnTo>
                <a:lnTo>
                  <a:pt x="2291443" y="384683"/>
                </a:lnTo>
                <a:lnTo>
                  <a:pt x="2289402" y="387160"/>
                </a:lnTo>
                <a:lnTo>
                  <a:pt x="2287361" y="389411"/>
                </a:lnTo>
                <a:lnTo>
                  <a:pt x="2285093" y="390987"/>
                </a:lnTo>
                <a:lnTo>
                  <a:pt x="2282826" y="391663"/>
                </a:lnTo>
                <a:lnTo>
                  <a:pt x="2281692" y="391888"/>
                </a:lnTo>
                <a:lnTo>
                  <a:pt x="2280331" y="392113"/>
                </a:lnTo>
                <a:lnTo>
                  <a:pt x="2279424" y="391888"/>
                </a:lnTo>
                <a:lnTo>
                  <a:pt x="2278063" y="391663"/>
                </a:lnTo>
                <a:lnTo>
                  <a:pt x="2275795" y="390987"/>
                </a:lnTo>
                <a:lnTo>
                  <a:pt x="2273928" y="389690"/>
                </a:lnTo>
                <a:lnTo>
                  <a:pt x="2273078" y="393700"/>
                </a:lnTo>
                <a:lnTo>
                  <a:pt x="2271717" y="401411"/>
                </a:lnTo>
                <a:lnTo>
                  <a:pt x="2269904" y="408895"/>
                </a:lnTo>
                <a:lnTo>
                  <a:pt x="2267864" y="416152"/>
                </a:lnTo>
                <a:lnTo>
                  <a:pt x="2265824" y="423636"/>
                </a:lnTo>
                <a:lnTo>
                  <a:pt x="2263557" y="430666"/>
                </a:lnTo>
                <a:lnTo>
                  <a:pt x="2261290" y="437697"/>
                </a:lnTo>
                <a:lnTo>
                  <a:pt x="2258796" y="444727"/>
                </a:lnTo>
                <a:lnTo>
                  <a:pt x="2256303" y="451757"/>
                </a:lnTo>
                <a:lnTo>
                  <a:pt x="2253583" y="458561"/>
                </a:lnTo>
                <a:lnTo>
                  <a:pt x="2250409" y="465138"/>
                </a:lnTo>
                <a:lnTo>
                  <a:pt x="2247462" y="471941"/>
                </a:lnTo>
                <a:lnTo>
                  <a:pt x="2244515" y="478518"/>
                </a:lnTo>
                <a:lnTo>
                  <a:pt x="2241115" y="484868"/>
                </a:lnTo>
                <a:lnTo>
                  <a:pt x="2237941" y="491218"/>
                </a:lnTo>
                <a:lnTo>
                  <a:pt x="2234314" y="497568"/>
                </a:lnTo>
                <a:lnTo>
                  <a:pt x="2230687" y="503691"/>
                </a:lnTo>
                <a:lnTo>
                  <a:pt x="2227061" y="509588"/>
                </a:lnTo>
                <a:lnTo>
                  <a:pt x="2223207" y="515484"/>
                </a:lnTo>
                <a:lnTo>
                  <a:pt x="2219127" y="521154"/>
                </a:lnTo>
                <a:lnTo>
                  <a:pt x="2215046" y="527050"/>
                </a:lnTo>
                <a:lnTo>
                  <a:pt x="2210966" y="532720"/>
                </a:lnTo>
                <a:lnTo>
                  <a:pt x="2206659" y="537936"/>
                </a:lnTo>
                <a:lnTo>
                  <a:pt x="2202352" y="543152"/>
                </a:lnTo>
                <a:lnTo>
                  <a:pt x="2197818" y="548368"/>
                </a:lnTo>
                <a:lnTo>
                  <a:pt x="2193284" y="553357"/>
                </a:lnTo>
                <a:lnTo>
                  <a:pt x="2188751" y="558347"/>
                </a:lnTo>
                <a:lnTo>
                  <a:pt x="2183764" y="562882"/>
                </a:lnTo>
                <a:lnTo>
                  <a:pt x="2179003" y="567645"/>
                </a:lnTo>
                <a:lnTo>
                  <a:pt x="2174016" y="571954"/>
                </a:lnTo>
                <a:lnTo>
                  <a:pt x="2169029" y="576263"/>
                </a:lnTo>
                <a:lnTo>
                  <a:pt x="2164042" y="580572"/>
                </a:lnTo>
                <a:lnTo>
                  <a:pt x="2158602" y="584654"/>
                </a:lnTo>
                <a:lnTo>
                  <a:pt x="2153388" y="588283"/>
                </a:lnTo>
                <a:lnTo>
                  <a:pt x="2147947" y="592138"/>
                </a:lnTo>
                <a:lnTo>
                  <a:pt x="2142507" y="595766"/>
                </a:lnTo>
                <a:lnTo>
                  <a:pt x="2137067" y="598941"/>
                </a:lnTo>
                <a:lnTo>
                  <a:pt x="2131399" y="602343"/>
                </a:lnTo>
                <a:lnTo>
                  <a:pt x="2125506" y="605291"/>
                </a:lnTo>
                <a:lnTo>
                  <a:pt x="2120065" y="608240"/>
                </a:lnTo>
                <a:lnTo>
                  <a:pt x="2114171" y="611188"/>
                </a:lnTo>
                <a:lnTo>
                  <a:pt x="2108278" y="613683"/>
                </a:lnTo>
                <a:lnTo>
                  <a:pt x="2102384" y="615950"/>
                </a:lnTo>
                <a:lnTo>
                  <a:pt x="2096263" y="618218"/>
                </a:lnTo>
                <a:lnTo>
                  <a:pt x="2090369" y="620259"/>
                </a:lnTo>
                <a:lnTo>
                  <a:pt x="2084022" y="622300"/>
                </a:lnTo>
                <a:lnTo>
                  <a:pt x="2077902" y="623661"/>
                </a:lnTo>
                <a:lnTo>
                  <a:pt x="2071555" y="625249"/>
                </a:lnTo>
                <a:lnTo>
                  <a:pt x="2065434" y="626609"/>
                </a:lnTo>
                <a:lnTo>
                  <a:pt x="2059087" y="627743"/>
                </a:lnTo>
                <a:lnTo>
                  <a:pt x="2052740" y="628424"/>
                </a:lnTo>
                <a:lnTo>
                  <a:pt x="2046166" y="629331"/>
                </a:lnTo>
                <a:lnTo>
                  <a:pt x="2039592" y="629784"/>
                </a:lnTo>
                <a:lnTo>
                  <a:pt x="2033018" y="630011"/>
                </a:lnTo>
                <a:lnTo>
                  <a:pt x="2026444" y="630238"/>
                </a:lnTo>
                <a:lnTo>
                  <a:pt x="2019870" y="630011"/>
                </a:lnTo>
                <a:lnTo>
                  <a:pt x="2013297" y="629784"/>
                </a:lnTo>
                <a:lnTo>
                  <a:pt x="2006949" y="629331"/>
                </a:lnTo>
                <a:lnTo>
                  <a:pt x="2000602" y="628424"/>
                </a:lnTo>
                <a:lnTo>
                  <a:pt x="1994255" y="627743"/>
                </a:lnTo>
                <a:lnTo>
                  <a:pt x="1987681" y="626609"/>
                </a:lnTo>
                <a:lnTo>
                  <a:pt x="1981334" y="625249"/>
                </a:lnTo>
                <a:lnTo>
                  <a:pt x="1975213" y="623661"/>
                </a:lnTo>
                <a:lnTo>
                  <a:pt x="1968866" y="622300"/>
                </a:lnTo>
                <a:lnTo>
                  <a:pt x="1962972" y="620259"/>
                </a:lnTo>
                <a:lnTo>
                  <a:pt x="1956852" y="618218"/>
                </a:lnTo>
                <a:lnTo>
                  <a:pt x="1950731" y="615950"/>
                </a:lnTo>
                <a:lnTo>
                  <a:pt x="1944838" y="613683"/>
                </a:lnTo>
                <a:lnTo>
                  <a:pt x="1938944" y="611188"/>
                </a:lnTo>
                <a:lnTo>
                  <a:pt x="1933050" y="608240"/>
                </a:lnTo>
                <a:lnTo>
                  <a:pt x="1927383" y="605291"/>
                </a:lnTo>
                <a:lnTo>
                  <a:pt x="1921716" y="602343"/>
                </a:lnTo>
                <a:lnTo>
                  <a:pt x="1916049" y="598941"/>
                </a:lnTo>
                <a:lnTo>
                  <a:pt x="1910381" y="595766"/>
                </a:lnTo>
                <a:lnTo>
                  <a:pt x="1905168" y="592138"/>
                </a:lnTo>
                <a:lnTo>
                  <a:pt x="1899954" y="588283"/>
                </a:lnTo>
                <a:lnTo>
                  <a:pt x="1894514" y="584654"/>
                </a:lnTo>
                <a:lnTo>
                  <a:pt x="1889300" y="580572"/>
                </a:lnTo>
                <a:lnTo>
                  <a:pt x="1884313" y="576263"/>
                </a:lnTo>
                <a:lnTo>
                  <a:pt x="1879099" y="571954"/>
                </a:lnTo>
                <a:lnTo>
                  <a:pt x="1874112" y="567645"/>
                </a:lnTo>
                <a:lnTo>
                  <a:pt x="1869352" y="562882"/>
                </a:lnTo>
                <a:lnTo>
                  <a:pt x="1864591" y="558347"/>
                </a:lnTo>
                <a:lnTo>
                  <a:pt x="1859831" y="553357"/>
                </a:lnTo>
                <a:lnTo>
                  <a:pt x="1855297" y="548368"/>
                </a:lnTo>
                <a:lnTo>
                  <a:pt x="1850763" y="543152"/>
                </a:lnTo>
                <a:lnTo>
                  <a:pt x="1846456" y="537936"/>
                </a:lnTo>
                <a:lnTo>
                  <a:pt x="1842149" y="532720"/>
                </a:lnTo>
                <a:lnTo>
                  <a:pt x="1838069" y="527050"/>
                </a:lnTo>
                <a:lnTo>
                  <a:pt x="1833989" y="521154"/>
                </a:lnTo>
                <a:lnTo>
                  <a:pt x="1829908" y="515484"/>
                </a:lnTo>
                <a:lnTo>
                  <a:pt x="1826281" y="509588"/>
                </a:lnTo>
                <a:lnTo>
                  <a:pt x="1822428" y="503691"/>
                </a:lnTo>
                <a:lnTo>
                  <a:pt x="1818801" y="497568"/>
                </a:lnTo>
                <a:lnTo>
                  <a:pt x="1815400" y="491218"/>
                </a:lnTo>
                <a:lnTo>
                  <a:pt x="1811774" y="484868"/>
                </a:lnTo>
                <a:lnTo>
                  <a:pt x="1808827" y="478518"/>
                </a:lnTo>
                <a:lnTo>
                  <a:pt x="1805426" y="471941"/>
                </a:lnTo>
                <a:lnTo>
                  <a:pt x="1802479" y="465138"/>
                </a:lnTo>
                <a:lnTo>
                  <a:pt x="1799759" y="458561"/>
                </a:lnTo>
                <a:lnTo>
                  <a:pt x="1797039" y="451757"/>
                </a:lnTo>
                <a:lnTo>
                  <a:pt x="1794545" y="444727"/>
                </a:lnTo>
                <a:lnTo>
                  <a:pt x="1791825" y="437697"/>
                </a:lnTo>
                <a:lnTo>
                  <a:pt x="1789332" y="430666"/>
                </a:lnTo>
                <a:lnTo>
                  <a:pt x="1787292" y="423636"/>
                </a:lnTo>
                <a:lnTo>
                  <a:pt x="1785025" y="416152"/>
                </a:lnTo>
                <a:lnTo>
                  <a:pt x="1783438" y="408895"/>
                </a:lnTo>
                <a:lnTo>
                  <a:pt x="1781624" y="401411"/>
                </a:lnTo>
                <a:lnTo>
                  <a:pt x="1779811" y="393700"/>
                </a:lnTo>
                <a:lnTo>
                  <a:pt x="1778682" y="388377"/>
                </a:lnTo>
                <a:lnTo>
                  <a:pt x="1777853" y="389411"/>
                </a:lnTo>
                <a:lnTo>
                  <a:pt x="1775596" y="390987"/>
                </a:lnTo>
                <a:lnTo>
                  <a:pt x="1773114" y="391663"/>
                </a:lnTo>
                <a:lnTo>
                  <a:pt x="1771986" y="391888"/>
                </a:lnTo>
                <a:lnTo>
                  <a:pt x="1770632" y="392113"/>
                </a:lnTo>
                <a:lnTo>
                  <a:pt x="1769729" y="391888"/>
                </a:lnTo>
                <a:lnTo>
                  <a:pt x="1768375" y="391663"/>
                </a:lnTo>
                <a:lnTo>
                  <a:pt x="1766118" y="390987"/>
                </a:lnTo>
                <a:lnTo>
                  <a:pt x="1763861" y="389411"/>
                </a:lnTo>
                <a:lnTo>
                  <a:pt x="1761830" y="387160"/>
                </a:lnTo>
                <a:lnTo>
                  <a:pt x="1760025" y="384683"/>
                </a:lnTo>
                <a:lnTo>
                  <a:pt x="1757994" y="381306"/>
                </a:lnTo>
                <a:lnTo>
                  <a:pt x="1756188" y="377929"/>
                </a:lnTo>
                <a:lnTo>
                  <a:pt x="1754609" y="373877"/>
                </a:lnTo>
                <a:lnTo>
                  <a:pt x="1753029" y="369599"/>
                </a:lnTo>
                <a:lnTo>
                  <a:pt x="1751675" y="364871"/>
                </a:lnTo>
                <a:lnTo>
                  <a:pt x="1750546" y="359918"/>
                </a:lnTo>
                <a:lnTo>
                  <a:pt x="1749644" y="354290"/>
                </a:lnTo>
                <a:lnTo>
                  <a:pt x="1748967" y="348662"/>
                </a:lnTo>
                <a:lnTo>
                  <a:pt x="1748290" y="342808"/>
                </a:lnTo>
                <a:lnTo>
                  <a:pt x="1747838" y="336504"/>
                </a:lnTo>
                <a:lnTo>
                  <a:pt x="1747838" y="330200"/>
                </a:lnTo>
                <a:lnTo>
                  <a:pt x="1747838" y="323897"/>
                </a:lnTo>
                <a:lnTo>
                  <a:pt x="1748290" y="317818"/>
                </a:lnTo>
                <a:lnTo>
                  <a:pt x="1748967" y="311964"/>
                </a:lnTo>
                <a:lnTo>
                  <a:pt x="1749644" y="306111"/>
                </a:lnTo>
                <a:lnTo>
                  <a:pt x="1750546" y="300708"/>
                </a:lnTo>
                <a:lnTo>
                  <a:pt x="1751675" y="295755"/>
                </a:lnTo>
                <a:lnTo>
                  <a:pt x="1753029" y="291027"/>
                </a:lnTo>
                <a:lnTo>
                  <a:pt x="1754609" y="286524"/>
                </a:lnTo>
                <a:lnTo>
                  <a:pt x="1756188" y="282472"/>
                </a:lnTo>
                <a:lnTo>
                  <a:pt x="1757994" y="278869"/>
                </a:lnTo>
                <a:lnTo>
                  <a:pt x="1760025" y="275943"/>
                </a:lnTo>
                <a:lnTo>
                  <a:pt x="1761830" y="273466"/>
                </a:lnTo>
                <a:lnTo>
                  <a:pt x="1763861" y="271215"/>
                </a:lnTo>
                <a:lnTo>
                  <a:pt x="1766118" y="269639"/>
                </a:lnTo>
                <a:lnTo>
                  <a:pt x="1768375" y="268738"/>
                </a:lnTo>
                <a:lnTo>
                  <a:pt x="1769729" y="268288"/>
                </a:lnTo>
                <a:lnTo>
                  <a:pt x="1770632" y="268288"/>
                </a:lnTo>
                <a:lnTo>
                  <a:pt x="1771986" y="268288"/>
                </a:lnTo>
                <a:lnTo>
                  <a:pt x="1773114" y="268738"/>
                </a:lnTo>
                <a:lnTo>
                  <a:pt x="1774524" y="269250"/>
                </a:lnTo>
                <a:lnTo>
                  <a:pt x="1774824" y="267154"/>
                </a:lnTo>
                <a:lnTo>
                  <a:pt x="1775731" y="259443"/>
                </a:lnTo>
                <a:lnTo>
                  <a:pt x="1777091" y="251732"/>
                </a:lnTo>
                <a:lnTo>
                  <a:pt x="1778224" y="244022"/>
                </a:lnTo>
                <a:lnTo>
                  <a:pt x="1779811" y="236538"/>
                </a:lnTo>
                <a:lnTo>
                  <a:pt x="1781624" y="229054"/>
                </a:lnTo>
                <a:lnTo>
                  <a:pt x="1783438" y="221343"/>
                </a:lnTo>
                <a:lnTo>
                  <a:pt x="1785025" y="214086"/>
                </a:lnTo>
                <a:lnTo>
                  <a:pt x="1787292" y="206829"/>
                </a:lnTo>
                <a:lnTo>
                  <a:pt x="1789332" y="199798"/>
                </a:lnTo>
                <a:lnTo>
                  <a:pt x="1791825" y="192541"/>
                </a:lnTo>
                <a:lnTo>
                  <a:pt x="1794545" y="185511"/>
                </a:lnTo>
                <a:lnTo>
                  <a:pt x="1797039" y="178480"/>
                </a:lnTo>
                <a:lnTo>
                  <a:pt x="1799759" y="171677"/>
                </a:lnTo>
                <a:lnTo>
                  <a:pt x="1802479" y="165100"/>
                </a:lnTo>
                <a:lnTo>
                  <a:pt x="1805426" y="158297"/>
                </a:lnTo>
                <a:lnTo>
                  <a:pt x="1808827" y="151720"/>
                </a:lnTo>
                <a:lnTo>
                  <a:pt x="1811774" y="145370"/>
                </a:lnTo>
                <a:lnTo>
                  <a:pt x="1815400" y="139020"/>
                </a:lnTo>
                <a:lnTo>
                  <a:pt x="1818801" y="132896"/>
                </a:lnTo>
                <a:lnTo>
                  <a:pt x="1822428" y="126773"/>
                </a:lnTo>
                <a:lnTo>
                  <a:pt x="1826281" y="120650"/>
                </a:lnTo>
                <a:lnTo>
                  <a:pt x="1829908" y="114980"/>
                </a:lnTo>
                <a:lnTo>
                  <a:pt x="1833989" y="109084"/>
                </a:lnTo>
                <a:lnTo>
                  <a:pt x="1838069" y="103188"/>
                </a:lnTo>
                <a:lnTo>
                  <a:pt x="1842149" y="97745"/>
                </a:lnTo>
                <a:lnTo>
                  <a:pt x="1846456" y="92529"/>
                </a:lnTo>
                <a:lnTo>
                  <a:pt x="1850763" y="87086"/>
                </a:lnTo>
                <a:lnTo>
                  <a:pt x="1855297" y="82096"/>
                </a:lnTo>
                <a:lnTo>
                  <a:pt x="1859831" y="77107"/>
                </a:lnTo>
                <a:lnTo>
                  <a:pt x="1864591" y="71891"/>
                </a:lnTo>
                <a:lnTo>
                  <a:pt x="1869352" y="67355"/>
                </a:lnTo>
                <a:lnTo>
                  <a:pt x="1874112" y="62593"/>
                </a:lnTo>
                <a:lnTo>
                  <a:pt x="1879099" y="58284"/>
                </a:lnTo>
                <a:lnTo>
                  <a:pt x="1884313" y="53975"/>
                </a:lnTo>
                <a:lnTo>
                  <a:pt x="1889300" y="49893"/>
                </a:lnTo>
                <a:lnTo>
                  <a:pt x="1894514" y="45811"/>
                </a:lnTo>
                <a:lnTo>
                  <a:pt x="1899954" y="41955"/>
                </a:lnTo>
                <a:lnTo>
                  <a:pt x="1905168" y="38100"/>
                </a:lnTo>
                <a:lnTo>
                  <a:pt x="1910381" y="34698"/>
                </a:lnTo>
                <a:lnTo>
                  <a:pt x="1916049" y="31296"/>
                </a:lnTo>
                <a:lnTo>
                  <a:pt x="1921716" y="28121"/>
                </a:lnTo>
                <a:lnTo>
                  <a:pt x="1927383" y="24946"/>
                </a:lnTo>
                <a:lnTo>
                  <a:pt x="1933050" y="21998"/>
                </a:lnTo>
                <a:lnTo>
                  <a:pt x="1938944" y="19277"/>
                </a:lnTo>
                <a:lnTo>
                  <a:pt x="1944838" y="16782"/>
                </a:lnTo>
                <a:lnTo>
                  <a:pt x="1950731" y="14514"/>
                </a:lnTo>
                <a:lnTo>
                  <a:pt x="1956852" y="12246"/>
                </a:lnTo>
                <a:lnTo>
                  <a:pt x="1962972" y="10205"/>
                </a:lnTo>
                <a:lnTo>
                  <a:pt x="1968866" y="8164"/>
                </a:lnTo>
                <a:lnTo>
                  <a:pt x="1975213" y="6577"/>
                </a:lnTo>
                <a:lnTo>
                  <a:pt x="1981334" y="5216"/>
                </a:lnTo>
                <a:lnTo>
                  <a:pt x="1987681" y="3855"/>
                </a:lnTo>
                <a:lnTo>
                  <a:pt x="1994255" y="2948"/>
                </a:lnTo>
                <a:lnTo>
                  <a:pt x="2000602" y="1814"/>
                </a:lnTo>
                <a:lnTo>
                  <a:pt x="2006949" y="1134"/>
                </a:lnTo>
                <a:lnTo>
                  <a:pt x="2013297" y="454"/>
                </a:lnTo>
                <a:lnTo>
                  <a:pt x="2019870" y="227"/>
                </a:lnTo>
                <a:lnTo>
                  <a:pt x="2026444" y="0"/>
                </a:lnTo>
                <a:close/>
              </a:path>
            </a:pathLst>
          </a:custGeom>
          <a:solidFill>
            <a:srgbClr val="8DB545"/>
          </a:solidFill>
          <a:ln>
            <a:noFill/>
          </a:ln>
        </p:spPr>
        <p:txBody>
          <a:bodyPr anchor="ctr">
            <a:normAutofit fontScale="80000" lnSpcReduction="20000"/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9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6" name="KSO_Shape"/>
          <p:cNvSpPr>
            <a:spLocks noChangeAspect="1"/>
          </p:cNvSpPr>
          <p:nvPr>
            <p:custDataLst>
              <p:tags r:id="rId23"/>
            </p:custDataLst>
          </p:nvPr>
        </p:nvSpPr>
        <p:spPr bwMode="auto">
          <a:xfrm>
            <a:off x="5816616" y="981440"/>
            <a:ext cx="403148" cy="221733"/>
          </a:xfrm>
          <a:custGeom>
            <a:avLst/>
            <a:gdLst>
              <a:gd name="T0" fmla="*/ 1197133 w 1928813"/>
              <a:gd name="T1" fmla="*/ 740567 h 1412875"/>
              <a:gd name="T2" fmla="*/ 1236336 w 1928813"/>
              <a:gd name="T3" fmla="*/ 765368 h 1412875"/>
              <a:gd name="T4" fmla="*/ 1216264 w 1928813"/>
              <a:gd name="T5" fmla="*/ 799272 h 1412875"/>
              <a:gd name="T6" fmla="*/ 1105552 w 1928813"/>
              <a:gd name="T7" fmla="*/ 845421 h 1412875"/>
              <a:gd name="T8" fmla="*/ 876287 w 1928813"/>
              <a:gd name="T9" fmla="*/ 908521 h 1412875"/>
              <a:gd name="T10" fmla="*/ 866565 w 1928813"/>
              <a:gd name="T11" fmla="*/ 925160 h 1412875"/>
              <a:gd name="T12" fmla="*/ 1011462 w 1928813"/>
              <a:gd name="T13" fmla="*/ 952158 h 1412875"/>
              <a:gd name="T14" fmla="*/ 1178629 w 1928813"/>
              <a:gd name="T15" fmla="*/ 958437 h 1412875"/>
              <a:gd name="T16" fmla="*/ 1485047 w 1928813"/>
              <a:gd name="T17" fmla="*/ 829410 h 1412875"/>
              <a:gd name="T18" fmla="*/ 1666012 w 1928813"/>
              <a:gd name="T19" fmla="*/ 772274 h 1412875"/>
              <a:gd name="T20" fmla="*/ 1752261 w 1928813"/>
              <a:gd name="T21" fmla="*/ 772274 h 1412875"/>
              <a:gd name="T22" fmla="*/ 1779861 w 1928813"/>
              <a:gd name="T23" fmla="*/ 801470 h 1412875"/>
              <a:gd name="T24" fmla="*/ 1544383 w 1928813"/>
              <a:gd name="T25" fmla="*/ 1003014 h 1412875"/>
              <a:gd name="T26" fmla="*/ 1794288 w 1928813"/>
              <a:gd name="T27" fmla="*/ 892196 h 1412875"/>
              <a:gd name="T28" fmla="*/ 1863287 w 1928813"/>
              <a:gd name="T29" fmla="*/ 893452 h 1412875"/>
              <a:gd name="T30" fmla="*/ 1899040 w 1928813"/>
              <a:gd name="T31" fmla="*/ 917311 h 1412875"/>
              <a:gd name="T32" fmla="*/ 1900923 w 1928813"/>
              <a:gd name="T33" fmla="*/ 948391 h 1412875"/>
              <a:gd name="T34" fmla="*/ 1805265 w 1928813"/>
              <a:gd name="T35" fmla="*/ 1006154 h 1412875"/>
              <a:gd name="T36" fmla="*/ 1199328 w 1928813"/>
              <a:gd name="T37" fmla="*/ 1336412 h 1412875"/>
              <a:gd name="T38" fmla="*/ 1037181 w 1928813"/>
              <a:gd name="T39" fmla="*/ 1391036 h 1412875"/>
              <a:gd name="T40" fmla="*/ 917374 w 1928813"/>
              <a:gd name="T41" fmla="*/ 1389152 h 1412875"/>
              <a:gd name="T42" fmla="*/ 440339 w 1928813"/>
              <a:gd name="T43" fmla="*/ 1286182 h 1412875"/>
              <a:gd name="T44" fmla="*/ 218915 w 1928813"/>
              <a:gd name="T45" fmla="*/ 1268916 h 1412875"/>
              <a:gd name="T46" fmla="*/ 105381 w 1928813"/>
              <a:gd name="T47" fmla="*/ 970994 h 1412875"/>
              <a:gd name="T48" fmla="*/ 235538 w 1928813"/>
              <a:gd name="T49" fmla="*/ 960634 h 1412875"/>
              <a:gd name="T50" fmla="*/ 328686 w 1928813"/>
              <a:gd name="T51" fmla="*/ 907580 h 1412875"/>
              <a:gd name="T52" fmla="*/ 523765 w 1928813"/>
              <a:gd name="T53" fmla="*/ 801784 h 1412875"/>
              <a:gd name="T54" fmla="*/ 733585 w 1928813"/>
              <a:gd name="T55" fmla="*/ 760345 h 1412875"/>
              <a:gd name="T56" fmla="*/ 1072307 w 1928813"/>
              <a:gd name="T57" fmla="*/ 731463 h 1412875"/>
              <a:gd name="T58" fmla="*/ 1427018 w 1928813"/>
              <a:gd name="T59" fmla="*/ 561219 h 1412875"/>
              <a:gd name="T60" fmla="*/ 1446437 w 1928813"/>
              <a:gd name="T61" fmla="*/ 513169 h 1412875"/>
              <a:gd name="T62" fmla="*/ 1406031 w 1928813"/>
              <a:gd name="T63" fmla="*/ 477994 h 1412875"/>
              <a:gd name="T64" fmla="*/ 1289513 w 1928813"/>
              <a:gd name="T65" fmla="*/ 211360 h 1412875"/>
              <a:gd name="T66" fmla="*/ 1271659 w 1928813"/>
              <a:gd name="T67" fmla="*/ 252187 h 1412875"/>
              <a:gd name="T68" fmla="*/ 1305174 w 1928813"/>
              <a:gd name="T69" fmla="*/ 283279 h 1412875"/>
              <a:gd name="T70" fmla="*/ 1387238 w 1928813"/>
              <a:gd name="T71" fmla="*/ 68778 h 1412875"/>
              <a:gd name="T72" fmla="*/ 1491541 w 1928813"/>
              <a:gd name="T73" fmla="*/ 90763 h 1412875"/>
              <a:gd name="T74" fmla="*/ 1568907 w 1928813"/>
              <a:gd name="T75" fmla="*/ 152004 h 1412875"/>
              <a:gd name="T76" fmla="*/ 1602422 w 1928813"/>
              <a:gd name="T77" fmla="*/ 256270 h 1412875"/>
              <a:gd name="T78" fmla="*/ 1422320 w 1928813"/>
              <a:gd name="T79" fmla="*/ 223608 h 1412875"/>
              <a:gd name="T80" fmla="*/ 1396635 w 1928813"/>
              <a:gd name="T81" fmla="*/ 305577 h 1412875"/>
              <a:gd name="T82" fmla="*/ 1543223 w 1928813"/>
              <a:gd name="T83" fmla="*/ 358025 h 1412875"/>
              <a:gd name="T84" fmla="*/ 1609313 w 1928813"/>
              <a:gd name="T85" fmla="*/ 423662 h 1412875"/>
              <a:gd name="T86" fmla="*/ 1625914 w 1928813"/>
              <a:gd name="T87" fmla="*/ 504374 h 1412875"/>
              <a:gd name="T88" fmla="*/ 1608686 w 1928813"/>
              <a:gd name="T89" fmla="*/ 592310 h 1412875"/>
              <a:gd name="T90" fmla="*/ 1544476 w 1928813"/>
              <a:gd name="T91" fmla="*/ 667998 h 1412875"/>
              <a:gd name="T92" fmla="*/ 1424198 w 1928813"/>
              <a:gd name="T93" fmla="*/ 709453 h 1412875"/>
              <a:gd name="T94" fmla="*/ 1268840 w 1928813"/>
              <a:gd name="T95" fmla="*/ 707568 h 1412875"/>
              <a:gd name="T96" fmla="*/ 1154201 w 1928813"/>
              <a:gd name="T97" fmla="*/ 659204 h 1412875"/>
              <a:gd name="T98" fmla="*/ 1093123 w 1928813"/>
              <a:gd name="T99" fmla="*/ 574723 h 1412875"/>
              <a:gd name="T100" fmla="*/ 1260697 w 1928813"/>
              <a:gd name="T101" fmla="*/ 498722 h 1412875"/>
              <a:gd name="T102" fmla="*/ 1278237 w 1928813"/>
              <a:gd name="T103" fmla="*/ 553368 h 1412875"/>
              <a:gd name="T104" fmla="*/ 1315198 w 1928813"/>
              <a:gd name="T105" fmla="*/ 574095 h 1412875"/>
              <a:gd name="T106" fmla="*/ 1240337 w 1928813"/>
              <a:gd name="T107" fmla="*/ 427431 h 1412875"/>
              <a:gd name="T108" fmla="*/ 1149190 w 1928813"/>
              <a:gd name="T109" fmla="*/ 380950 h 1412875"/>
              <a:gd name="T110" fmla="*/ 1109723 w 1928813"/>
              <a:gd name="T111" fmla="*/ 325676 h 1412875"/>
              <a:gd name="T112" fmla="*/ 1104086 w 1928813"/>
              <a:gd name="T113" fmla="*/ 232402 h 1412875"/>
              <a:gd name="T114" fmla="*/ 1152948 w 1928813"/>
              <a:gd name="T115" fmla="*/ 136615 h 1412875"/>
              <a:gd name="T116" fmla="*/ 1240337 w 1928813"/>
              <a:gd name="T117" fmla="*/ 83540 h 1412875"/>
              <a:gd name="T118" fmla="*/ 1331798 w 1928813"/>
              <a:gd name="T119" fmla="*/ 0 h 141287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928813" h="1412875">
                <a:moveTo>
                  <a:pt x="1085711" y="739775"/>
                </a:moveTo>
                <a:lnTo>
                  <a:pt x="1111116" y="739775"/>
                </a:lnTo>
                <a:lnTo>
                  <a:pt x="1134932" y="740093"/>
                </a:lnTo>
                <a:lnTo>
                  <a:pt x="1157161" y="741363"/>
                </a:lnTo>
                <a:lnTo>
                  <a:pt x="1167640" y="741998"/>
                </a:lnTo>
                <a:lnTo>
                  <a:pt x="1177484" y="742950"/>
                </a:lnTo>
                <a:lnTo>
                  <a:pt x="1187011" y="744220"/>
                </a:lnTo>
                <a:lnTo>
                  <a:pt x="1195902" y="745808"/>
                </a:lnTo>
                <a:lnTo>
                  <a:pt x="1204159" y="747078"/>
                </a:lnTo>
                <a:lnTo>
                  <a:pt x="1212097" y="748983"/>
                </a:lnTo>
                <a:lnTo>
                  <a:pt x="1219401" y="750570"/>
                </a:lnTo>
                <a:lnTo>
                  <a:pt x="1225752" y="753110"/>
                </a:lnTo>
                <a:lnTo>
                  <a:pt x="1231786" y="755333"/>
                </a:lnTo>
                <a:lnTo>
                  <a:pt x="1236549" y="757555"/>
                </a:lnTo>
                <a:lnTo>
                  <a:pt x="1241312" y="760730"/>
                </a:lnTo>
                <a:lnTo>
                  <a:pt x="1245123" y="763588"/>
                </a:lnTo>
                <a:lnTo>
                  <a:pt x="1247981" y="767080"/>
                </a:lnTo>
                <a:lnTo>
                  <a:pt x="1249251" y="768668"/>
                </a:lnTo>
                <a:lnTo>
                  <a:pt x="1250204" y="770255"/>
                </a:lnTo>
                <a:lnTo>
                  <a:pt x="1251791" y="774065"/>
                </a:lnTo>
                <a:lnTo>
                  <a:pt x="1252427" y="777558"/>
                </a:lnTo>
                <a:lnTo>
                  <a:pt x="1252427" y="781050"/>
                </a:lnTo>
                <a:lnTo>
                  <a:pt x="1252109" y="784860"/>
                </a:lnTo>
                <a:lnTo>
                  <a:pt x="1250839" y="788035"/>
                </a:lnTo>
                <a:lnTo>
                  <a:pt x="1248933" y="791845"/>
                </a:lnTo>
                <a:lnTo>
                  <a:pt x="1246393" y="795020"/>
                </a:lnTo>
                <a:lnTo>
                  <a:pt x="1243217" y="798513"/>
                </a:lnTo>
                <a:lnTo>
                  <a:pt x="1240042" y="801688"/>
                </a:lnTo>
                <a:lnTo>
                  <a:pt x="1235914" y="805180"/>
                </a:lnTo>
                <a:lnTo>
                  <a:pt x="1231468" y="808355"/>
                </a:lnTo>
                <a:lnTo>
                  <a:pt x="1226387" y="811848"/>
                </a:lnTo>
                <a:lnTo>
                  <a:pt x="1220989" y="815023"/>
                </a:lnTo>
                <a:lnTo>
                  <a:pt x="1214955" y="818515"/>
                </a:lnTo>
                <a:lnTo>
                  <a:pt x="1208922" y="821373"/>
                </a:lnTo>
                <a:lnTo>
                  <a:pt x="1202253" y="824865"/>
                </a:lnTo>
                <a:lnTo>
                  <a:pt x="1187963" y="831215"/>
                </a:lnTo>
                <a:lnTo>
                  <a:pt x="1172086" y="837248"/>
                </a:lnTo>
                <a:lnTo>
                  <a:pt x="1155255" y="843280"/>
                </a:lnTo>
                <a:lnTo>
                  <a:pt x="1137790" y="849313"/>
                </a:lnTo>
                <a:lnTo>
                  <a:pt x="1119372" y="855028"/>
                </a:lnTo>
                <a:lnTo>
                  <a:pt x="1100319" y="860425"/>
                </a:lnTo>
                <a:lnTo>
                  <a:pt x="1080948" y="865823"/>
                </a:lnTo>
                <a:lnTo>
                  <a:pt x="1061577" y="871220"/>
                </a:lnTo>
                <a:lnTo>
                  <a:pt x="1022836" y="881380"/>
                </a:lnTo>
                <a:lnTo>
                  <a:pt x="985683" y="890905"/>
                </a:lnTo>
                <a:lnTo>
                  <a:pt x="951387" y="900113"/>
                </a:lnTo>
                <a:lnTo>
                  <a:pt x="921219" y="908050"/>
                </a:lnTo>
                <a:lnTo>
                  <a:pt x="908200" y="911860"/>
                </a:lnTo>
                <a:lnTo>
                  <a:pt x="897085" y="915670"/>
                </a:lnTo>
                <a:lnTo>
                  <a:pt x="887241" y="918845"/>
                </a:lnTo>
                <a:lnTo>
                  <a:pt x="879938" y="922338"/>
                </a:lnTo>
                <a:lnTo>
                  <a:pt x="876762" y="923925"/>
                </a:lnTo>
                <a:lnTo>
                  <a:pt x="874539" y="925195"/>
                </a:lnTo>
                <a:lnTo>
                  <a:pt x="872634" y="927100"/>
                </a:lnTo>
                <a:lnTo>
                  <a:pt x="871681" y="928370"/>
                </a:lnTo>
                <a:lnTo>
                  <a:pt x="871046" y="929640"/>
                </a:lnTo>
                <a:lnTo>
                  <a:pt x="871046" y="930910"/>
                </a:lnTo>
                <a:lnTo>
                  <a:pt x="871681" y="932498"/>
                </a:lnTo>
                <a:lnTo>
                  <a:pt x="873269" y="933450"/>
                </a:lnTo>
                <a:lnTo>
                  <a:pt x="877397" y="935673"/>
                </a:lnTo>
                <a:lnTo>
                  <a:pt x="882160" y="937895"/>
                </a:lnTo>
                <a:lnTo>
                  <a:pt x="888511" y="940435"/>
                </a:lnTo>
                <a:lnTo>
                  <a:pt x="895498" y="942658"/>
                </a:lnTo>
                <a:lnTo>
                  <a:pt x="903436" y="944563"/>
                </a:lnTo>
                <a:lnTo>
                  <a:pt x="912010" y="946785"/>
                </a:lnTo>
                <a:lnTo>
                  <a:pt x="931063" y="950278"/>
                </a:lnTo>
                <a:lnTo>
                  <a:pt x="952339" y="954088"/>
                </a:lnTo>
                <a:lnTo>
                  <a:pt x="975521" y="957263"/>
                </a:lnTo>
                <a:lnTo>
                  <a:pt x="999655" y="960438"/>
                </a:lnTo>
                <a:lnTo>
                  <a:pt x="1024106" y="962978"/>
                </a:lnTo>
                <a:lnTo>
                  <a:pt x="1048875" y="965518"/>
                </a:lnTo>
                <a:lnTo>
                  <a:pt x="1073009" y="967423"/>
                </a:lnTo>
                <a:lnTo>
                  <a:pt x="1096191" y="969328"/>
                </a:lnTo>
                <a:lnTo>
                  <a:pt x="1117467" y="970915"/>
                </a:lnTo>
                <a:lnTo>
                  <a:pt x="1153033" y="972820"/>
                </a:lnTo>
                <a:lnTo>
                  <a:pt x="1166052" y="973138"/>
                </a:lnTo>
                <a:lnTo>
                  <a:pt x="1175579" y="973455"/>
                </a:lnTo>
                <a:lnTo>
                  <a:pt x="1180025" y="972820"/>
                </a:lnTo>
                <a:lnTo>
                  <a:pt x="1185741" y="971550"/>
                </a:lnTo>
                <a:lnTo>
                  <a:pt x="1193362" y="969328"/>
                </a:lnTo>
                <a:lnTo>
                  <a:pt x="1202253" y="966470"/>
                </a:lnTo>
                <a:lnTo>
                  <a:pt x="1212415" y="962343"/>
                </a:lnTo>
                <a:lnTo>
                  <a:pt x="1223529" y="958215"/>
                </a:lnTo>
                <a:lnTo>
                  <a:pt x="1249569" y="947420"/>
                </a:lnTo>
                <a:lnTo>
                  <a:pt x="1279736" y="934403"/>
                </a:lnTo>
                <a:lnTo>
                  <a:pt x="1312761" y="920115"/>
                </a:lnTo>
                <a:lnTo>
                  <a:pt x="1386434" y="888048"/>
                </a:lnTo>
                <a:lnTo>
                  <a:pt x="1425175" y="871220"/>
                </a:lnTo>
                <a:lnTo>
                  <a:pt x="1464551" y="854393"/>
                </a:lnTo>
                <a:lnTo>
                  <a:pt x="1503610" y="838835"/>
                </a:lnTo>
                <a:lnTo>
                  <a:pt x="1542034" y="823913"/>
                </a:lnTo>
                <a:lnTo>
                  <a:pt x="1560770" y="816928"/>
                </a:lnTo>
                <a:lnTo>
                  <a:pt x="1578553" y="810578"/>
                </a:lnTo>
                <a:lnTo>
                  <a:pt x="1596336" y="804545"/>
                </a:lnTo>
                <a:lnTo>
                  <a:pt x="1613483" y="798830"/>
                </a:lnTo>
                <a:lnTo>
                  <a:pt x="1629679" y="793750"/>
                </a:lnTo>
                <a:lnTo>
                  <a:pt x="1645556" y="789623"/>
                </a:lnTo>
                <a:lnTo>
                  <a:pt x="1660164" y="786130"/>
                </a:lnTo>
                <a:lnTo>
                  <a:pt x="1673819" y="783273"/>
                </a:lnTo>
                <a:lnTo>
                  <a:pt x="1686838" y="781050"/>
                </a:lnTo>
                <a:lnTo>
                  <a:pt x="1698905" y="779463"/>
                </a:lnTo>
                <a:lnTo>
                  <a:pt x="1710019" y="778193"/>
                </a:lnTo>
                <a:lnTo>
                  <a:pt x="1720499" y="776923"/>
                </a:lnTo>
                <a:lnTo>
                  <a:pt x="1730343" y="776605"/>
                </a:lnTo>
                <a:lnTo>
                  <a:pt x="1739234" y="776288"/>
                </a:lnTo>
                <a:lnTo>
                  <a:pt x="1747808" y="776605"/>
                </a:lnTo>
                <a:lnTo>
                  <a:pt x="1755112" y="777558"/>
                </a:lnTo>
                <a:lnTo>
                  <a:pt x="1762098" y="778193"/>
                </a:lnTo>
                <a:lnTo>
                  <a:pt x="1768449" y="779463"/>
                </a:lnTo>
                <a:lnTo>
                  <a:pt x="1774165" y="781050"/>
                </a:lnTo>
                <a:lnTo>
                  <a:pt x="1779563" y="782638"/>
                </a:lnTo>
                <a:lnTo>
                  <a:pt x="1783692" y="785178"/>
                </a:lnTo>
                <a:lnTo>
                  <a:pt x="1787820" y="787400"/>
                </a:lnTo>
                <a:lnTo>
                  <a:pt x="1791313" y="789940"/>
                </a:lnTo>
                <a:lnTo>
                  <a:pt x="1794488" y="792798"/>
                </a:lnTo>
                <a:lnTo>
                  <a:pt x="1796711" y="795973"/>
                </a:lnTo>
                <a:lnTo>
                  <a:pt x="1798934" y="799465"/>
                </a:lnTo>
                <a:lnTo>
                  <a:pt x="1800522" y="802640"/>
                </a:lnTo>
                <a:lnTo>
                  <a:pt x="1801475" y="806450"/>
                </a:lnTo>
                <a:lnTo>
                  <a:pt x="1802110" y="810578"/>
                </a:lnTo>
                <a:lnTo>
                  <a:pt x="1802427" y="814388"/>
                </a:lnTo>
                <a:lnTo>
                  <a:pt x="1802427" y="818833"/>
                </a:lnTo>
                <a:lnTo>
                  <a:pt x="1802110" y="822960"/>
                </a:lnTo>
                <a:lnTo>
                  <a:pt x="1801475" y="827405"/>
                </a:lnTo>
                <a:lnTo>
                  <a:pt x="1800522" y="831850"/>
                </a:lnTo>
                <a:lnTo>
                  <a:pt x="1799252" y="836613"/>
                </a:lnTo>
                <a:lnTo>
                  <a:pt x="1797664" y="841058"/>
                </a:lnTo>
                <a:lnTo>
                  <a:pt x="1793853" y="850583"/>
                </a:lnTo>
                <a:lnTo>
                  <a:pt x="1792177" y="854173"/>
                </a:lnTo>
                <a:lnTo>
                  <a:pt x="1563688" y="1014412"/>
                </a:lnTo>
                <a:lnTo>
                  <a:pt x="1716974" y="935228"/>
                </a:lnTo>
                <a:lnTo>
                  <a:pt x="1725262" y="931228"/>
                </a:lnTo>
                <a:lnTo>
                  <a:pt x="1739869" y="924878"/>
                </a:lnTo>
                <a:lnTo>
                  <a:pt x="1749078" y="921703"/>
                </a:lnTo>
                <a:lnTo>
                  <a:pt x="1758923" y="917893"/>
                </a:lnTo>
                <a:lnTo>
                  <a:pt x="1769402" y="914718"/>
                </a:lnTo>
                <a:lnTo>
                  <a:pt x="1780834" y="910908"/>
                </a:lnTo>
                <a:lnTo>
                  <a:pt x="1792583" y="907733"/>
                </a:lnTo>
                <a:lnTo>
                  <a:pt x="1804650" y="904875"/>
                </a:lnTo>
                <a:lnTo>
                  <a:pt x="1816717" y="902335"/>
                </a:lnTo>
                <a:lnTo>
                  <a:pt x="1829101" y="900748"/>
                </a:lnTo>
                <a:lnTo>
                  <a:pt x="1841486" y="899160"/>
                </a:lnTo>
                <a:lnTo>
                  <a:pt x="1847520" y="898843"/>
                </a:lnTo>
                <a:lnTo>
                  <a:pt x="1853553" y="898843"/>
                </a:lnTo>
                <a:lnTo>
                  <a:pt x="1859587" y="898843"/>
                </a:lnTo>
                <a:lnTo>
                  <a:pt x="1865303" y="899160"/>
                </a:lnTo>
                <a:lnTo>
                  <a:pt x="1871019" y="900113"/>
                </a:lnTo>
                <a:lnTo>
                  <a:pt x="1876417" y="901065"/>
                </a:lnTo>
                <a:lnTo>
                  <a:pt x="1881498" y="902335"/>
                </a:lnTo>
                <a:lnTo>
                  <a:pt x="1886579" y="903605"/>
                </a:lnTo>
                <a:lnTo>
                  <a:pt x="1891342" y="905193"/>
                </a:lnTo>
                <a:lnTo>
                  <a:pt x="1896105" y="907415"/>
                </a:lnTo>
                <a:lnTo>
                  <a:pt x="1900233" y="909320"/>
                </a:lnTo>
                <a:lnTo>
                  <a:pt x="1904361" y="911543"/>
                </a:lnTo>
                <a:lnTo>
                  <a:pt x="1908172" y="914083"/>
                </a:lnTo>
                <a:lnTo>
                  <a:pt x="1911665" y="916305"/>
                </a:lnTo>
                <a:lnTo>
                  <a:pt x="1915158" y="918845"/>
                </a:lnTo>
                <a:lnTo>
                  <a:pt x="1917699" y="922020"/>
                </a:lnTo>
                <a:lnTo>
                  <a:pt x="1920239" y="924560"/>
                </a:lnTo>
                <a:lnTo>
                  <a:pt x="1922779" y="927735"/>
                </a:lnTo>
                <a:lnTo>
                  <a:pt x="1924685" y="930593"/>
                </a:lnTo>
                <a:lnTo>
                  <a:pt x="1925955" y="934085"/>
                </a:lnTo>
                <a:lnTo>
                  <a:pt x="1927543" y="936943"/>
                </a:lnTo>
                <a:lnTo>
                  <a:pt x="1928495" y="940435"/>
                </a:lnTo>
                <a:lnTo>
                  <a:pt x="1928813" y="943293"/>
                </a:lnTo>
                <a:lnTo>
                  <a:pt x="1928813" y="946785"/>
                </a:lnTo>
                <a:lnTo>
                  <a:pt x="1928495" y="949643"/>
                </a:lnTo>
                <a:lnTo>
                  <a:pt x="1927860" y="953135"/>
                </a:lnTo>
                <a:lnTo>
                  <a:pt x="1926273" y="955993"/>
                </a:lnTo>
                <a:lnTo>
                  <a:pt x="1924685" y="959168"/>
                </a:lnTo>
                <a:lnTo>
                  <a:pt x="1922779" y="962025"/>
                </a:lnTo>
                <a:lnTo>
                  <a:pt x="1919921" y="965200"/>
                </a:lnTo>
                <a:lnTo>
                  <a:pt x="1917064" y="968058"/>
                </a:lnTo>
                <a:lnTo>
                  <a:pt x="1913571" y="970915"/>
                </a:lnTo>
                <a:lnTo>
                  <a:pt x="1909760" y="973455"/>
                </a:lnTo>
                <a:lnTo>
                  <a:pt x="1904997" y="975678"/>
                </a:lnTo>
                <a:lnTo>
                  <a:pt x="1885308" y="986155"/>
                </a:lnTo>
                <a:lnTo>
                  <a:pt x="1865303" y="996950"/>
                </a:lnTo>
                <a:lnTo>
                  <a:pt x="1845932" y="1007428"/>
                </a:lnTo>
                <a:lnTo>
                  <a:pt x="1827831" y="1017588"/>
                </a:lnTo>
                <a:lnTo>
                  <a:pt x="1800204" y="1033463"/>
                </a:lnTo>
                <a:lnTo>
                  <a:pt x="1789407" y="1039813"/>
                </a:lnTo>
                <a:lnTo>
                  <a:pt x="1853553" y="1001395"/>
                </a:lnTo>
                <a:lnTo>
                  <a:pt x="1352773" y="1283970"/>
                </a:lnTo>
                <a:lnTo>
                  <a:pt x="1342294" y="1289685"/>
                </a:lnTo>
                <a:lnTo>
                  <a:pt x="1312444" y="1304925"/>
                </a:lnTo>
                <a:lnTo>
                  <a:pt x="1291803" y="1315403"/>
                </a:lnTo>
                <a:lnTo>
                  <a:pt x="1268304" y="1326833"/>
                </a:lnTo>
                <a:lnTo>
                  <a:pt x="1242265" y="1338898"/>
                </a:lnTo>
                <a:lnTo>
                  <a:pt x="1214320" y="1351598"/>
                </a:lnTo>
                <a:lnTo>
                  <a:pt x="1184788" y="1363980"/>
                </a:lnTo>
                <a:lnTo>
                  <a:pt x="1169863" y="1370013"/>
                </a:lnTo>
                <a:lnTo>
                  <a:pt x="1154620" y="1375410"/>
                </a:lnTo>
                <a:lnTo>
                  <a:pt x="1139378" y="1381125"/>
                </a:lnTo>
                <a:lnTo>
                  <a:pt x="1124135" y="1386523"/>
                </a:lnTo>
                <a:lnTo>
                  <a:pt x="1109210" y="1391603"/>
                </a:lnTo>
                <a:lnTo>
                  <a:pt x="1093968" y="1396048"/>
                </a:lnTo>
                <a:lnTo>
                  <a:pt x="1079043" y="1400175"/>
                </a:lnTo>
                <a:lnTo>
                  <a:pt x="1064753" y="1403985"/>
                </a:lnTo>
                <a:lnTo>
                  <a:pt x="1050146" y="1406843"/>
                </a:lnTo>
                <a:lnTo>
                  <a:pt x="1036491" y="1409700"/>
                </a:lnTo>
                <a:lnTo>
                  <a:pt x="1023154" y="1411288"/>
                </a:lnTo>
                <a:lnTo>
                  <a:pt x="1010452" y="1412558"/>
                </a:lnTo>
                <a:lnTo>
                  <a:pt x="998385" y="1412875"/>
                </a:lnTo>
                <a:lnTo>
                  <a:pt x="992669" y="1412875"/>
                </a:lnTo>
                <a:lnTo>
                  <a:pt x="987270" y="1412558"/>
                </a:lnTo>
                <a:lnTo>
                  <a:pt x="975203" y="1411605"/>
                </a:lnTo>
                <a:lnTo>
                  <a:pt x="961549" y="1410018"/>
                </a:lnTo>
                <a:lnTo>
                  <a:pt x="945671" y="1407478"/>
                </a:lnTo>
                <a:lnTo>
                  <a:pt x="928841" y="1404938"/>
                </a:lnTo>
                <a:lnTo>
                  <a:pt x="910105" y="1401445"/>
                </a:lnTo>
                <a:lnTo>
                  <a:pt x="890417" y="1397635"/>
                </a:lnTo>
                <a:lnTo>
                  <a:pt x="846912" y="1388745"/>
                </a:lnTo>
                <a:lnTo>
                  <a:pt x="799914" y="1378903"/>
                </a:lnTo>
                <a:lnTo>
                  <a:pt x="749741" y="1367473"/>
                </a:lnTo>
                <a:lnTo>
                  <a:pt x="645266" y="1344295"/>
                </a:lnTo>
                <a:lnTo>
                  <a:pt x="592235" y="1332548"/>
                </a:lnTo>
                <a:lnTo>
                  <a:pt x="540792" y="1320800"/>
                </a:lnTo>
                <a:lnTo>
                  <a:pt x="491889" y="1310323"/>
                </a:lnTo>
                <a:lnTo>
                  <a:pt x="445843" y="1300798"/>
                </a:lnTo>
                <a:lnTo>
                  <a:pt x="403927" y="1293178"/>
                </a:lnTo>
                <a:lnTo>
                  <a:pt x="384873" y="1289685"/>
                </a:lnTo>
                <a:lnTo>
                  <a:pt x="367408" y="1286828"/>
                </a:lnTo>
                <a:lnTo>
                  <a:pt x="351530" y="1284605"/>
                </a:lnTo>
                <a:lnTo>
                  <a:pt x="337241" y="1283018"/>
                </a:lnTo>
                <a:lnTo>
                  <a:pt x="324539" y="1282065"/>
                </a:lnTo>
                <a:lnTo>
                  <a:pt x="313742" y="1281430"/>
                </a:lnTo>
                <a:lnTo>
                  <a:pt x="293418" y="1281748"/>
                </a:lnTo>
                <a:lnTo>
                  <a:pt x="270872" y="1282065"/>
                </a:lnTo>
                <a:lnTo>
                  <a:pt x="221652" y="1283335"/>
                </a:lnTo>
                <a:lnTo>
                  <a:pt x="169573" y="1284923"/>
                </a:lnTo>
                <a:lnTo>
                  <a:pt x="118447" y="1287463"/>
                </a:lnTo>
                <a:lnTo>
                  <a:pt x="34613" y="1290955"/>
                </a:lnTo>
                <a:lnTo>
                  <a:pt x="0" y="1293178"/>
                </a:lnTo>
                <a:lnTo>
                  <a:pt x="17783" y="975678"/>
                </a:lnTo>
                <a:lnTo>
                  <a:pt x="26992" y="976630"/>
                </a:lnTo>
                <a:lnTo>
                  <a:pt x="50808" y="979170"/>
                </a:lnTo>
                <a:lnTo>
                  <a:pt x="67321" y="980123"/>
                </a:lnTo>
                <a:lnTo>
                  <a:pt x="86057" y="981075"/>
                </a:lnTo>
                <a:lnTo>
                  <a:pt x="106698" y="982028"/>
                </a:lnTo>
                <a:lnTo>
                  <a:pt x="128291" y="982028"/>
                </a:lnTo>
                <a:lnTo>
                  <a:pt x="151155" y="981710"/>
                </a:lnTo>
                <a:lnTo>
                  <a:pt x="162587" y="981393"/>
                </a:lnTo>
                <a:lnTo>
                  <a:pt x="173701" y="980758"/>
                </a:lnTo>
                <a:lnTo>
                  <a:pt x="185133" y="980123"/>
                </a:lnTo>
                <a:lnTo>
                  <a:pt x="196247" y="978853"/>
                </a:lnTo>
                <a:lnTo>
                  <a:pt x="207362" y="977583"/>
                </a:lnTo>
                <a:lnTo>
                  <a:pt x="218158" y="975678"/>
                </a:lnTo>
                <a:lnTo>
                  <a:pt x="228638" y="973773"/>
                </a:lnTo>
                <a:lnTo>
                  <a:pt x="238482" y="971550"/>
                </a:lnTo>
                <a:lnTo>
                  <a:pt x="248326" y="969010"/>
                </a:lnTo>
                <a:lnTo>
                  <a:pt x="257217" y="966153"/>
                </a:lnTo>
                <a:lnTo>
                  <a:pt x="265791" y="962660"/>
                </a:lnTo>
                <a:lnTo>
                  <a:pt x="273730" y="958850"/>
                </a:lnTo>
                <a:lnTo>
                  <a:pt x="281034" y="954723"/>
                </a:lnTo>
                <a:lnTo>
                  <a:pt x="284209" y="952500"/>
                </a:lnTo>
                <a:lnTo>
                  <a:pt x="287385" y="949960"/>
                </a:lnTo>
                <a:lnTo>
                  <a:pt x="300405" y="940118"/>
                </a:lnTo>
                <a:lnTo>
                  <a:pt x="315647" y="929323"/>
                </a:lnTo>
                <a:lnTo>
                  <a:pt x="332795" y="917893"/>
                </a:lnTo>
                <a:lnTo>
                  <a:pt x="351530" y="906463"/>
                </a:lnTo>
                <a:lnTo>
                  <a:pt x="370901" y="894398"/>
                </a:lnTo>
                <a:lnTo>
                  <a:pt x="391225" y="882333"/>
                </a:lnTo>
                <a:lnTo>
                  <a:pt x="412183" y="870268"/>
                </a:lnTo>
                <a:lnTo>
                  <a:pt x="433459" y="858520"/>
                </a:lnTo>
                <a:lnTo>
                  <a:pt x="454417" y="847408"/>
                </a:lnTo>
                <a:lnTo>
                  <a:pt x="474741" y="836930"/>
                </a:lnTo>
                <a:lnTo>
                  <a:pt x="494429" y="827088"/>
                </a:lnTo>
                <a:lnTo>
                  <a:pt x="513165" y="818515"/>
                </a:lnTo>
                <a:lnTo>
                  <a:pt x="530312" y="810895"/>
                </a:lnTo>
                <a:lnTo>
                  <a:pt x="545555" y="804545"/>
                </a:lnTo>
                <a:lnTo>
                  <a:pt x="558892" y="799465"/>
                </a:lnTo>
                <a:lnTo>
                  <a:pt x="564608" y="797560"/>
                </a:lnTo>
                <a:lnTo>
                  <a:pt x="569689" y="795973"/>
                </a:lnTo>
                <a:lnTo>
                  <a:pt x="576040" y="794703"/>
                </a:lnTo>
                <a:lnTo>
                  <a:pt x="585249" y="792798"/>
                </a:lnTo>
                <a:lnTo>
                  <a:pt x="611923" y="788035"/>
                </a:lnTo>
                <a:lnTo>
                  <a:pt x="648442" y="782320"/>
                </a:lnTo>
                <a:lnTo>
                  <a:pt x="692264" y="775653"/>
                </a:lnTo>
                <a:lnTo>
                  <a:pt x="742755" y="768985"/>
                </a:lnTo>
                <a:lnTo>
                  <a:pt x="797374" y="762000"/>
                </a:lnTo>
                <a:lnTo>
                  <a:pt x="855486" y="755333"/>
                </a:lnTo>
                <a:lnTo>
                  <a:pt x="885018" y="752475"/>
                </a:lnTo>
                <a:lnTo>
                  <a:pt x="914868" y="749618"/>
                </a:lnTo>
                <a:lnTo>
                  <a:pt x="944718" y="747078"/>
                </a:lnTo>
                <a:lnTo>
                  <a:pt x="974251" y="744538"/>
                </a:lnTo>
                <a:lnTo>
                  <a:pt x="1003148" y="742950"/>
                </a:lnTo>
                <a:lnTo>
                  <a:pt x="1031728" y="741363"/>
                </a:lnTo>
                <a:lnTo>
                  <a:pt x="1059355" y="740410"/>
                </a:lnTo>
                <a:lnTo>
                  <a:pt x="1085711" y="739775"/>
                </a:lnTo>
                <a:close/>
                <a:moveTo>
                  <a:pt x="1393479" y="472309"/>
                </a:moveTo>
                <a:lnTo>
                  <a:pt x="1393479" y="582842"/>
                </a:lnTo>
                <a:lnTo>
                  <a:pt x="1401091" y="581889"/>
                </a:lnTo>
                <a:lnTo>
                  <a:pt x="1408385" y="580936"/>
                </a:lnTo>
                <a:lnTo>
                  <a:pt x="1415362" y="579666"/>
                </a:lnTo>
                <a:lnTo>
                  <a:pt x="1422022" y="577760"/>
                </a:lnTo>
                <a:lnTo>
                  <a:pt x="1428365" y="575854"/>
                </a:lnTo>
                <a:lnTo>
                  <a:pt x="1434073" y="573631"/>
                </a:lnTo>
                <a:lnTo>
                  <a:pt x="1439781" y="570772"/>
                </a:lnTo>
                <a:lnTo>
                  <a:pt x="1444856" y="567596"/>
                </a:lnTo>
                <a:lnTo>
                  <a:pt x="1449296" y="564102"/>
                </a:lnTo>
                <a:lnTo>
                  <a:pt x="1453418" y="560608"/>
                </a:lnTo>
                <a:lnTo>
                  <a:pt x="1457224" y="556479"/>
                </a:lnTo>
                <a:lnTo>
                  <a:pt x="1460078" y="551715"/>
                </a:lnTo>
                <a:lnTo>
                  <a:pt x="1462298" y="546951"/>
                </a:lnTo>
                <a:lnTo>
                  <a:pt x="1464201" y="541551"/>
                </a:lnTo>
                <a:lnTo>
                  <a:pt x="1465152" y="535834"/>
                </a:lnTo>
                <a:lnTo>
                  <a:pt x="1465470" y="529799"/>
                </a:lnTo>
                <a:lnTo>
                  <a:pt x="1465152" y="524082"/>
                </a:lnTo>
                <a:lnTo>
                  <a:pt x="1464518" y="519000"/>
                </a:lnTo>
                <a:lnTo>
                  <a:pt x="1462933" y="514553"/>
                </a:lnTo>
                <a:lnTo>
                  <a:pt x="1460713" y="510106"/>
                </a:lnTo>
                <a:lnTo>
                  <a:pt x="1458175" y="505659"/>
                </a:lnTo>
                <a:lnTo>
                  <a:pt x="1454687" y="502165"/>
                </a:lnTo>
                <a:lnTo>
                  <a:pt x="1450881" y="498354"/>
                </a:lnTo>
                <a:lnTo>
                  <a:pt x="1446441" y="495178"/>
                </a:lnTo>
                <a:lnTo>
                  <a:pt x="1441367" y="492001"/>
                </a:lnTo>
                <a:lnTo>
                  <a:pt x="1435976" y="489143"/>
                </a:lnTo>
                <a:lnTo>
                  <a:pt x="1429950" y="485967"/>
                </a:lnTo>
                <a:lnTo>
                  <a:pt x="1423607" y="483426"/>
                </a:lnTo>
                <a:lnTo>
                  <a:pt x="1416630" y="480249"/>
                </a:lnTo>
                <a:lnTo>
                  <a:pt x="1409336" y="477708"/>
                </a:lnTo>
                <a:lnTo>
                  <a:pt x="1393479" y="472309"/>
                </a:lnTo>
                <a:close/>
                <a:moveTo>
                  <a:pt x="1336712" y="207092"/>
                </a:moveTo>
                <a:lnTo>
                  <a:pt x="1331003" y="207727"/>
                </a:lnTo>
                <a:lnTo>
                  <a:pt x="1325295" y="208362"/>
                </a:lnTo>
                <a:lnTo>
                  <a:pt x="1319903" y="208998"/>
                </a:lnTo>
                <a:lnTo>
                  <a:pt x="1315146" y="210268"/>
                </a:lnTo>
                <a:lnTo>
                  <a:pt x="1310389" y="212174"/>
                </a:lnTo>
                <a:lnTo>
                  <a:pt x="1305632" y="213762"/>
                </a:lnTo>
                <a:lnTo>
                  <a:pt x="1301509" y="215985"/>
                </a:lnTo>
                <a:lnTo>
                  <a:pt x="1298021" y="219162"/>
                </a:lnTo>
                <a:lnTo>
                  <a:pt x="1294532" y="222020"/>
                </a:lnTo>
                <a:lnTo>
                  <a:pt x="1291995" y="226149"/>
                </a:lnTo>
                <a:lnTo>
                  <a:pt x="1289775" y="230596"/>
                </a:lnTo>
                <a:lnTo>
                  <a:pt x="1287873" y="235043"/>
                </a:lnTo>
                <a:lnTo>
                  <a:pt x="1286921" y="240760"/>
                </a:lnTo>
                <a:lnTo>
                  <a:pt x="1286604" y="246795"/>
                </a:lnTo>
                <a:lnTo>
                  <a:pt x="1286921" y="251242"/>
                </a:lnTo>
                <a:lnTo>
                  <a:pt x="1287555" y="255053"/>
                </a:lnTo>
                <a:lnTo>
                  <a:pt x="1288824" y="259182"/>
                </a:lnTo>
                <a:lnTo>
                  <a:pt x="1290727" y="263311"/>
                </a:lnTo>
                <a:lnTo>
                  <a:pt x="1292630" y="266488"/>
                </a:lnTo>
                <a:lnTo>
                  <a:pt x="1295167" y="269982"/>
                </a:lnTo>
                <a:lnTo>
                  <a:pt x="1298655" y="273158"/>
                </a:lnTo>
                <a:lnTo>
                  <a:pt x="1302461" y="276334"/>
                </a:lnTo>
                <a:lnTo>
                  <a:pt x="1306267" y="279193"/>
                </a:lnTo>
                <a:lnTo>
                  <a:pt x="1311024" y="282051"/>
                </a:lnTo>
                <a:lnTo>
                  <a:pt x="1316098" y="284275"/>
                </a:lnTo>
                <a:lnTo>
                  <a:pt x="1321489" y="286498"/>
                </a:lnTo>
                <a:lnTo>
                  <a:pt x="1327198" y="288721"/>
                </a:lnTo>
                <a:lnTo>
                  <a:pt x="1333857" y="290627"/>
                </a:lnTo>
                <a:lnTo>
                  <a:pt x="1341152" y="292215"/>
                </a:lnTo>
                <a:lnTo>
                  <a:pt x="1348446" y="293803"/>
                </a:lnTo>
                <a:lnTo>
                  <a:pt x="1348446" y="207092"/>
                </a:lnTo>
                <a:lnTo>
                  <a:pt x="1336712" y="207092"/>
                </a:lnTo>
                <a:close/>
                <a:moveTo>
                  <a:pt x="1348446" y="0"/>
                </a:moveTo>
                <a:lnTo>
                  <a:pt x="1393479" y="0"/>
                </a:lnTo>
                <a:lnTo>
                  <a:pt x="1393479" y="69560"/>
                </a:lnTo>
                <a:lnTo>
                  <a:pt x="1404579" y="69560"/>
                </a:lnTo>
                <a:lnTo>
                  <a:pt x="1415996" y="70195"/>
                </a:lnTo>
                <a:lnTo>
                  <a:pt x="1427096" y="71148"/>
                </a:lnTo>
                <a:lnTo>
                  <a:pt x="1438196" y="72419"/>
                </a:lnTo>
                <a:lnTo>
                  <a:pt x="1448978" y="74007"/>
                </a:lnTo>
                <a:lnTo>
                  <a:pt x="1459761" y="76230"/>
                </a:lnTo>
                <a:lnTo>
                  <a:pt x="1470544" y="78454"/>
                </a:lnTo>
                <a:lnTo>
                  <a:pt x="1480375" y="80995"/>
                </a:lnTo>
                <a:lnTo>
                  <a:pt x="1490841" y="84489"/>
                </a:lnTo>
                <a:lnTo>
                  <a:pt x="1500355" y="87665"/>
                </a:lnTo>
                <a:lnTo>
                  <a:pt x="1510186" y="91794"/>
                </a:lnTo>
                <a:lnTo>
                  <a:pt x="1519383" y="96241"/>
                </a:lnTo>
                <a:lnTo>
                  <a:pt x="1528580" y="100687"/>
                </a:lnTo>
                <a:lnTo>
                  <a:pt x="1537143" y="106087"/>
                </a:lnTo>
                <a:lnTo>
                  <a:pt x="1545705" y="111487"/>
                </a:lnTo>
                <a:lnTo>
                  <a:pt x="1553951" y="117522"/>
                </a:lnTo>
                <a:lnTo>
                  <a:pt x="1561562" y="123874"/>
                </a:lnTo>
                <a:lnTo>
                  <a:pt x="1568856" y="130862"/>
                </a:lnTo>
                <a:lnTo>
                  <a:pt x="1575833" y="137850"/>
                </a:lnTo>
                <a:lnTo>
                  <a:pt x="1582176" y="145473"/>
                </a:lnTo>
                <a:lnTo>
                  <a:pt x="1588519" y="153731"/>
                </a:lnTo>
                <a:lnTo>
                  <a:pt x="1594227" y="162307"/>
                </a:lnTo>
                <a:lnTo>
                  <a:pt x="1599302" y="171200"/>
                </a:lnTo>
                <a:lnTo>
                  <a:pt x="1604059" y="180729"/>
                </a:lnTo>
                <a:lnTo>
                  <a:pt x="1608181" y="190258"/>
                </a:lnTo>
                <a:lnTo>
                  <a:pt x="1612304" y="200739"/>
                </a:lnTo>
                <a:lnTo>
                  <a:pt x="1615159" y="211539"/>
                </a:lnTo>
                <a:lnTo>
                  <a:pt x="1618013" y="222655"/>
                </a:lnTo>
                <a:lnTo>
                  <a:pt x="1620233" y="234408"/>
                </a:lnTo>
                <a:lnTo>
                  <a:pt x="1621501" y="246477"/>
                </a:lnTo>
                <a:lnTo>
                  <a:pt x="1622453" y="259182"/>
                </a:lnTo>
                <a:lnTo>
                  <a:pt x="1622770" y="272205"/>
                </a:lnTo>
                <a:lnTo>
                  <a:pt x="1457224" y="272205"/>
                </a:lnTo>
                <a:lnTo>
                  <a:pt x="1455955" y="264264"/>
                </a:lnTo>
                <a:lnTo>
                  <a:pt x="1454687" y="256959"/>
                </a:lnTo>
                <a:lnTo>
                  <a:pt x="1453418" y="250289"/>
                </a:lnTo>
                <a:lnTo>
                  <a:pt x="1451516" y="244254"/>
                </a:lnTo>
                <a:lnTo>
                  <a:pt x="1448978" y="238854"/>
                </a:lnTo>
                <a:lnTo>
                  <a:pt x="1446758" y="234090"/>
                </a:lnTo>
                <a:lnTo>
                  <a:pt x="1443904" y="229643"/>
                </a:lnTo>
                <a:lnTo>
                  <a:pt x="1440099" y="226149"/>
                </a:lnTo>
                <a:lnTo>
                  <a:pt x="1436293" y="222655"/>
                </a:lnTo>
                <a:lnTo>
                  <a:pt x="1431853" y="219797"/>
                </a:lnTo>
                <a:lnTo>
                  <a:pt x="1427096" y="216938"/>
                </a:lnTo>
                <a:lnTo>
                  <a:pt x="1421387" y="214715"/>
                </a:lnTo>
                <a:lnTo>
                  <a:pt x="1415362" y="212809"/>
                </a:lnTo>
                <a:lnTo>
                  <a:pt x="1408702" y="210586"/>
                </a:lnTo>
                <a:lnTo>
                  <a:pt x="1401408" y="208680"/>
                </a:lnTo>
                <a:lnTo>
                  <a:pt x="1393479" y="207092"/>
                </a:lnTo>
                <a:lnTo>
                  <a:pt x="1393479" y="304285"/>
                </a:lnTo>
                <a:lnTo>
                  <a:pt x="1414093" y="309049"/>
                </a:lnTo>
                <a:lnTo>
                  <a:pt x="1433439" y="313496"/>
                </a:lnTo>
                <a:lnTo>
                  <a:pt x="1451833" y="318578"/>
                </a:lnTo>
                <a:lnTo>
                  <a:pt x="1468641" y="323660"/>
                </a:lnTo>
                <a:lnTo>
                  <a:pt x="1485132" y="328742"/>
                </a:lnTo>
                <a:lnTo>
                  <a:pt x="1500355" y="334142"/>
                </a:lnTo>
                <a:lnTo>
                  <a:pt x="1514626" y="339224"/>
                </a:lnTo>
                <a:lnTo>
                  <a:pt x="1527946" y="344623"/>
                </a:lnTo>
                <a:lnTo>
                  <a:pt x="1540314" y="350341"/>
                </a:lnTo>
                <a:lnTo>
                  <a:pt x="1551731" y="356058"/>
                </a:lnTo>
                <a:lnTo>
                  <a:pt x="1562514" y="362093"/>
                </a:lnTo>
                <a:lnTo>
                  <a:pt x="1572345" y="368128"/>
                </a:lnTo>
                <a:lnTo>
                  <a:pt x="1581542" y="374163"/>
                </a:lnTo>
                <a:lnTo>
                  <a:pt x="1589787" y="380515"/>
                </a:lnTo>
                <a:lnTo>
                  <a:pt x="1597082" y="386868"/>
                </a:lnTo>
                <a:lnTo>
                  <a:pt x="1604059" y="393538"/>
                </a:lnTo>
                <a:lnTo>
                  <a:pt x="1610401" y="400208"/>
                </a:lnTo>
                <a:lnTo>
                  <a:pt x="1616110" y="407196"/>
                </a:lnTo>
                <a:lnTo>
                  <a:pt x="1621184" y="414183"/>
                </a:lnTo>
                <a:lnTo>
                  <a:pt x="1625624" y="421171"/>
                </a:lnTo>
                <a:lnTo>
                  <a:pt x="1629430" y="428476"/>
                </a:lnTo>
                <a:lnTo>
                  <a:pt x="1632918" y="435782"/>
                </a:lnTo>
                <a:lnTo>
                  <a:pt x="1635772" y="443722"/>
                </a:lnTo>
                <a:lnTo>
                  <a:pt x="1638627" y="451345"/>
                </a:lnTo>
                <a:lnTo>
                  <a:pt x="1640529" y="459286"/>
                </a:lnTo>
                <a:lnTo>
                  <a:pt x="1642115" y="467227"/>
                </a:lnTo>
                <a:lnTo>
                  <a:pt x="1643701" y="475803"/>
                </a:lnTo>
                <a:lnTo>
                  <a:pt x="1644652" y="484061"/>
                </a:lnTo>
                <a:lnTo>
                  <a:pt x="1645287" y="492637"/>
                </a:lnTo>
                <a:lnTo>
                  <a:pt x="1645921" y="501530"/>
                </a:lnTo>
                <a:lnTo>
                  <a:pt x="1646238" y="510106"/>
                </a:lnTo>
                <a:lnTo>
                  <a:pt x="1646238" y="519000"/>
                </a:lnTo>
                <a:lnTo>
                  <a:pt x="1645921" y="528211"/>
                </a:lnTo>
                <a:lnTo>
                  <a:pt x="1645604" y="536787"/>
                </a:lnTo>
                <a:lnTo>
                  <a:pt x="1644652" y="545998"/>
                </a:lnTo>
                <a:lnTo>
                  <a:pt x="1643067" y="554891"/>
                </a:lnTo>
                <a:lnTo>
                  <a:pt x="1640847" y="563785"/>
                </a:lnTo>
                <a:lnTo>
                  <a:pt x="1638627" y="572678"/>
                </a:lnTo>
                <a:lnTo>
                  <a:pt x="1635772" y="581572"/>
                </a:lnTo>
                <a:lnTo>
                  <a:pt x="1632601" y="590148"/>
                </a:lnTo>
                <a:lnTo>
                  <a:pt x="1628795" y="599041"/>
                </a:lnTo>
                <a:lnTo>
                  <a:pt x="1624990" y="607617"/>
                </a:lnTo>
                <a:lnTo>
                  <a:pt x="1619916" y="615875"/>
                </a:lnTo>
                <a:lnTo>
                  <a:pt x="1614841" y="624133"/>
                </a:lnTo>
                <a:lnTo>
                  <a:pt x="1609133" y="632074"/>
                </a:lnTo>
                <a:lnTo>
                  <a:pt x="1602790" y="640015"/>
                </a:lnTo>
                <a:lnTo>
                  <a:pt x="1596130" y="647638"/>
                </a:lnTo>
                <a:lnTo>
                  <a:pt x="1588836" y="654943"/>
                </a:lnTo>
                <a:lnTo>
                  <a:pt x="1581225" y="662248"/>
                </a:lnTo>
                <a:lnTo>
                  <a:pt x="1572979" y="668919"/>
                </a:lnTo>
                <a:lnTo>
                  <a:pt x="1563782" y="675589"/>
                </a:lnTo>
                <a:lnTo>
                  <a:pt x="1554585" y="681624"/>
                </a:lnTo>
                <a:lnTo>
                  <a:pt x="1544120" y="687023"/>
                </a:lnTo>
                <a:lnTo>
                  <a:pt x="1533971" y="692423"/>
                </a:lnTo>
                <a:lnTo>
                  <a:pt x="1522554" y="697505"/>
                </a:lnTo>
                <a:lnTo>
                  <a:pt x="1510820" y="702269"/>
                </a:lnTo>
                <a:lnTo>
                  <a:pt x="1498135" y="706081"/>
                </a:lnTo>
                <a:lnTo>
                  <a:pt x="1485132" y="709892"/>
                </a:lnTo>
                <a:lnTo>
                  <a:pt x="1471495" y="712751"/>
                </a:lnTo>
                <a:lnTo>
                  <a:pt x="1457224" y="715609"/>
                </a:lnTo>
                <a:lnTo>
                  <a:pt x="1442001" y="717515"/>
                </a:lnTo>
                <a:lnTo>
                  <a:pt x="1426779" y="718786"/>
                </a:lnTo>
                <a:lnTo>
                  <a:pt x="1410288" y="720056"/>
                </a:lnTo>
                <a:lnTo>
                  <a:pt x="1393479" y="720374"/>
                </a:lnTo>
                <a:lnTo>
                  <a:pt x="1393479" y="806450"/>
                </a:lnTo>
                <a:lnTo>
                  <a:pt x="1348446" y="806450"/>
                </a:lnTo>
                <a:lnTo>
                  <a:pt x="1348446" y="720374"/>
                </a:lnTo>
                <a:lnTo>
                  <a:pt x="1331320" y="720056"/>
                </a:lnTo>
                <a:lnTo>
                  <a:pt x="1315464" y="718786"/>
                </a:lnTo>
                <a:lnTo>
                  <a:pt x="1299607" y="717515"/>
                </a:lnTo>
                <a:lnTo>
                  <a:pt x="1284701" y="715609"/>
                </a:lnTo>
                <a:lnTo>
                  <a:pt x="1270747" y="712751"/>
                </a:lnTo>
                <a:lnTo>
                  <a:pt x="1257110" y="709575"/>
                </a:lnTo>
                <a:lnTo>
                  <a:pt x="1243473" y="705763"/>
                </a:lnTo>
                <a:lnTo>
                  <a:pt x="1231422" y="701634"/>
                </a:lnTo>
                <a:lnTo>
                  <a:pt x="1219371" y="696870"/>
                </a:lnTo>
                <a:lnTo>
                  <a:pt x="1208271" y="691788"/>
                </a:lnTo>
                <a:lnTo>
                  <a:pt x="1197488" y="686070"/>
                </a:lnTo>
                <a:lnTo>
                  <a:pt x="1187340" y="680035"/>
                </a:lnTo>
                <a:lnTo>
                  <a:pt x="1177509" y="673683"/>
                </a:lnTo>
                <a:lnTo>
                  <a:pt x="1168629" y="666695"/>
                </a:lnTo>
                <a:lnTo>
                  <a:pt x="1160066" y="659707"/>
                </a:lnTo>
                <a:lnTo>
                  <a:pt x="1152138" y="652084"/>
                </a:lnTo>
                <a:lnTo>
                  <a:pt x="1144844" y="644144"/>
                </a:lnTo>
                <a:lnTo>
                  <a:pt x="1137866" y="636203"/>
                </a:lnTo>
                <a:lnTo>
                  <a:pt x="1131524" y="627310"/>
                </a:lnTo>
                <a:lnTo>
                  <a:pt x="1125498" y="618734"/>
                </a:lnTo>
                <a:lnTo>
                  <a:pt x="1120107" y="609523"/>
                </a:lnTo>
                <a:lnTo>
                  <a:pt x="1115033" y="600312"/>
                </a:lnTo>
                <a:lnTo>
                  <a:pt x="1110910" y="591100"/>
                </a:lnTo>
                <a:lnTo>
                  <a:pt x="1106787" y="581254"/>
                </a:lnTo>
                <a:lnTo>
                  <a:pt x="1103299" y="571090"/>
                </a:lnTo>
                <a:lnTo>
                  <a:pt x="1100127" y="561244"/>
                </a:lnTo>
                <a:lnTo>
                  <a:pt x="1097590" y="550762"/>
                </a:lnTo>
                <a:lnTo>
                  <a:pt x="1095053" y="540598"/>
                </a:lnTo>
                <a:lnTo>
                  <a:pt x="1093150" y="530116"/>
                </a:lnTo>
                <a:lnTo>
                  <a:pt x="1091882" y="519635"/>
                </a:lnTo>
                <a:lnTo>
                  <a:pt x="1090930" y="509153"/>
                </a:lnTo>
                <a:lnTo>
                  <a:pt x="1090613" y="498354"/>
                </a:lnTo>
                <a:lnTo>
                  <a:pt x="1276456" y="498354"/>
                </a:lnTo>
                <a:lnTo>
                  <a:pt x="1276456" y="504389"/>
                </a:lnTo>
                <a:lnTo>
                  <a:pt x="1276773" y="510424"/>
                </a:lnTo>
                <a:lnTo>
                  <a:pt x="1277407" y="517094"/>
                </a:lnTo>
                <a:lnTo>
                  <a:pt x="1278358" y="523764"/>
                </a:lnTo>
                <a:lnTo>
                  <a:pt x="1279944" y="530434"/>
                </a:lnTo>
                <a:lnTo>
                  <a:pt x="1281847" y="537104"/>
                </a:lnTo>
                <a:lnTo>
                  <a:pt x="1284701" y="543774"/>
                </a:lnTo>
                <a:lnTo>
                  <a:pt x="1287873" y="550444"/>
                </a:lnTo>
                <a:lnTo>
                  <a:pt x="1290093" y="553621"/>
                </a:lnTo>
                <a:lnTo>
                  <a:pt x="1291995" y="556479"/>
                </a:lnTo>
                <a:lnTo>
                  <a:pt x="1294215" y="559656"/>
                </a:lnTo>
                <a:lnTo>
                  <a:pt x="1297070" y="562197"/>
                </a:lnTo>
                <a:lnTo>
                  <a:pt x="1299607" y="564738"/>
                </a:lnTo>
                <a:lnTo>
                  <a:pt x="1302778" y="567596"/>
                </a:lnTo>
                <a:lnTo>
                  <a:pt x="1305949" y="569820"/>
                </a:lnTo>
                <a:lnTo>
                  <a:pt x="1309755" y="572043"/>
                </a:lnTo>
                <a:lnTo>
                  <a:pt x="1313244" y="574266"/>
                </a:lnTo>
                <a:lnTo>
                  <a:pt x="1317683" y="575854"/>
                </a:lnTo>
                <a:lnTo>
                  <a:pt x="1322123" y="577443"/>
                </a:lnTo>
                <a:lnTo>
                  <a:pt x="1326563" y="579348"/>
                </a:lnTo>
                <a:lnTo>
                  <a:pt x="1331638" y="580619"/>
                </a:lnTo>
                <a:lnTo>
                  <a:pt x="1336712" y="581572"/>
                </a:lnTo>
                <a:lnTo>
                  <a:pt x="1342420" y="582207"/>
                </a:lnTo>
                <a:lnTo>
                  <a:pt x="1348446" y="582842"/>
                </a:lnTo>
                <a:lnTo>
                  <a:pt x="1348446" y="459921"/>
                </a:lnTo>
                <a:lnTo>
                  <a:pt x="1330686" y="454839"/>
                </a:lnTo>
                <a:lnTo>
                  <a:pt x="1312292" y="450393"/>
                </a:lnTo>
                <a:lnTo>
                  <a:pt x="1293264" y="444993"/>
                </a:lnTo>
                <a:lnTo>
                  <a:pt x="1283750" y="441499"/>
                </a:lnTo>
                <a:lnTo>
                  <a:pt x="1273601" y="438323"/>
                </a:lnTo>
                <a:lnTo>
                  <a:pt x="1255842" y="432288"/>
                </a:lnTo>
                <a:lnTo>
                  <a:pt x="1239351" y="425935"/>
                </a:lnTo>
                <a:lnTo>
                  <a:pt x="1223494" y="419265"/>
                </a:lnTo>
                <a:lnTo>
                  <a:pt x="1208588" y="412595"/>
                </a:lnTo>
                <a:lnTo>
                  <a:pt x="1201294" y="408784"/>
                </a:lnTo>
                <a:lnTo>
                  <a:pt x="1194317" y="405290"/>
                </a:lnTo>
                <a:lnTo>
                  <a:pt x="1187657" y="401478"/>
                </a:lnTo>
                <a:lnTo>
                  <a:pt x="1181314" y="397984"/>
                </a:lnTo>
                <a:lnTo>
                  <a:pt x="1175289" y="393538"/>
                </a:lnTo>
                <a:lnTo>
                  <a:pt x="1169263" y="389409"/>
                </a:lnTo>
                <a:lnTo>
                  <a:pt x="1163555" y="385279"/>
                </a:lnTo>
                <a:lnTo>
                  <a:pt x="1158163" y="380515"/>
                </a:lnTo>
                <a:lnTo>
                  <a:pt x="1153089" y="375751"/>
                </a:lnTo>
                <a:lnTo>
                  <a:pt x="1148649" y="370669"/>
                </a:lnTo>
                <a:lnTo>
                  <a:pt x="1143892" y="365904"/>
                </a:lnTo>
                <a:lnTo>
                  <a:pt x="1139769" y="360187"/>
                </a:lnTo>
                <a:lnTo>
                  <a:pt x="1135964" y="354470"/>
                </a:lnTo>
                <a:lnTo>
                  <a:pt x="1132158" y="348753"/>
                </a:lnTo>
                <a:lnTo>
                  <a:pt x="1128987" y="342400"/>
                </a:lnTo>
                <a:lnTo>
                  <a:pt x="1126132" y="336048"/>
                </a:lnTo>
                <a:lnTo>
                  <a:pt x="1123595" y="329377"/>
                </a:lnTo>
                <a:lnTo>
                  <a:pt x="1121058" y="322390"/>
                </a:lnTo>
                <a:lnTo>
                  <a:pt x="1119155" y="315084"/>
                </a:lnTo>
                <a:lnTo>
                  <a:pt x="1117570" y="307144"/>
                </a:lnTo>
                <a:lnTo>
                  <a:pt x="1116301" y="299203"/>
                </a:lnTo>
                <a:lnTo>
                  <a:pt x="1115667" y="290945"/>
                </a:lnTo>
                <a:lnTo>
                  <a:pt x="1114715" y="282369"/>
                </a:lnTo>
                <a:lnTo>
                  <a:pt x="1114398" y="272840"/>
                </a:lnTo>
                <a:lnTo>
                  <a:pt x="1114715" y="259818"/>
                </a:lnTo>
                <a:lnTo>
                  <a:pt x="1116301" y="247113"/>
                </a:lnTo>
                <a:lnTo>
                  <a:pt x="1117887" y="235043"/>
                </a:lnTo>
                <a:lnTo>
                  <a:pt x="1120107" y="223291"/>
                </a:lnTo>
                <a:lnTo>
                  <a:pt x="1123278" y="212174"/>
                </a:lnTo>
                <a:lnTo>
                  <a:pt x="1126767" y="201375"/>
                </a:lnTo>
                <a:lnTo>
                  <a:pt x="1131207" y="190893"/>
                </a:lnTo>
                <a:lnTo>
                  <a:pt x="1135964" y="181047"/>
                </a:lnTo>
                <a:lnTo>
                  <a:pt x="1141355" y="171518"/>
                </a:lnTo>
                <a:lnTo>
                  <a:pt x="1146746" y="162624"/>
                </a:lnTo>
                <a:lnTo>
                  <a:pt x="1153089" y="154048"/>
                </a:lnTo>
                <a:lnTo>
                  <a:pt x="1159749" y="145790"/>
                </a:lnTo>
                <a:lnTo>
                  <a:pt x="1167360" y="138167"/>
                </a:lnTo>
                <a:lnTo>
                  <a:pt x="1174654" y="130862"/>
                </a:lnTo>
                <a:lnTo>
                  <a:pt x="1182583" y="124192"/>
                </a:lnTo>
                <a:lnTo>
                  <a:pt x="1190828" y="117839"/>
                </a:lnTo>
                <a:lnTo>
                  <a:pt x="1199391" y="111804"/>
                </a:lnTo>
                <a:lnTo>
                  <a:pt x="1208271" y="106087"/>
                </a:lnTo>
                <a:lnTo>
                  <a:pt x="1217151" y="100687"/>
                </a:lnTo>
                <a:lnTo>
                  <a:pt x="1226665" y="96241"/>
                </a:lnTo>
                <a:lnTo>
                  <a:pt x="1236179" y="91794"/>
                </a:lnTo>
                <a:lnTo>
                  <a:pt x="1246010" y="87665"/>
                </a:lnTo>
                <a:lnTo>
                  <a:pt x="1255842" y="84489"/>
                </a:lnTo>
                <a:lnTo>
                  <a:pt x="1265990" y="80995"/>
                </a:lnTo>
                <a:lnTo>
                  <a:pt x="1276456" y="78454"/>
                </a:lnTo>
                <a:lnTo>
                  <a:pt x="1286287" y="76230"/>
                </a:lnTo>
                <a:lnTo>
                  <a:pt x="1296752" y="74007"/>
                </a:lnTo>
                <a:lnTo>
                  <a:pt x="1306901" y="72419"/>
                </a:lnTo>
                <a:lnTo>
                  <a:pt x="1317683" y="71148"/>
                </a:lnTo>
                <a:lnTo>
                  <a:pt x="1328149" y="70195"/>
                </a:lnTo>
                <a:lnTo>
                  <a:pt x="1337980" y="69560"/>
                </a:lnTo>
                <a:lnTo>
                  <a:pt x="1348446" y="69560"/>
                </a:lnTo>
                <a:lnTo>
                  <a:pt x="1348446" y="0"/>
                </a:lnTo>
                <a:close/>
              </a:path>
            </a:pathLst>
          </a:custGeom>
          <a:solidFill>
            <a:srgbClr val="F4A516"/>
          </a:solidFill>
          <a:ln>
            <a:noFill/>
          </a:ln>
        </p:spPr>
        <p:txBody>
          <a:bodyPr anchor="ctr">
            <a:normAutofit fontScale="77500" lnSpcReduction="20000"/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/>
            <a:endParaRPr lang="zh-CN" altLang="en-US" sz="135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7" name="KSO_Shape"/>
          <p:cNvSpPr/>
          <p:nvPr>
            <p:custDataLst>
              <p:tags r:id="rId24"/>
            </p:custDataLst>
          </p:nvPr>
        </p:nvSpPr>
        <p:spPr bwMode="auto">
          <a:xfrm>
            <a:off x="7577910" y="743977"/>
            <a:ext cx="366712" cy="156770"/>
          </a:xfrm>
          <a:custGeom>
            <a:avLst/>
            <a:gdLst>
              <a:gd name="T0" fmla="*/ 2147483646 w 6286"/>
              <a:gd name="T1" fmla="*/ 2147483646 h 3585"/>
              <a:gd name="T2" fmla="*/ 2147483646 w 6286"/>
              <a:gd name="T3" fmla="*/ 2147483646 h 3585"/>
              <a:gd name="T4" fmla="*/ 2147483646 w 6286"/>
              <a:gd name="T5" fmla="*/ 1250331893 h 3585"/>
              <a:gd name="T6" fmla="*/ 2147483646 w 6286"/>
              <a:gd name="T7" fmla="*/ 2147483646 h 3585"/>
              <a:gd name="T8" fmla="*/ 2147483646 w 6286"/>
              <a:gd name="T9" fmla="*/ 2147483646 h 3585"/>
              <a:gd name="T10" fmla="*/ 2147483646 w 6286"/>
              <a:gd name="T11" fmla="*/ 2147483646 h 3585"/>
              <a:gd name="T12" fmla="*/ 2147483646 w 6286"/>
              <a:gd name="T13" fmla="*/ 2147483646 h 3585"/>
              <a:gd name="T14" fmla="*/ 2147483646 w 6286"/>
              <a:gd name="T15" fmla="*/ 2147483646 h 3585"/>
              <a:gd name="T16" fmla="*/ 2147483646 w 6286"/>
              <a:gd name="T17" fmla="*/ 2147483646 h 3585"/>
              <a:gd name="T18" fmla="*/ 2147483646 w 6286"/>
              <a:gd name="T19" fmla="*/ 55594914 h 3585"/>
              <a:gd name="T20" fmla="*/ 2147483646 w 6286"/>
              <a:gd name="T21" fmla="*/ 2147483646 h 3585"/>
              <a:gd name="T22" fmla="*/ 2147483646 w 6286"/>
              <a:gd name="T23" fmla="*/ 2147483646 h 3585"/>
              <a:gd name="T24" fmla="*/ 2147483646 w 6286"/>
              <a:gd name="T25" fmla="*/ 2147483646 h 3585"/>
              <a:gd name="T26" fmla="*/ 2147483646 w 6286"/>
              <a:gd name="T27" fmla="*/ 2147483646 h 3585"/>
              <a:gd name="T28" fmla="*/ 2147483646 w 6286"/>
              <a:gd name="T29" fmla="*/ 2147483646 h 3585"/>
              <a:gd name="T30" fmla="*/ 2147483646 w 6286"/>
              <a:gd name="T31" fmla="*/ 2147483646 h 3585"/>
              <a:gd name="T32" fmla="*/ 2147483646 w 6286"/>
              <a:gd name="T33" fmla="*/ 2147483646 h 3585"/>
              <a:gd name="T34" fmla="*/ 2147483646 w 6286"/>
              <a:gd name="T35" fmla="*/ 2147483646 h 3585"/>
              <a:gd name="T36" fmla="*/ 2147483646 w 6286"/>
              <a:gd name="T37" fmla="*/ 2147483646 h 3585"/>
              <a:gd name="T38" fmla="*/ 2147483646 w 6286"/>
              <a:gd name="T39" fmla="*/ 2147483646 h 3585"/>
              <a:gd name="T40" fmla="*/ 2147483646 w 6286"/>
              <a:gd name="T41" fmla="*/ 2147483646 h 3585"/>
              <a:gd name="T42" fmla="*/ 2147483646 w 6286"/>
              <a:gd name="T43" fmla="*/ 2147483646 h 3585"/>
              <a:gd name="T44" fmla="*/ 2147483646 w 6286"/>
              <a:gd name="T45" fmla="*/ 2147483646 h 3585"/>
              <a:gd name="T46" fmla="*/ 2147483646 w 6286"/>
              <a:gd name="T47" fmla="*/ 2147483646 h 3585"/>
              <a:gd name="T48" fmla="*/ 2147483646 w 6286"/>
              <a:gd name="T49" fmla="*/ 2147483646 h 3585"/>
              <a:gd name="T50" fmla="*/ 2147483646 w 6286"/>
              <a:gd name="T51" fmla="*/ 2147483646 h 3585"/>
              <a:gd name="T52" fmla="*/ 2147483646 w 6286"/>
              <a:gd name="T53" fmla="*/ 2147483646 h 3585"/>
              <a:gd name="T54" fmla="*/ 2147483646 w 6286"/>
              <a:gd name="T55" fmla="*/ 2147483646 h 3585"/>
              <a:gd name="T56" fmla="*/ 2147483646 w 6286"/>
              <a:gd name="T57" fmla="*/ 2147483646 h 3585"/>
              <a:gd name="T58" fmla="*/ 2147483646 w 6286"/>
              <a:gd name="T59" fmla="*/ 2147483646 h 3585"/>
              <a:gd name="T60" fmla="*/ 2147483646 w 6286"/>
              <a:gd name="T61" fmla="*/ 2147483646 h 3585"/>
              <a:gd name="T62" fmla="*/ 2147483646 w 6286"/>
              <a:gd name="T63" fmla="*/ 2147483646 h 3585"/>
              <a:gd name="T64" fmla="*/ 2147483646 w 6286"/>
              <a:gd name="T65" fmla="*/ 2147483646 h 3585"/>
              <a:gd name="T66" fmla="*/ 2147483646 w 6286"/>
              <a:gd name="T67" fmla="*/ 2147483646 h 3585"/>
              <a:gd name="T68" fmla="*/ 2147483646 w 6286"/>
              <a:gd name="T69" fmla="*/ 2147483646 h 3585"/>
              <a:gd name="T70" fmla="*/ 2147483646 w 6286"/>
              <a:gd name="T71" fmla="*/ 2147483646 h 3585"/>
              <a:gd name="T72" fmla="*/ 2147483646 w 6286"/>
              <a:gd name="T73" fmla="*/ 2147483646 h 3585"/>
              <a:gd name="T74" fmla="*/ 2147483646 w 6286"/>
              <a:gd name="T75" fmla="*/ 2147483646 h 3585"/>
              <a:gd name="T76" fmla="*/ 2147483646 w 6286"/>
              <a:gd name="T77" fmla="*/ 2147483646 h 3585"/>
              <a:gd name="T78" fmla="*/ 2147483646 w 6286"/>
              <a:gd name="T79" fmla="*/ 2147483646 h 3585"/>
              <a:gd name="T80" fmla="*/ 2147483646 w 6286"/>
              <a:gd name="T81" fmla="*/ 2147483646 h 3585"/>
              <a:gd name="T82" fmla="*/ 2147483646 w 6286"/>
              <a:gd name="T83" fmla="*/ 2147483646 h 3585"/>
              <a:gd name="T84" fmla="*/ 2147483646 w 6286"/>
              <a:gd name="T85" fmla="*/ 2147483646 h 3585"/>
              <a:gd name="T86" fmla="*/ 2147483646 w 6286"/>
              <a:gd name="T87" fmla="*/ 2147483646 h 3585"/>
              <a:gd name="T88" fmla="*/ 2147483646 w 6286"/>
              <a:gd name="T89" fmla="*/ 2147483646 h 3585"/>
              <a:gd name="T90" fmla="*/ 2147483646 w 6286"/>
              <a:gd name="T91" fmla="*/ 2147483646 h 3585"/>
              <a:gd name="T92" fmla="*/ 2147483646 w 6286"/>
              <a:gd name="T93" fmla="*/ 2147483646 h 3585"/>
              <a:gd name="T94" fmla="*/ 2147483646 w 6286"/>
              <a:gd name="T95" fmla="*/ 2147483646 h 3585"/>
              <a:gd name="T96" fmla="*/ 2147483646 w 6286"/>
              <a:gd name="T97" fmla="*/ 2147483646 h 3585"/>
              <a:gd name="T98" fmla="*/ 2147483646 w 6286"/>
              <a:gd name="T99" fmla="*/ 2147483646 h 3585"/>
              <a:gd name="T100" fmla="*/ 2147483646 w 6286"/>
              <a:gd name="T101" fmla="*/ 2147483646 h 3585"/>
              <a:gd name="T102" fmla="*/ 2147483646 w 6286"/>
              <a:gd name="T103" fmla="*/ 2147483646 h 3585"/>
              <a:gd name="T104" fmla="*/ 2147483646 w 6286"/>
              <a:gd name="T105" fmla="*/ 2147483646 h 3585"/>
              <a:gd name="T106" fmla="*/ 2147483646 w 6286"/>
              <a:gd name="T107" fmla="*/ 2147483646 h 3585"/>
              <a:gd name="T108" fmla="*/ 2147483646 w 6286"/>
              <a:gd name="T109" fmla="*/ 2147483646 h 3585"/>
              <a:gd name="T110" fmla="*/ 1864851352 w 6286"/>
              <a:gd name="T111" fmla="*/ 2147483646 h 3585"/>
              <a:gd name="T112" fmla="*/ 2147483646 w 6286"/>
              <a:gd name="T113" fmla="*/ 2147483646 h 3585"/>
              <a:gd name="T114" fmla="*/ 2147483646 w 6286"/>
              <a:gd name="T115" fmla="*/ 2147483646 h 3585"/>
              <a:gd name="T116" fmla="*/ 2147483646 w 6286"/>
              <a:gd name="T117" fmla="*/ 2147483646 h 3585"/>
              <a:gd name="T118" fmla="*/ 2147483646 w 6286"/>
              <a:gd name="T119" fmla="*/ 2147483646 h 3585"/>
              <a:gd name="T120" fmla="*/ 2147483646 w 6286"/>
              <a:gd name="T121" fmla="*/ 2147483646 h 3585"/>
              <a:gd name="T122" fmla="*/ 2147483646 w 6286"/>
              <a:gd name="T123" fmla="*/ 2147483646 h 3585"/>
              <a:gd name="T124" fmla="*/ 2147483646 w 6286"/>
              <a:gd name="T125" fmla="*/ 2147483646 h 358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6286" h="3585">
                <a:moveTo>
                  <a:pt x="3934" y="1151"/>
                </a:moveTo>
                <a:lnTo>
                  <a:pt x="3934" y="1151"/>
                </a:lnTo>
                <a:lnTo>
                  <a:pt x="3962" y="1158"/>
                </a:lnTo>
                <a:lnTo>
                  <a:pt x="3991" y="1163"/>
                </a:lnTo>
                <a:lnTo>
                  <a:pt x="4019" y="1166"/>
                </a:lnTo>
                <a:lnTo>
                  <a:pt x="4047" y="1169"/>
                </a:lnTo>
                <a:lnTo>
                  <a:pt x="4074" y="1170"/>
                </a:lnTo>
                <a:lnTo>
                  <a:pt x="4103" y="1169"/>
                </a:lnTo>
                <a:lnTo>
                  <a:pt x="4130" y="1167"/>
                </a:lnTo>
                <a:lnTo>
                  <a:pt x="4157" y="1164"/>
                </a:lnTo>
                <a:lnTo>
                  <a:pt x="4184" y="1159"/>
                </a:lnTo>
                <a:lnTo>
                  <a:pt x="4211" y="1153"/>
                </a:lnTo>
                <a:lnTo>
                  <a:pt x="4237" y="1147"/>
                </a:lnTo>
                <a:lnTo>
                  <a:pt x="4263" y="1139"/>
                </a:lnTo>
                <a:lnTo>
                  <a:pt x="4288" y="1128"/>
                </a:lnTo>
                <a:lnTo>
                  <a:pt x="4313" y="1118"/>
                </a:lnTo>
                <a:lnTo>
                  <a:pt x="4338" y="1106"/>
                </a:lnTo>
                <a:lnTo>
                  <a:pt x="4361" y="1093"/>
                </a:lnTo>
                <a:lnTo>
                  <a:pt x="4384" y="1079"/>
                </a:lnTo>
                <a:lnTo>
                  <a:pt x="4406" y="1065"/>
                </a:lnTo>
                <a:lnTo>
                  <a:pt x="4428" y="1048"/>
                </a:lnTo>
                <a:lnTo>
                  <a:pt x="4448" y="1031"/>
                </a:lnTo>
                <a:lnTo>
                  <a:pt x="4469" y="1013"/>
                </a:lnTo>
                <a:lnTo>
                  <a:pt x="4487" y="993"/>
                </a:lnTo>
                <a:lnTo>
                  <a:pt x="4506" y="973"/>
                </a:lnTo>
                <a:lnTo>
                  <a:pt x="4524" y="951"/>
                </a:lnTo>
                <a:lnTo>
                  <a:pt x="4539" y="929"/>
                </a:lnTo>
                <a:lnTo>
                  <a:pt x="4555" y="907"/>
                </a:lnTo>
                <a:lnTo>
                  <a:pt x="4569" y="883"/>
                </a:lnTo>
                <a:lnTo>
                  <a:pt x="4582" y="858"/>
                </a:lnTo>
                <a:lnTo>
                  <a:pt x="4594" y="832"/>
                </a:lnTo>
                <a:lnTo>
                  <a:pt x="4604" y="806"/>
                </a:lnTo>
                <a:lnTo>
                  <a:pt x="4614" y="779"/>
                </a:lnTo>
                <a:lnTo>
                  <a:pt x="4622" y="751"/>
                </a:lnTo>
                <a:lnTo>
                  <a:pt x="4629" y="724"/>
                </a:lnTo>
                <a:lnTo>
                  <a:pt x="4634" y="695"/>
                </a:lnTo>
                <a:lnTo>
                  <a:pt x="4638" y="667"/>
                </a:lnTo>
                <a:lnTo>
                  <a:pt x="4641" y="639"/>
                </a:lnTo>
                <a:lnTo>
                  <a:pt x="4641" y="610"/>
                </a:lnTo>
                <a:lnTo>
                  <a:pt x="4641" y="583"/>
                </a:lnTo>
                <a:lnTo>
                  <a:pt x="4638" y="556"/>
                </a:lnTo>
                <a:lnTo>
                  <a:pt x="4636" y="528"/>
                </a:lnTo>
                <a:lnTo>
                  <a:pt x="4631" y="502"/>
                </a:lnTo>
                <a:lnTo>
                  <a:pt x="4625" y="475"/>
                </a:lnTo>
                <a:lnTo>
                  <a:pt x="4618" y="449"/>
                </a:lnTo>
                <a:lnTo>
                  <a:pt x="4610" y="423"/>
                </a:lnTo>
                <a:lnTo>
                  <a:pt x="4601" y="397"/>
                </a:lnTo>
                <a:lnTo>
                  <a:pt x="4590" y="372"/>
                </a:lnTo>
                <a:lnTo>
                  <a:pt x="4578" y="349"/>
                </a:lnTo>
                <a:lnTo>
                  <a:pt x="4565" y="325"/>
                </a:lnTo>
                <a:lnTo>
                  <a:pt x="4551" y="301"/>
                </a:lnTo>
                <a:lnTo>
                  <a:pt x="4536" y="279"/>
                </a:lnTo>
                <a:lnTo>
                  <a:pt x="4519" y="258"/>
                </a:lnTo>
                <a:lnTo>
                  <a:pt x="4503" y="238"/>
                </a:lnTo>
                <a:lnTo>
                  <a:pt x="4484" y="218"/>
                </a:lnTo>
                <a:lnTo>
                  <a:pt x="4465" y="197"/>
                </a:lnTo>
                <a:lnTo>
                  <a:pt x="4445" y="180"/>
                </a:lnTo>
                <a:lnTo>
                  <a:pt x="4424" y="162"/>
                </a:lnTo>
                <a:lnTo>
                  <a:pt x="4401" y="147"/>
                </a:lnTo>
                <a:lnTo>
                  <a:pt x="4378" y="131"/>
                </a:lnTo>
                <a:lnTo>
                  <a:pt x="4354" y="117"/>
                </a:lnTo>
                <a:lnTo>
                  <a:pt x="4329" y="104"/>
                </a:lnTo>
                <a:lnTo>
                  <a:pt x="4305" y="91"/>
                </a:lnTo>
                <a:lnTo>
                  <a:pt x="4277" y="81"/>
                </a:lnTo>
                <a:lnTo>
                  <a:pt x="4251" y="71"/>
                </a:lnTo>
                <a:lnTo>
                  <a:pt x="4223" y="63"/>
                </a:lnTo>
                <a:lnTo>
                  <a:pt x="4195" y="57"/>
                </a:lnTo>
                <a:lnTo>
                  <a:pt x="4166" y="51"/>
                </a:lnTo>
                <a:lnTo>
                  <a:pt x="4138" y="48"/>
                </a:lnTo>
                <a:lnTo>
                  <a:pt x="4111" y="45"/>
                </a:lnTo>
                <a:lnTo>
                  <a:pt x="4083" y="44"/>
                </a:lnTo>
                <a:lnTo>
                  <a:pt x="4054" y="45"/>
                </a:lnTo>
                <a:lnTo>
                  <a:pt x="4027" y="46"/>
                </a:lnTo>
                <a:lnTo>
                  <a:pt x="4000" y="50"/>
                </a:lnTo>
                <a:lnTo>
                  <a:pt x="3973" y="55"/>
                </a:lnTo>
                <a:lnTo>
                  <a:pt x="3947" y="61"/>
                </a:lnTo>
                <a:lnTo>
                  <a:pt x="3920" y="68"/>
                </a:lnTo>
                <a:lnTo>
                  <a:pt x="3895" y="76"/>
                </a:lnTo>
                <a:lnTo>
                  <a:pt x="3869" y="85"/>
                </a:lnTo>
                <a:lnTo>
                  <a:pt x="3844" y="96"/>
                </a:lnTo>
                <a:lnTo>
                  <a:pt x="3819" y="108"/>
                </a:lnTo>
                <a:lnTo>
                  <a:pt x="3796" y="121"/>
                </a:lnTo>
                <a:lnTo>
                  <a:pt x="3773" y="135"/>
                </a:lnTo>
                <a:lnTo>
                  <a:pt x="3751" y="150"/>
                </a:lnTo>
                <a:lnTo>
                  <a:pt x="3730" y="167"/>
                </a:lnTo>
                <a:lnTo>
                  <a:pt x="3709" y="183"/>
                </a:lnTo>
                <a:lnTo>
                  <a:pt x="3689" y="202"/>
                </a:lnTo>
                <a:lnTo>
                  <a:pt x="3670" y="221"/>
                </a:lnTo>
                <a:lnTo>
                  <a:pt x="3651" y="241"/>
                </a:lnTo>
                <a:lnTo>
                  <a:pt x="3634" y="262"/>
                </a:lnTo>
                <a:lnTo>
                  <a:pt x="3618" y="285"/>
                </a:lnTo>
                <a:lnTo>
                  <a:pt x="3602" y="307"/>
                </a:lnTo>
                <a:lnTo>
                  <a:pt x="3588" y="332"/>
                </a:lnTo>
                <a:lnTo>
                  <a:pt x="3575" y="357"/>
                </a:lnTo>
                <a:lnTo>
                  <a:pt x="3563" y="382"/>
                </a:lnTo>
                <a:lnTo>
                  <a:pt x="3553" y="408"/>
                </a:lnTo>
                <a:lnTo>
                  <a:pt x="3543" y="435"/>
                </a:lnTo>
                <a:lnTo>
                  <a:pt x="3535" y="463"/>
                </a:lnTo>
                <a:lnTo>
                  <a:pt x="3528" y="491"/>
                </a:lnTo>
                <a:lnTo>
                  <a:pt x="3523" y="520"/>
                </a:lnTo>
                <a:lnTo>
                  <a:pt x="3520" y="548"/>
                </a:lnTo>
                <a:lnTo>
                  <a:pt x="3517" y="575"/>
                </a:lnTo>
                <a:lnTo>
                  <a:pt x="3516" y="603"/>
                </a:lnTo>
                <a:lnTo>
                  <a:pt x="3516" y="631"/>
                </a:lnTo>
                <a:lnTo>
                  <a:pt x="3519" y="659"/>
                </a:lnTo>
                <a:lnTo>
                  <a:pt x="3522" y="686"/>
                </a:lnTo>
                <a:lnTo>
                  <a:pt x="3526" y="713"/>
                </a:lnTo>
                <a:lnTo>
                  <a:pt x="3532" y="739"/>
                </a:lnTo>
                <a:lnTo>
                  <a:pt x="3539" y="766"/>
                </a:lnTo>
                <a:lnTo>
                  <a:pt x="3547" y="791"/>
                </a:lnTo>
                <a:lnTo>
                  <a:pt x="3556" y="817"/>
                </a:lnTo>
                <a:lnTo>
                  <a:pt x="3567" y="842"/>
                </a:lnTo>
                <a:lnTo>
                  <a:pt x="3580" y="865"/>
                </a:lnTo>
                <a:lnTo>
                  <a:pt x="3593" y="890"/>
                </a:lnTo>
                <a:lnTo>
                  <a:pt x="3606" y="913"/>
                </a:lnTo>
                <a:lnTo>
                  <a:pt x="3621" y="935"/>
                </a:lnTo>
                <a:lnTo>
                  <a:pt x="3638" y="956"/>
                </a:lnTo>
                <a:lnTo>
                  <a:pt x="3655" y="977"/>
                </a:lnTo>
                <a:lnTo>
                  <a:pt x="3673" y="998"/>
                </a:lnTo>
                <a:lnTo>
                  <a:pt x="3693" y="1016"/>
                </a:lnTo>
                <a:lnTo>
                  <a:pt x="3713" y="1034"/>
                </a:lnTo>
                <a:lnTo>
                  <a:pt x="3735" y="1052"/>
                </a:lnTo>
                <a:lnTo>
                  <a:pt x="3756" y="1068"/>
                </a:lnTo>
                <a:lnTo>
                  <a:pt x="3779" y="1084"/>
                </a:lnTo>
                <a:lnTo>
                  <a:pt x="3803" y="1098"/>
                </a:lnTo>
                <a:lnTo>
                  <a:pt x="3828" y="1111"/>
                </a:lnTo>
                <a:lnTo>
                  <a:pt x="3854" y="1123"/>
                </a:lnTo>
                <a:lnTo>
                  <a:pt x="3880" y="1133"/>
                </a:lnTo>
                <a:lnTo>
                  <a:pt x="3907" y="1143"/>
                </a:lnTo>
                <a:lnTo>
                  <a:pt x="3934" y="1151"/>
                </a:lnTo>
                <a:close/>
                <a:moveTo>
                  <a:pt x="5747" y="1511"/>
                </a:moveTo>
                <a:lnTo>
                  <a:pt x="5747" y="1511"/>
                </a:lnTo>
                <a:lnTo>
                  <a:pt x="5739" y="1498"/>
                </a:lnTo>
                <a:lnTo>
                  <a:pt x="5732" y="1485"/>
                </a:lnTo>
                <a:lnTo>
                  <a:pt x="5725" y="1473"/>
                </a:lnTo>
                <a:lnTo>
                  <a:pt x="5717" y="1461"/>
                </a:lnTo>
                <a:lnTo>
                  <a:pt x="5699" y="1440"/>
                </a:lnTo>
                <a:lnTo>
                  <a:pt x="5680" y="1421"/>
                </a:lnTo>
                <a:lnTo>
                  <a:pt x="5659" y="1403"/>
                </a:lnTo>
                <a:lnTo>
                  <a:pt x="5637" y="1389"/>
                </a:lnTo>
                <a:lnTo>
                  <a:pt x="5613" y="1376"/>
                </a:lnTo>
                <a:lnTo>
                  <a:pt x="5588" y="1366"/>
                </a:lnTo>
                <a:lnTo>
                  <a:pt x="5562" y="1359"/>
                </a:lnTo>
                <a:lnTo>
                  <a:pt x="5537" y="1353"/>
                </a:lnTo>
                <a:lnTo>
                  <a:pt x="5509" y="1349"/>
                </a:lnTo>
                <a:lnTo>
                  <a:pt x="5482" y="1349"/>
                </a:lnTo>
                <a:lnTo>
                  <a:pt x="5455" y="1352"/>
                </a:lnTo>
                <a:lnTo>
                  <a:pt x="5428" y="1356"/>
                </a:lnTo>
                <a:lnTo>
                  <a:pt x="5415" y="1361"/>
                </a:lnTo>
                <a:lnTo>
                  <a:pt x="5401" y="1364"/>
                </a:lnTo>
                <a:lnTo>
                  <a:pt x="5388" y="1369"/>
                </a:lnTo>
                <a:lnTo>
                  <a:pt x="5375" y="1375"/>
                </a:lnTo>
                <a:lnTo>
                  <a:pt x="4968" y="1565"/>
                </a:lnTo>
                <a:lnTo>
                  <a:pt x="4912" y="1584"/>
                </a:lnTo>
                <a:lnTo>
                  <a:pt x="4854" y="1600"/>
                </a:lnTo>
                <a:lnTo>
                  <a:pt x="4798" y="1613"/>
                </a:lnTo>
                <a:lnTo>
                  <a:pt x="4739" y="1624"/>
                </a:lnTo>
                <a:lnTo>
                  <a:pt x="4681" y="1632"/>
                </a:lnTo>
                <a:lnTo>
                  <a:pt x="4623" y="1639"/>
                </a:lnTo>
                <a:lnTo>
                  <a:pt x="4564" y="1643"/>
                </a:lnTo>
                <a:lnTo>
                  <a:pt x="4506" y="1644"/>
                </a:lnTo>
                <a:lnTo>
                  <a:pt x="4469" y="1643"/>
                </a:lnTo>
                <a:lnTo>
                  <a:pt x="4431" y="1642"/>
                </a:lnTo>
                <a:lnTo>
                  <a:pt x="4394" y="1639"/>
                </a:lnTo>
                <a:lnTo>
                  <a:pt x="4358" y="1636"/>
                </a:lnTo>
                <a:lnTo>
                  <a:pt x="4321" y="1631"/>
                </a:lnTo>
                <a:lnTo>
                  <a:pt x="4286" y="1626"/>
                </a:lnTo>
                <a:lnTo>
                  <a:pt x="4250" y="1621"/>
                </a:lnTo>
                <a:lnTo>
                  <a:pt x="4215" y="1613"/>
                </a:lnTo>
                <a:lnTo>
                  <a:pt x="4179" y="1605"/>
                </a:lnTo>
                <a:lnTo>
                  <a:pt x="4145" y="1596"/>
                </a:lnTo>
                <a:lnTo>
                  <a:pt x="4111" y="1586"/>
                </a:lnTo>
                <a:lnTo>
                  <a:pt x="4077" y="1576"/>
                </a:lnTo>
                <a:lnTo>
                  <a:pt x="4044" y="1564"/>
                </a:lnTo>
                <a:lnTo>
                  <a:pt x="4012" y="1552"/>
                </a:lnTo>
                <a:lnTo>
                  <a:pt x="3980" y="1539"/>
                </a:lnTo>
                <a:lnTo>
                  <a:pt x="3948" y="1525"/>
                </a:lnTo>
                <a:lnTo>
                  <a:pt x="3917" y="1510"/>
                </a:lnTo>
                <a:lnTo>
                  <a:pt x="3887" y="1494"/>
                </a:lnTo>
                <a:lnTo>
                  <a:pt x="3857" y="1478"/>
                </a:lnTo>
                <a:lnTo>
                  <a:pt x="3829" y="1461"/>
                </a:lnTo>
                <a:lnTo>
                  <a:pt x="3801" y="1444"/>
                </a:lnTo>
                <a:lnTo>
                  <a:pt x="3773" y="1425"/>
                </a:lnTo>
                <a:lnTo>
                  <a:pt x="3748" y="1406"/>
                </a:lnTo>
                <a:lnTo>
                  <a:pt x="3722" y="1386"/>
                </a:lnTo>
                <a:lnTo>
                  <a:pt x="3697" y="1364"/>
                </a:lnTo>
                <a:lnTo>
                  <a:pt x="3673" y="1343"/>
                </a:lnTo>
                <a:lnTo>
                  <a:pt x="3651" y="1321"/>
                </a:lnTo>
                <a:lnTo>
                  <a:pt x="3628" y="1298"/>
                </a:lnTo>
                <a:lnTo>
                  <a:pt x="3607" y="1275"/>
                </a:lnTo>
                <a:lnTo>
                  <a:pt x="3587" y="1251"/>
                </a:lnTo>
                <a:lnTo>
                  <a:pt x="3568" y="1226"/>
                </a:lnTo>
                <a:lnTo>
                  <a:pt x="3550" y="1202"/>
                </a:lnTo>
                <a:lnTo>
                  <a:pt x="3440" y="1045"/>
                </a:lnTo>
                <a:lnTo>
                  <a:pt x="3358" y="927"/>
                </a:lnTo>
                <a:lnTo>
                  <a:pt x="3313" y="862"/>
                </a:lnTo>
                <a:lnTo>
                  <a:pt x="3280" y="811"/>
                </a:lnTo>
                <a:lnTo>
                  <a:pt x="3245" y="763"/>
                </a:lnTo>
                <a:lnTo>
                  <a:pt x="3209" y="715"/>
                </a:lnTo>
                <a:lnTo>
                  <a:pt x="3172" y="669"/>
                </a:lnTo>
                <a:lnTo>
                  <a:pt x="3133" y="625"/>
                </a:lnTo>
                <a:lnTo>
                  <a:pt x="3093" y="581"/>
                </a:lnTo>
                <a:lnTo>
                  <a:pt x="3051" y="540"/>
                </a:lnTo>
                <a:lnTo>
                  <a:pt x="3009" y="500"/>
                </a:lnTo>
                <a:lnTo>
                  <a:pt x="2965" y="459"/>
                </a:lnTo>
                <a:lnTo>
                  <a:pt x="2921" y="423"/>
                </a:lnTo>
                <a:lnTo>
                  <a:pt x="2875" y="386"/>
                </a:lnTo>
                <a:lnTo>
                  <a:pt x="2828" y="352"/>
                </a:lnTo>
                <a:lnTo>
                  <a:pt x="2781" y="319"/>
                </a:lnTo>
                <a:lnTo>
                  <a:pt x="2731" y="287"/>
                </a:lnTo>
                <a:lnTo>
                  <a:pt x="2682" y="256"/>
                </a:lnTo>
                <a:lnTo>
                  <a:pt x="2631" y="228"/>
                </a:lnTo>
                <a:lnTo>
                  <a:pt x="2580" y="201"/>
                </a:lnTo>
                <a:lnTo>
                  <a:pt x="2528" y="176"/>
                </a:lnTo>
                <a:lnTo>
                  <a:pt x="2475" y="153"/>
                </a:lnTo>
                <a:lnTo>
                  <a:pt x="2421" y="130"/>
                </a:lnTo>
                <a:lnTo>
                  <a:pt x="2367" y="110"/>
                </a:lnTo>
                <a:lnTo>
                  <a:pt x="2313" y="91"/>
                </a:lnTo>
                <a:lnTo>
                  <a:pt x="2256" y="75"/>
                </a:lnTo>
                <a:lnTo>
                  <a:pt x="2200" y="59"/>
                </a:lnTo>
                <a:lnTo>
                  <a:pt x="2144" y="45"/>
                </a:lnTo>
                <a:lnTo>
                  <a:pt x="2086" y="33"/>
                </a:lnTo>
                <a:lnTo>
                  <a:pt x="2029" y="23"/>
                </a:lnTo>
                <a:lnTo>
                  <a:pt x="1971" y="15"/>
                </a:lnTo>
                <a:lnTo>
                  <a:pt x="1912" y="9"/>
                </a:lnTo>
                <a:lnTo>
                  <a:pt x="1853" y="4"/>
                </a:lnTo>
                <a:lnTo>
                  <a:pt x="1794" y="2"/>
                </a:lnTo>
                <a:lnTo>
                  <a:pt x="1735" y="0"/>
                </a:lnTo>
                <a:lnTo>
                  <a:pt x="1697" y="0"/>
                </a:lnTo>
                <a:lnTo>
                  <a:pt x="1656" y="2"/>
                </a:lnTo>
                <a:lnTo>
                  <a:pt x="1616" y="4"/>
                </a:lnTo>
                <a:lnTo>
                  <a:pt x="1577" y="7"/>
                </a:lnTo>
                <a:lnTo>
                  <a:pt x="1537" y="11"/>
                </a:lnTo>
                <a:lnTo>
                  <a:pt x="1497" y="16"/>
                </a:lnTo>
                <a:lnTo>
                  <a:pt x="1457" y="22"/>
                </a:lnTo>
                <a:lnTo>
                  <a:pt x="1417" y="28"/>
                </a:lnTo>
                <a:lnTo>
                  <a:pt x="1378" y="35"/>
                </a:lnTo>
                <a:lnTo>
                  <a:pt x="1338" y="43"/>
                </a:lnTo>
                <a:lnTo>
                  <a:pt x="1298" y="52"/>
                </a:lnTo>
                <a:lnTo>
                  <a:pt x="1258" y="63"/>
                </a:lnTo>
                <a:lnTo>
                  <a:pt x="1219" y="74"/>
                </a:lnTo>
                <a:lnTo>
                  <a:pt x="1178" y="85"/>
                </a:lnTo>
                <a:lnTo>
                  <a:pt x="1140" y="98"/>
                </a:lnTo>
                <a:lnTo>
                  <a:pt x="1101" y="111"/>
                </a:lnTo>
                <a:lnTo>
                  <a:pt x="1076" y="122"/>
                </a:lnTo>
                <a:lnTo>
                  <a:pt x="657" y="318"/>
                </a:lnTo>
                <a:lnTo>
                  <a:pt x="644" y="324"/>
                </a:lnTo>
                <a:lnTo>
                  <a:pt x="632" y="331"/>
                </a:lnTo>
                <a:lnTo>
                  <a:pt x="620" y="339"/>
                </a:lnTo>
                <a:lnTo>
                  <a:pt x="608" y="346"/>
                </a:lnTo>
                <a:lnTo>
                  <a:pt x="587" y="364"/>
                </a:lnTo>
                <a:lnTo>
                  <a:pt x="568" y="384"/>
                </a:lnTo>
                <a:lnTo>
                  <a:pt x="551" y="405"/>
                </a:lnTo>
                <a:lnTo>
                  <a:pt x="535" y="428"/>
                </a:lnTo>
                <a:lnTo>
                  <a:pt x="524" y="451"/>
                </a:lnTo>
                <a:lnTo>
                  <a:pt x="513" y="476"/>
                </a:lnTo>
                <a:lnTo>
                  <a:pt x="505" y="502"/>
                </a:lnTo>
                <a:lnTo>
                  <a:pt x="500" y="528"/>
                </a:lnTo>
                <a:lnTo>
                  <a:pt x="496" y="555"/>
                </a:lnTo>
                <a:lnTo>
                  <a:pt x="496" y="582"/>
                </a:lnTo>
                <a:lnTo>
                  <a:pt x="499" y="609"/>
                </a:lnTo>
                <a:lnTo>
                  <a:pt x="503" y="636"/>
                </a:lnTo>
                <a:lnTo>
                  <a:pt x="507" y="649"/>
                </a:lnTo>
                <a:lnTo>
                  <a:pt x="512" y="664"/>
                </a:lnTo>
                <a:lnTo>
                  <a:pt x="516" y="677"/>
                </a:lnTo>
                <a:lnTo>
                  <a:pt x="522" y="690"/>
                </a:lnTo>
                <a:lnTo>
                  <a:pt x="529" y="703"/>
                </a:lnTo>
                <a:lnTo>
                  <a:pt x="537" y="714"/>
                </a:lnTo>
                <a:lnTo>
                  <a:pt x="544" y="727"/>
                </a:lnTo>
                <a:lnTo>
                  <a:pt x="552" y="738"/>
                </a:lnTo>
                <a:lnTo>
                  <a:pt x="570" y="759"/>
                </a:lnTo>
                <a:lnTo>
                  <a:pt x="588" y="779"/>
                </a:lnTo>
                <a:lnTo>
                  <a:pt x="610" y="796"/>
                </a:lnTo>
                <a:lnTo>
                  <a:pt x="632" y="811"/>
                </a:lnTo>
                <a:lnTo>
                  <a:pt x="656" y="823"/>
                </a:lnTo>
                <a:lnTo>
                  <a:pt x="680" y="833"/>
                </a:lnTo>
                <a:lnTo>
                  <a:pt x="706" y="842"/>
                </a:lnTo>
                <a:lnTo>
                  <a:pt x="732" y="848"/>
                </a:lnTo>
                <a:lnTo>
                  <a:pt x="760" y="850"/>
                </a:lnTo>
                <a:lnTo>
                  <a:pt x="787" y="850"/>
                </a:lnTo>
                <a:lnTo>
                  <a:pt x="814" y="848"/>
                </a:lnTo>
                <a:lnTo>
                  <a:pt x="841" y="843"/>
                </a:lnTo>
                <a:lnTo>
                  <a:pt x="854" y="839"/>
                </a:lnTo>
                <a:lnTo>
                  <a:pt x="868" y="835"/>
                </a:lnTo>
                <a:lnTo>
                  <a:pt x="881" y="830"/>
                </a:lnTo>
                <a:lnTo>
                  <a:pt x="894" y="824"/>
                </a:lnTo>
                <a:lnTo>
                  <a:pt x="1301" y="633"/>
                </a:lnTo>
                <a:lnTo>
                  <a:pt x="1355" y="616"/>
                </a:lnTo>
                <a:lnTo>
                  <a:pt x="1410" y="601"/>
                </a:lnTo>
                <a:lnTo>
                  <a:pt x="1464" y="588"/>
                </a:lnTo>
                <a:lnTo>
                  <a:pt x="1518" y="577"/>
                </a:lnTo>
                <a:lnTo>
                  <a:pt x="1573" y="569"/>
                </a:lnTo>
                <a:lnTo>
                  <a:pt x="1627" y="563"/>
                </a:lnTo>
                <a:lnTo>
                  <a:pt x="1681" y="561"/>
                </a:lnTo>
                <a:lnTo>
                  <a:pt x="1735" y="560"/>
                </a:lnTo>
                <a:lnTo>
                  <a:pt x="1792" y="561"/>
                </a:lnTo>
                <a:lnTo>
                  <a:pt x="1848" y="564"/>
                </a:lnTo>
                <a:lnTo>
                  <a:pt x="1902" y="570"/>
                </a:lnTo>
                <a:lnTo>
                  <a:pt x="1957" y="579"/>
                </a:lnTo>
                <a:lnTo>
                  <a:pt x="2010" y="589"/>
                </a:lnTo>
                <a:lnTo>
                  <a:pt x="2065" y="601"/>
                </a:lnTo>
                <a:lnTo>
                  <a:pt x="2118" y="616"/>
                </a:lnTo>
                <a:lnTo>
                  <a:pt x="2170" y="634"/>
                </a:lnTo>
                <a:lnTo>
                  <a:pt x="2222" y="653"/>
                </a:lnTo>
                <a:lnTo>
                  <a:pt x="2271" y="674"/>
                </a:lnTo>
                <a:lnTo>
                  <a:pt x="2322" y="698"/>
                </a:lnTo>
                <a:lnTo>
                  <a:pt x="2370" y="723"/>
                </a:lnTo>
                <a:lnTo>
                  <a:pt x="2418" y="751"/>
                </a:lnTo>
                <a:lnTo>
                  <a:pt x="2464" y="780"/>
                </a:lnTo>
                <a:lnTo>
                  <a:pt x="2510" y="811"/>
                </a:lnTo>
                <a:lnTo>
                  <a:pt x="2553" y="844"/>
                </a:lnTo>
                <a:lnTo>
                  <a:pt x="809" y="1655"/>
                </a:lnTo>
                <a:lnTo>
                  <a:pt x="839" y="1656"/>
                </a:lnTo>
                <a:lnTo>
                  <a:pt x="868" y="1658"/>
                </a:lnTo>
                <a:lnTo>
                  <a:pt x="924" y="1663"/>
                </a:lnTo>
                <a:lnTo>
                  <a:pt x="977" y="1670"/>
                </a:lnTo>
                <a:lnTo>
                  <a:pt x="1029" y="1680"/>
                </a:lnTo>
                <a:lnTo>
                  <a:pt x="1076" y="1691"/>
                </a:lnTo>
                <a:lnTo>
                  <a:pt x="1122" y="1704"/>
                </a:lnTo>
                <a:lnTo>
                  <a:pt x="1165" y="1720"/>
                </a:lnTo>
                <a:lnTo>
                  <a:pt x="1207" y="1735"/>
                </a:lnTo>
                <a:lnTo>
                  <a:pt x="1246" y="1752"/>
                </a:lnTo>
                <a:lnTo>
                  <a:pt x="1282" y="1769"/>
                </a:lnTo>
                <a:lnTo>
                  <a:pt x="1318" y="1787"/>
                </a:lnTo>
                <a:lnTo>
                  <a:pt x="1350" y="1805"/>
                </a:lnTo>
                <a:lnTo>
                  <a:pt x="1380" y="1822"/>
                </a:lnTo>
                <a:lnTo>
                  <a:pt x="1409" y="1840"/>
                </a:lnTo>
                <a:lnTo>
                  <a:pt x="1459" y="1873"/>
                </a:lnTo>
                <a:lnTo>
                  <a:pt x="1510" y="1905"/>
                </a:lnTo>
                <a:lnTo>
                  <a:pt x="1564" y="1937"/>
                </a:lnTo>
                <a:lnTo>
                  <a:pt x="1593" y="1952"/>
                </a:lnTo>
                <a:lnTo>
                  <a:pt x="1621" y="1967"/>
                </a:lnTo>
                <a:lnTo>
                  <a:pt x="1653" y="1982"/>
                </a:lnTo>
                <a:lnTo>
                  <a:pt x="1685" y="1996"/>
                </a:lnTo>
                <a:lnTo>
                  <a:pt x="1719" y="2009"/>
                </a:lnTo>
                <a:lnTo>
                  <a:pt x="1754" y="2021"/>
                </a:lnTo>
                <a:lnTo>
                  <a:pt x="1792" y="2030"/>
                </a:lnTo>
                <a:lnTo>
                  <a:pt x="1832" y="2039"/>
                </a:lnTo>
                <a:lnTo>
                  <a:pt x="1875" y="2047"/>
                </a:lnTo>
                <a:lnTo>
                  <a:pt x="1921" y="2052"/>
                </a:lnTo>
                <a:lnTo>
                  <a:pt x="1968" y="2056"/>
                </a:lnTo>
                <a:lnTo>
                  <a:pt x="2019" y="2057"/>
                </a:lnTo>
                <a:lnTo>
                  <a:pt x="2069" y="2056"/>
                </a:lnTo>
                <a:lnTo>
                  <a:pt x="2117" y="2052"/>
                </a:lnTo>
                <a:lnTo>
                  <a:pt x="2161" y="2047"/>
                </a:lnTo>
                <a:lnTo>
                  <a:pt x="2204" y="2039"/>
                </a:lnTo>
                <a:lnTo>
                  <a:pt x="2243" y="2031"/>
                </a:lnTo>
                <a:lnTo>
                  <a:pt x="2281" y="2021"/>
                </a:lnTo>
                <a:lnTo>
                  <a:pt x="2316" y="2010"/>
                </a:lnTo>
                <a:lnTo>
                  <a:pt x="2349" y="1997"/>
                </a:lnTo>
                <a:lnTo>
                  <a:pt x="2381" y="1983"/>
                </a:lnTo>
                <a:lnTo>
                  <a:pt x="2412" y="1969"/>
                </a:lnTo>
                <a:lnTo>
                  <a:pt x="2441" y="1953"/>
                </a:lnTo>
                <a:lnTo>
                  <a:pt x="2469" y="1938"/>
                </a:lnTo>
                <a:lnTo>
                  <a:pt x="2525" y="1905"/>
                </a:lnTo>
                <a:lnTo>
                  <a:pt x="2578" y="1872"/>
                </a:lnTo>
                <a:lnTo>
                  <a:pt x="2634" y="1838"/>
                </a:lnTo>
                <a:lnTo>
                  <a:pt x="2663" y="1820"/>
                </a:lnTo>
                <a:lnTo>
                  <a:pt x="2695" y="1801"/>
                </a:lnTo>
                <a:lnTo>
                  <a:pt x="2728" y="1783"/>
                </a:lnTo>
                <a:lnTo>
                  <a:pt x="2765" y="1765"/>
                </a:lnTo>
                <a:lnTo>
                  <a:pt x="2802" y="1747"/>
                </a:lnTo>
                <a:lnTo>
                  <a:pt x="2842" y="1730"/>
                </a:lnTo>
                <a:lnTo>
                  <a:pt x="2884" y="1714"/>
                </a:lnTo>
                <a:lnTo>
                  <a:pt x="2929" y="1700"/>
                </a:lnTo>
                <a:lnTo>
                  <a:pt x="2976" y="1687"/>
                </a:lnTo>
                <a:lnTo>
                  <a:pt x="3026" y="1675"/>
                </a:lnTo>
                <a:lnTo>
                  <a:pt x="3078" y="1667"/>
                </a:lnTo>
                <a:lnTo>
                  <a:pt x="3106" y="1663"/>
                </a:lnTo>
                <a:lnTo>
                  <a:pt x="3134" y="1659"/>
                </a:lnTo>
                <a:lnTo>
                  <a:pt x="3162" y="1657"/>
                </a:lnTo>
                <a:lnTo>
                  <a:pt x="3192" y="1655"/>
                </a:lnTo>
                <a:lnTo>
                  <a:pt x="3222" y="1655"/>
                </a:lnTo>
                <a:lnTo>
                  <a:pt x="3253" y="1654"/>
                </a:lnTo>
                <a:lnTo>
                  <a:pt x="3284" y="1655"/>
                </a:lnTo>
                <a:lnTo>
                  <a:pt x="3314" y="1656"/>
                </a:lnTo>
                <a:lnTo>
                  <a:pt x="3344" y="1657"/>
                </a:lnTo>
                <a:lnTo>
                  <a:pt x="3373" y="1659"/>
                </a:lnTo>
                <a:lnTo>
                  <a:pt x="3402" y="1663"/>
                </a:lnTo>
                <a:lnTo>
                  <a:pt x="3429" y="1667"/>
                </a:lnTo>
                <a:lnTo>
                  <a:pt x="3482" y="1676"/>
                </a:lnTo>
                <a:lnTo>
                  <a:pt x="3533" y="1687"/>
                </a:lnTo>
                <a:lnTo>
                  <a:pt x="3580" y="1701"/>
                </a:lnTo>
                <a:lnTo>
                  <a:pt x="3625" y="1715"/>
                </a:lnTo>
                <a:lnTo>
                  <a:pt x="3668" y="1731"/>
                </a:lnTo>
                <a:lnTo>
                  <a:pt x="3709" y="1748"/>
                </a:lnTo>
                <a:lnTo>
                  <a:pt x="3746" y="1766"/>
                </a:lnTo>
                <a:lnTo>
                  <a:pt x="3782" y="1785"/>
                </a:lnTo>
                <a:lnTo>
                  <a:pt x="3816" y="1802"/>
                </a:lnTo>
                <a:lnTo>
                  <a:pt x="3848" y="1821"/>
                </a:lnTo>
                <a:lnTo>
                  <a:pt x="3876" y="1839"/>
                </a:lnTo>
                <a:lnTo>
                  <a:pt x="3929" y="1873"/>
                </a:lnTo>
                <a:lnTo>
                  <a:pt x="3942" y="1881"/>
                </a:lnTo>
                <a:lnTo>
                  <a:pt x="3992" y="1912"/>
                </a:lnTo>
                <a:lnTo>
                  <a:pt x="4044" y="1943"/>
                </a:lnTo>
                <a:lnTo>
                  <a:pt x="4072" y="1958"/>
                </a:lnTo>
                <a:lnTo>
                  <a:pt x="4100" y="1972"/>
                </a:lnTo>
                <a:lnTo>
                  <a:pt x="4131" y="1986"/>
                </a:lnTo>
                <a:lnTo>
                  <a:pt x="4163" y="1999"/>
                </a:lnTo>
                <a:lnTo>
                  <a:pt x="4196" y="2011"/>
                </a:lnTo>
                <a:lnTo>
                  <a:pt x="4231" y="2022"/>
                </a:lnTo>
                <a:lnTo>
                  <a:pt x="4268" y="2032"/>
                </a:lnTo>
                <a:lnTo>
                  <a:pt x="4307" y="2041"/>
                </a:lnTo>
                <a:lnTo>
                  <a:pt x="4348" y="2047"/>
                </a:lnTo>
                <a:lnTo>
                  <a:pt x="4393" y="2052"/>
                </a:lnTo>
                <a:lnTo>
                  <a:pt x="4439" y="2056"/>
                </a:lnTo>
                <a:lnTo>
                  <a:pt x="4489" y="2057"/>
                </a:lnTo>
                <a:lnTo>
                  <a:pt x="4538" y="2056"/>
                </a:lnTo>
                <a:lnTo>
                  <a:pt x="4587" y="2052"/>
                </a:lnTo>
                <a:lnTo>
                  <a:pt x="4631" y="2047"/>
                </a:lnTo>
                <a:lnTo>
                  <a:pt x="4673" y="2039"/>
                </a:lnTo>
                <a:lnTo>
                  <a:pt x="4713" y="2031"/>
                </a:lnTo>
                <a:lnTo>
                  <a:pt x="4749" y="2021"/>
                </a:lnTo>
                <a:lnTo>
                  <a:pt x="4785" y="2010"/>
                </a:lnTo>
                <a:lnTo>
                  <a:pt x="4819" y="1997"/>
                </a:lnTo>
                <a:lnTo>
                  <a:pt x="4851" y="1983"/>
                </a:lnTo>
                <a:lnTo>
                  <a:pt x="4882" y="1969"/>
                </a:lnTo>
                <a:lnTo>
                  <a:pt x="4911" y="1953"/>
                </a:lnTo>
                <a:lnTo>
                  <a:pt x="4939" y="1938"/>
                </a:lnTo>
                <a:lnTo>
                  <a:pt x="4994" y="1905"/>
                </a:lnTo>
                <a:lnTo>
                  <a:pt x="5048" y="1872"/>
                </a:lnTo>
                <a:lnTo>
                  <a:pt x="5101" y="1839"/>
                </a:lnTo>
                <a:lnTo>
                  <a:pt x="5131" y="1821"/>
                </a:lnTo>
                <a:lnTo>
                  <a:pt x="5161" y="1802"/>
                </a:lnTo>
                <a:lnTo>
                  <a:pt x="5194" y="1785"/>
                </a:lnTo>
                <a:lnTo>
                  <a:pt x="5230" y="1767"/>
                </a:lnTo>
                <a:lnTo>
                  <a:pt x="5266" y="1749"/>
                </a:lnTo>
                <a:lnTo>
                  <a:pt x="5305" y="1733"/>
                </a:lnTo>
                <a:lnTo>
                  <a:pt x="5347" y="1717"/>
                </a:lnTo>
                <a:lnTo>
                  <a:pt x="5390" y="1702"/>
                </a:lnTo>
                <a:lnTo>
                  <a:pt x="5436" y="1689"/>
                </a:lnTo>
                <a:lnTo>
                  <a:pt x="5485" y="1677"/>
                </a:lnTo>
                <a:lnTo>
                  <a:pt x="5535" y="1668"/>
                </a:lnTo>
                <a:lnTo>
                  <a:pt x="5588" y="1661"/>
                </a:lnTo>
                <a:lnTo>
                  <a:pt x="5617" y="1658"/>
                </a:lnTo>
                <a:lnTo>
                  <a:pt x="5645" y="1656"/>
                </a:lnTo>
                <a:lnTo>
                  <a:pt x="5675" y="1655"/>
                </a:lnTo>
                <a:lnTo>
                  <a:pt x="5704" y="1654"/>
                </a:lnTo>
                <a:lnTo>
                  <a:pt x="5770" y="1656"/>
                </a:lnTo>
                <a:lnTo>
                  <a:pt x="5771" y="1638"/>
                </a:lnTo>
                <a:lnTo>
                  <a:pt x="5771" y="1619"/>
                </a:lnTo>
                <a:lnTo>
                  <a:pt x="5770" y="1602"/>
                </a:lnTo>
                <a:lnTo>
                  <a:pt x="5768" y="1583"/>
                </a:lnTo>
                <a:lnTo>
                  <a:pt x="5764" y="1565"/>
                </a:lnTo>
                <a:lnTo>
                  <a:pt x="5760" y="1546"/>
                </a:lnTo>
                <a:lnTo>
                  <a:pt x="5754" y="1529"/>
                </a:lnTo>
                <a:lnTo>
                  <a:pt x="5747" y="1511"/>
                </a:lnTo>
                <a:close/>
                <a:moveTo>
                  <a:pt x="5042" y="2637"/>
                </a:moveTo>
                <a:lnTo>
                  <a:pt x="5042" y="2637"/>
                </a:lnTo>
                <a:lnTo>
                  <a:pt x="4988" y="2671"/>
                </a:lnTo>
                <a:lnTo>
                  <a:pt x="4933" y="2703"/>
                </a:lnTo>
                <a:lnTo>
                  <a:pt x="4905" y="2718"/>
                </a:lnTo>
                <a:lnTo>
                  <a:pt x="4876" y="2733"/>
                </a:lnTo>
                <a:lnTo>
                  <a:pt x="4846" y="2747"/>
                </a:lnTo>
                <a:lnTo>
                  <a:pt x="4814" y="2762"/>
                </a:lnTo>
                <a:lnTo>
                  <a:pt x="4781" y="2773"/>
                </a:lnTo>
                <a:lnTo>
                  <a:pt x="4746" y="2785"/>
                </a:lnTo>
                <a:lnTo>
                  <a:pt x="4709" y="2795"/>
                </a:lnTo>
                <a:lnTo>
                  <a:pt x="4670" y="2803"/>
                </a:lnTo>
                <a:lnTo>
                  <a:pt x="4629" y="2810"/>
                </a:lnTo>
                <a:lnTo>
                  <a:pt x="4585" y="2816"/>
                </a:lnTo>
                <a:lnTo>
                  <a:pt x="4538" y="2819"/>
                </a:lnTo>
                <a:lnTo>
                  <a:pt x="4487" y="2821"/>
                </a:lnTo>
                <a:lnTo>
                  <a:pt x="4440" y="2819"/>
                </a:lnTo>
                <a:lnTo>
                  <a:pt x="4395" y="2816"/>
                </a:lnTo>
                <a:lnTo>
                  <a:pt x="4353" y="2811"/>
                </a:lnTo>
                <a:lnTo>
                  <a:pt x="4313" y="2804"/>
                </a:lnTo>
                <a:lnTo>
                  <a:pt x="4275" y="2797"/>
                </a:lnTo>
                <a:lnTo>
                  <a:pt x="4238" y="2788"/>
                </a:lnTo>
                <a:lnTo>
                  <a:pt x="4204" y="2777"/>
                </a:lnTo>
                <a:lnTo>
                  <a:pt x="4172" y="2765"/>
                </a:lnTo>
                <a:lnTo>
                  <a:pt x="4140" y="2753"/>
                </a:lnTo>
                <a:lnTo>
                  <a:pt x="4111" y="2739"/>
                </a:lnTo>
                <a:lnTo>
                  <a:pt x="4083" y="2725"/>
                </a:lnTo>
                <a:lnTo>
                  <a:pt x="4057" y="2711"/>
                </a:lnTo>
                <a:lnTo>
                  <a:pt x="4005" y="2681"/>
                </a:lnTo>
                <a:lnTo>
                  <a:pt x="3956" y="2651"/>
                </a:lnTo>
                <a:lnTo>
                  <a:pt x="3935" y="2638"/>
                </a:lnTo>
                <a:lnTo>
                  <a:pt x="3883" y="2605"/>
                </a:lnTo>
                <a:lnTo>
                  <a:pt x="3854" y="2586"/>
                </a:lnTo>
                <a:lnTo>
                  <a:pt x="3822" y="2568"/>
                </a:lnTo>
                <a:lnTo>
                  <a:pt x="3788" y="2549"/>
                </a:lnTo>
                <a:lnTo>
                  <a:pt x="3751" y="2530"/>
                </a:lnTo>
                <a:lnTo>
                  <a:pt x="3713" y="2513"/>
                </a:lnTo>
                <a:lnTo>
                  <a:pt x="3672" y="2495"/>
                </a:lnTo>
                <a:lnTo>
                  <a:pt x="3628" y="2480"/>
                </a:lnTo>
                <a:lnTo>
                  <a:pt x="3583" y="2464"/>
                </a:lnTo>
                <a:lnTo>
                  <a:pt x="3535" y="2451"/>
                </a:lnTo>
                <a:lnTo>
                  <a:pt x="3484" y="2439"/>
                </a:lnTo>
                <a:lnTo>
                  <a:pt x="3430" y="2430"/>
                </a:lnTo>
                <a:lnTo>
                  <a:pt x="3403" y="2426"/>
                </a:lnTo>
                <a:lnTo>
                  <a:pt x="3375" y="2423"/>
                </a:lnTo>
                <a:lnTo>
                  <a:pt x="3345" y="2421"/>
                </a:lnTo>
                <a:lnTo>
                  <a:pt x="3314" y="2418"/>
                </a:lnTo>
                <a:lnTo>
                  <a:pt x="3285" y="2418"/>
                </a:lnTo>
                <a:lnTo>
                  <a:pt x="3253" y="2417"/>
                </a:lnTo>
                <a:lnTo>
                  <a:pt x="3222" y="2418"/>
                </a:lnTo>
                <a:lnTo>
                  <a:pt x="3192" y="2418"/>
                </a:lnTo>
                <a:lnTo>
                  <a:pt x="3162" y="2421"/>
                </a:lnTo>
                <a:lnTo>
                  <a:pt x="3133" y="2423"/>
                </a:lnTo>
                <a:lnTo>
                  <a:pt x="3104" y="2426"/>
                </a:lnTo>
                <a:lnTo>
                  <a:pt x="3077" y="2430"/>
                </a:lnTo>
                <a:lnTo>
                  <a:pt x="3024" y="2439"/>
                </a:lnTo>
                <a:lnTo>
                  <a:pt x="2973" y="2450"/>
                </a:lnTo>
                <a:lnTo>
                  <a:pt x="2925" y="2463"/>
                </a:lnTo>
                <a:lnTo>
                  <a:pt x="2880" y="2478"/>
                </a:lnTo>
                <a:lnTo>
                  <a:pt x="2838" y="2495"/>
                </a:lnTo>
                <a:lnTo>
                  <a:pt x="2796" y="2511"/>
                </a:lnTo>
                <a:lnTo>
                  <a:pt x="2759" y="2529"/>
                </a:lnTo>
                <a:lnTo>
                  <a:pt x="2723" y="2548"/>
                </a:lnTo>
                <a:lnTo>
                  <a:pt x="2689" y="2567"/>
                </a:lnTo>
                <a:lnTo>
                  <a:pt x="2657" y="2585"/>
                </a:lnTo>
                <a:lnTo>
                  <a:pt x="2626" y="2603"/>
                </a:lnTo>
                <a:lnTo>
                  <a:pt x="2572" y="2637"/>
                </a:lnTo>
                <a:lnTo>
                  <a:pt x="2518" y="2671"/>
                </a:lnTo>
                <a:lnTo>
                  <a:pt x="2464" y="2703"/>
                </a:lnTo>
                <a:lnTo>
                  <a:pt x="2435" y="2718"/>
                </a:lnTo>
                <a:lnTo>
                  <a:pt x="2407" y="2733"/>
                </a:lnTo>
                <a:lnTo>
                  <a:pt x="2376" y="2747"/>
                </a:lnTo>
                <a:lnTo>
                  <a:pt x="2344" y="2762"/>
                </a:lnTo>
                <a:lnTo>
                  <a:pt x="2311" y="2773"/>
                </a:lnTo>
                <a:lnTo>
                  <a:pt x="2277" y="2785"/>
                </a:lnTo>
                <a:lnTo>
                  <a:pt x="2241" y="2795"/>
                </a:lnTo>
                <a:lnTo>
                  <a:pt x="2202" y="2803"/>
                </a:lnTo>
                <a:lnTo>
                  <a:pt x="2159" y="2810"/>
                </a:lnTo>
                <a:lnTo>
                  <a:pt x="2115" y="2816"/>
                </a:lnTo>
                <a:lnTo>
                  <a:pt x="2068" y="2819"/>
                </a:lnTo>
                <a:lnTo>
                  <a:pt x="2019" y="2821"/>
                </a:lnTo>
                <a:lnTo>
                  <a:pt x="1968" y="2819"/>
                </a:lnTo>
                <a:lnTo>
                  <a:pt x="1921" y="2816"/>
                </a:lnTo>
                <a:lnTo>
                  <a:pt x="1877" y="2810"/>
                </a:lnTo>
                <a:lnTo>
                  <a:pt x="1835" y="2803"/>
                </a:lnTo>
                <a:lnTo>
                  <a:pt x="1796" y="2795"/>
                </a:lnTo>
                <a:lnTo>
                  <a:pt x="1758" y="2784"/>
                </a:lnTo>
                <a:lnTo>
                  <a:pt x="1722" y="2772"/>
                </a:lnTo>
                <a:lnTo>
                  <a:pt x="1689" y="2760"/>
                </a:lnTo>
                <a:lnTo>
                  <a:pt x="1658" y="2746"/>
                </a:lnTo>
                <a:lnTo>
                  <a:pt x="1627" y="2732"/>
                </a:lnTo>
                <a:lnTo>
                  <a:pt x="1597" y="2717"/>
                </a:lnTo>
                <a:lnTo>
                  <a:pt x="1570" y="2701"/>
                </a:lnTo>
                <a:lnTo>
                  <a:pt x="1517" y="2670"/>
                </a:lnTo>
                <a:lnTo>
                  <a:pt x="1466" y="2638"/>
                </a:lnTo>
                <a:lnTo>
                  <a:pt x="1413" y="2605"/>
                </a:lnTo>
                <a:lnTo>
                  <a:pt x="1384" y="2586"/>
                </a:lnTo>
                <a:lnTo>
                  <a:pt x="1352" y="2568"/>
                </a:lnTo>
                <a:lnTo>
                  <a:pt x="1318" y="2549"/>
                </a:lnTo>
                <a:lnTo>
                  <a:pt x="1282" y="2530"/>
                </a:lnTo>
                <a:lnTo>
                  <a:pt x="1243" y="2513"/>
                </a:lnTo>
                <a:lnTo>
                  <a:pt x="1203" y="2495"/>
                </a:lnTo>
                <a:lnTo>
                  <a:pt x="1160" y="2480"/>
                </a:lnTo>
                <a:lnTo>
                  <a:pt x="1114" y="2464"/>
                </a:lnTo>
                <a:lnTo>
                  <a:pt x="1065" y="2451"/>
                </a:lnTo>
                <a:lnTo>
                  <a:pt x="1014" y="2439"/>
                </a:lnTo>
                <a:lnTo>
                  <a:pt x="961" y="2430"/>
                </a:lnTo>
                <a:lnTo>
                  <a:pt x="933" y="2426"/>
                </a:lnTo>
                <a:lnTo>
                  <a:pt x="905" y="2423"/>
                </a:lnTo>
                <a:lnTo>
                  <a:pt x="875" y="2421"/>
                </a:lnTo>
                <a:lnTo>
                  <a:pt x="846" y="2418"/>
                </a:lnTo>
                <a:lnTo>
                  <a:pt x="815" y="2418"/>
                </a:lnTo>
                <a:lnTo>
                  <a:pt x="783" y="2417"/>
                </a:lnTo>
                <a:lnTo>
                  <a:pt x="752" y="2418"/>
                </a:lnTo>
                <a:lnTo>
                  <a:pt x="722" y="2418"/>
                </a:lnTo>
                <a:lnTo>
                  <a:pt x="692" y="2421"/>
                </a:lnTo>
                <a:lnTo>
                  <a:pt x="663" y="2423"/>
                </a:lnTo>
                <a:lnTo>
                  <a:pt x="634" y="2426"/>
                </a:lnTo>
                <a:lnTo>
                  <a:pt x="607" y="2430"/>
                </a:lnTo>
                <a:lnTo>
                  <a:pt x="554" y="2439"/>
                </a:lnTo>
                <a:lnTo>
                  <a:pt x="503" y="2450"/>
                </a:lnTo>
                <a:lnTo>
                  <a:pt x="456" y="2463"/>
                </a:lnTo>
                <a:lnTo>
                  <a:pt x="410" y="2478"/>
                </a:lnTo>
                <a:lnTo>
                  <a:pt x="368" y="2495"/>
                </a:lnTo>
                <a:lnTo>
                  <a:pt x="328" y="2511"/>
                </a:lnTo>
                <a:lnTo>
                  <a:pt x="289" y="2529"/>
                </a:lnTo>
                <a:lnTo>
                  <a:pt x="253" y="2548"/>
                </a:lnTo>
                <a:lnTo>
                  <a:pt x="219" y="2567"/>
                </a:lnTo>
                <a:lnTo>
                  <a:pt x="187" y="2585"/>
                </a:lnTo>
                <a:lnTo>
                  <a:pt x="158" y="2603"/>
                </a:lnTo>
                <a:lnTo>
                  <a:pt x="102" y="2637"/>
                </a:lnTo>
                <a:lnTo>
                  <a:pt x="51" y="2668"/>
                </a:lnTo>
                <a:lnTo>
                  <a:pt x="0" y="2700"/>
                </a:lnTo>
                <a:lnTo>
                  <a:pt x="0" y="2969"/>
                </a:lnTo>
                <a:lnTo>
                  <a:pt x="34" y="2954"/>
                </a:lnTo>
                <a:lnTo>
                  <a:pt x="67" y="2937"/>
                </a:lnTo>
                <a:lnTo>
                  <a:pt x="98" y="2921"/>
                </a:lnTo>
                <a:lnTo>
                  <a:pt x="127" y="2904"/>
                </a:lnTo>
                <a:lnTo>
                  <a:pt x="181" y="2873"/>
                </a:lnTo>
                <a:lnTo>
                  <a:pt x="230" y="2842"/>
                </a:lnTo>
                <a:lnTo>
                  <a:pt x="284" y="2809"/>
                </a:lnTo>
                <a:lnTo>
                  <a:pt x="338" y="2777"/>
                </a:lnTo>
                <a:lnTo>
                  <a:pt x="367" y="2760"/>
                </a:lnTo>
                <a:lnTo>
                  <a:pt x="396" y="2746"/>
                </a:lnTo>
                <a:lnTo>
                  <a:pt x="426" y="2732"/>
                </a:lnTo>
                <a:lnTo>
                  <a:pt x="457" y="2718"/>
                </a:lnTo>
                <a:lnTo>
                  <a:pt x="490" y="2706"/>
                </a:lnTo>
                <a:lnTo>
                  <a:pt x="526" y="2694"/>
                </a:lnTo>
                <a:lnTo>
                  <a:pt x="562" y="2685"/>
                </a:lnTo>
                <a:lnTo>
                  <a:pt x="601" y="2675"/>
                </a:lnTo>
                <a:lnTo>
                  <a:pt x="643" y="2670"/>
                </a:lnTo>
                <a:lnTo>
                  <a:pt x="686" y="2664"/>
                </a:lnTo>
                <a:lnTo>
                  <a:pt x="734" y="2660"/>
                </a:lnTo>
                <a:lnTo>
                  <a:pt x="783" y="2659"/>
                </a:lnTo>
                <a:lnTo>
                  <a:pt x="834" y="2660"/>
                </a:lnTo>
                <a:lnTo>
                  <a:pt x="881" y="2664"/>
                </a:lnTo>
                <a:lnTo>
                  <a:pt x="926" y="2670"/>
                </a:lnTo>
                <a:lnTo>
                  <a:pt x="967" y="2677"/>
                </a:lnTo>
                <a:lnTo>
                  <a:pt x="1007" y="2685"/>
                </a:lnTo>
                <a:lnTo>
                  <a:pt x="1044" y="2696"/>
                </a:lnTo>
                <a:lnTo>
                  <a:pt x="1079" y="2707"/>
                </a:lnTo>
                <a:lnTo>
                  <a:pt x="1114" y="2719"/>
                </a:lnTo>
                <a:lnTo>
                  <a:pt x="1145" y="2733"/>
                </a:lnTo>
                <a:lnTo>
                  <a:pt x="1176" y="2747"/>
                </a:lnTo>
                <a:lnTo>
                  <a:pt x="1204" y="2763"/>
                </a:lnTo>
                <a:lnTo>
                  <a:pt x="1233" y="2778"/>
                </a:lnTo>
                <a:lnTo>
                  <a:pt x="1286" y="2810"/>
                </a:lnTo>
                <a:lnTo>
                  <a:pt x="1337" y="2842"/>
                </a:lnTo>
                <a:lnTo>
                  <a:pt x="1389" y="2875"/>
                </a:lnTo>
                <a:lnTo>
                  <a:pt x="1418" y="2893"/>
                </a:lnTo>
                <a:lnTo>
                  <a:pt x="1450" y="2911"/>
                </a:lnTo>
                <a:lnTo>
                  <a:pt x="1484" y="2930"/>
                </a:lnTo>
                <a:lnTo>
                  <a:pt x="1520" y="2948"/>
                </a:lnTo>
                <a:lnTo>
                  <a:pt x="1558" y="2967"/>
                </a:lnTo>
                <a:lnTo>
                  <a:pt x="1600" y="2983"/>
                </a:lnTo>
                <a:lnTo>
                  <a:pt x="1642" y="3000"/>
                </a:lnTo>
                <a:lnTo>
                  <a:pt x="1688" y="3015"/>
                </a:lnTo>
                <a:lnTo>
                  <a:pt x="1737" y="3028"/>
                </a:lnTo>
                <a:lnTo>
                  <a:pt x="1787" y="3040"/>
                </a:lnTo>
                <a:lnTo>
                  <a:pt x="1842" y="3050"/>
                </a:lnTo>
                <a:lnTo>
                  <a:pt x="1869" y="3053"/>
                </a:lnTo>
                <a:lnTo>
                  <a:pt x="1897" y="3057"/>
                </a:lnTo>
                <a:lnTo>
                  <a:pt x="1927" y="3059"/>
                </a:lnTo>
                <a:lnTo>
                  <a:pt x="1956" y="3060"/>
                </a:lnTo>
                <a:lnTo>
                  <a:pt x="1987" y="3061"/>
                </a:lnTo>
                <a:lnTo>
                  <a:pt x="2019" y="3061"/>
                </a:lnTo>
                <a:lnTo>
                  <a:pt x="2049" y="3061"/>
                </a:lnTo>
                <a:lnTo>
                  <a:pt x="2080" y="3060"/>
                </a:lnTo>
                <a:lnTo>
                  <a:pt x="2110" y="3059"/>
                </a:lnTo>
                <a:lnTo>
                  <a:pt x="2139" y="3057"/>
                </a:lnTo>
                <a:lnTo>
                  <a:pt x="2167" y="3053"/>
                </a:lnTo>
                <a:lnTo>
                  <a:pt x="2195" y="3050"/>
                </a:lnTo>
                <a:lnTo>
                  <a:pt x="2248" y="3040"/>
                </a:lnTo>
                <a:lnTo>
                  <a:pt x="2298" y="3029"/>
                </a:lnTo>
                <a:lnTo>
                  <a:pt x="2347" y="3015"/>
                </a:lnTo>
                <a:lnTo>
                  <a:pt x="2392" y="3001"/>
                </a:lnTo>
                <a:lnTo>
                  <a:pt x="2434" y="2985"/>
                </a:lnTo>
                <a:lnTo>
                  <a:pt x="2474" y="2968"/>
                </a:lnTo>
                <a:lnTo>
                  <a:pt x="2513" y="2950"/>
                </a:lnTo>
                <a:lnTo>
                  <a:pt x="2549" y="2932"/>
                </a:lnTo>
                <a:lnTo>
                  <a:pt x="2583" y="2913"/>
                </a:lnTo>
                <a:lnTo>
                  <a:pt x="2615" y="2895"/>
                </a:lnTo>
                <a:lnTo>
                  <a:pt x="2645" y="2876"/>
                </a:lnTo>
                <a:lnTo>
                  <a:pt x="2700" y="2842"/>
                </a:lnTo>
                <a:lnTo>
                  <a:pt x="2753" y="2809"/>
                </a:lnTo>
                <a:lnTo>
                  <a:pt x="2808" y="2777"/>
                </a:lnTo>
                <a:lnTo>
                  <a:pt x="2836" y="2760"/>
                </a:lnTo>
                <a:lnTo>
                  <a:pt x="2865" y="2746"/>
                </a:lnTo>
                <a:lnTo>
                  <a:pt x="2895" y="2732"/>
                </a:lnTo>
                <a:lnTo>
                  <a:pt x="2927" y="2718"/>
                </a:lnTo>
                <a:lnTo>
                  <a:pt x="2960" y="2706"/>
                </a:lnTo>
                <a:lnTo>
                  <a:pt x="2995" y="2694"/>
                </a:lnTo>
                <a:lnTo>
                  <a:pt x="3031" y="2685"/>
                </a:lnTo>
                <a:lnTo>
                  <a:pt x="3070" y="2675"/>
                </a:lnTo>
                <a:lnTo>
                  <a:pt x="3111" y="2670"/>
                </a:lnTo>
                <a:lnTo>
                  <a:pt x="3156" y="2664"/>
                </a:lnTo>
                <a:lnTo>
                  <a:pt x="3203" y="2660"/>
                </a:lnTo>
                <a:lnTo>
                  <a:pt x="3253" y="2659"/>
                </a:lnTo>
                <a:lnTo>
                  <a:pt x="3303" y="2660"/>
                </a:lnTo>
                <a:lnTo>
                  <a:pt x="3350" y="2664"/>
                </a:lnTo>
                <a:lnTo>
                  <a:pt x="3395" y="2670"/>
                </a:lnTo>
                <a:lnTo>
                  <a:pt x="3437" y="2677"/>
                </a:lnTo>
                <a:lnTo>
                  <a:pt x="3476" y="2685"/>
                </a:lnTo>
                <a:lnTo>
                  <a:pt x="3514" y="2696"/>
                </a:lnTo>
                <a:lnTo>
                  <a:pt x="3549" y="2707"/>
                </a:lnTo>
                <a:lnTo>
                  <a:pt x="3582" y="2719"/>
                </a:lnTo>
                <a:lnTo>
                  <a:pt x="3614" y="2733"/>
                </a:lnTo>
                <a:lnTo>
                  <a:pt x="3645" y="2747"/>
                </a:lnTo>
                <a:lnTo>
                  <a:pt x="3674" y="2763"/>
                </a:lnTo>
                <a:lnTo>
                  <a:pt x="3701" y="2778"/>
                </a:lnTo>
                <a:lnTo>
                  <a:pt x="3755" y="2810"/>
                </a:lnTo>
                <a:lnTo>
                  <a:pt x="3805" y="2842"/>
                </a:lnTo>
                <a:lnTo>
                  <a:pt x="3858" y="2875"/>
                </a:lnTo>
                <a:lnTo>
                  <a:pt x="3888" y="2893"/>
                </a:lnTo>
                <a:lnTo>
                  <a:pt x="3920" y="2911"/>
                </a:lnTo>
                <a:lnTo>
                  <a:pt x="3953" y="2930"/>
                </a:lnTo>
                <a:lnTo>
                  <a:pt x="3989" y="2948"/>
                </a:lnTo>
                <a:lnTo>
                  <a:pt x="4028" y="2967"/>
                </a:lnTo>
                <a:lnTo>
                  <a:pt x="4068" y="2983"/>
                </a:lnTo>
                <a:lnTo>
                  <a:pt x="4112" y="3000"/>
                </a:lnTo>
                <a:lnTo>
                  <a:pt x="4158" y="3015"/>
                </a:lnTo>
                <a:lnTo>
                  <a:pt x="4207" y="3028"/>
                </a:lnTo>
                <a:lnTo>
                  <a:pt x="4257" y="3040"/>
                </a:lnTo>
                <a:lnTo>
                  <a:pt x="4310" y="3050"/>
                </a:lnTo>
                <a:lnTo>
                  <a:pt x="4339" y="3053"/>
                </a:lnTo>
                <a:lnTo>
                  <a:pt x="4367" y="3057"/>
                </a:lnTo>
                <a:lnTo>
                  <a:pt x="4397" y="3059"/>
                </a:lnTo>
                <a:lnTo>
                  <a:pt x="4426" y="3060"/>
                </a:lnTo>
                <a:lnTo>
                  <a:pt x="4457" y="3061"/>
                </a:lnTo>
                <a:lnTo>
                  <a:pt x="4487" y="3061"/>
                </a:lnTo>
                <a:lnTo>
                  <a:pt x="4519" y="3061"/>
                </a:lnTo>
                <a:lnTo>
                  <a:pt x="4550" y="3060"/>
                </a:lnTo>
                <a:lnTo>
                  <a:pt x="4579" y="3059"/>
                </a:lnTo>
                <a:lnTo>
                  <a:pt x="4609" y="3057"/>
                </a:lnTo>
                <a:lnTo>
                  <a:pt x="4637" y="3053"/>
                </a:lnTo>
                <a:lnTo>
                  <a:pt x="4664" y="3050"/>
                </a:lnTo>
                <a:lnTo>
                  <a:pt x="4718" y="3040"/>
                </a:lnTo>
                <a:lnTo>
                  <a:pt x="4768" y="3029"/>
                </a:lnTo>
                <a:lnTo>
                  <a:pt x="4815" y="3015"/>
                </a:lnTo>
                <a:lnTo>
                  <a:pt x="4860" y="3001"/>
                </a:lnTo>
                <a:lnTo>
                  <a:pt x="4904" y="2985"/>
                </a:lnTo>
                <a:lnTo>
                  <a:pt x="4944" y="2968"/>
                </a:lnTo>
                <a:lnTo>
                  <a:pt x="4982" y="2950"/>
                </a:lnTo>
                <a:lnTo>
                  <a:pt x="5018" y="2932"/>
                </a:lnTo>
                <a:lnTo>
                  <a:pt x="5053" y="2913"/>
                </a:lnTo>
                <a:lnTo>
                  <a:pt x="5085" y="2895"/>
                </a:lnTo>
                <a:lnTo>
                  <a:pt x="5114" y="2876"/>
                </a:lnTo>
                <a:lnTo>
                  <a:pt x="5170" y="2842"/>
                </a:lnTo>
                <a:lnTo>
                  <a:pt x="5223" y="2809"/>
                </a:lnTo>
                <a:lnTo>
                  <a:pt x="5277" y="2777"/>
                </a:lnTo>
                <a:lnTo>
                  <a:pt x="5305" y="2760"/>
                </a:lnTo>
                <a:lnTo>
                  <a:pt x="5335" y="2746"/>
                </a:lnTo>
                <a:lnTo>
                  <a:pt x="5364" y="2732"/>
                </a:lnTo>
                <a:lnTo>
                  <a:pt x="5396" y="2718"/>
                </a:lnTo>
                <a:lnTo>
                  <a:pt x="5429" y="2706"/>
                </a:lnTo>
                <a:lnTo>
                  <a:pt x="5465" y="2694"/>
                </a:lnTo>
                <a:lnTo>
                  <a:pt x="5501" y="2685"/>
                </a:lnTo>
                <a:lnTo>
                  <a:pt x="5540" y="2675"/>
                </a:lnTo>
                <a:lnTo>
                  <a:pt x="5581" y="2670"/>
                </a:lnTo>
                <a:lnTo>
                  <a:pt x="5625" y="2664"/>
                </a:lnTo>
                <a:lnTo>
                  <a:pt x="5672" y="2660"/>
                </a:lnTo>
                <a:lnTo>
                  <a:pt x="5723" y="2659"/>
                </a:lnTo>
                <a:lnTo>
                  <a:pt x="5773" y="2660"/>
                </a:lnTo>
                <a:lnTo>
                  <a:pt x="5820" y="2664"/>
                </a:lnTo>
                <a:lnTo>
                  <a:pt x="5865" y="2670"/>
                </a:lnTo>
                <a:lnTo>
                  <a:pt x="5906" y="2677"/>
                </a:lnTo>
                <a:lnTo>
                  <a:pt x="5946" y="2685"/>
                </a:lnTo>
                <a:lnTo>
                  <a:pt x="5984" y="2696"/>
                </a:lnTo>
                <a:lnTo>
                  <a:pt x="6019" y="2707"/>
                </a:lnTo>
                <a:lnTo>
                  <a:pt x="6052" y="2719"/>
                </a:lnTo>
                <a:lnTo>
                  <a:pt x="6084" y="2733"/>
                </a:lnTo>
                <a:lnTo>
                  <a:pt x="6115" y="2747"/>
                </a:lnTo>
                <a:lnTo>
                  <a:pt x="6143" y="2763"/>
                </a:lnTo>
                <a:lnTo>
                  <a:pt x="6171" y="2778"/>
                </a:lnTo>
                <a:lnTo>
                  <a:pt x="6225" y="2810"/>
                </a:lnTo>
                <a:lnTo>
                  <a:pt x="6275" y="2842"/>
                </a:lnTo>
                <a:lnTo>
                  <a:pt x="6286" y="2848"/>
                </a:lnTo>
                <a:lnTo>
                  <a:pt x="6286" y="2565"/>
                </a:lnTo>
                <a:lnTo>
                  <a:pt x="6234" y="2537"/>
                </a:lnTo>
                <a:lnTo>
                  <a:pt x="6207" y="2524"/>
                </a:lnTo>
                <a:lnTo>
                  <a:pt x="6177" y="2510"/>
                </a:lnTo>
                <a:lnTo>
                  <a:pt x="6148" y="2498"/>
                </a:lnTo>
                <a:lnTo>
                  <a:pt x="6116" y="2485"/>
                </a:lnTo>
                <a:lnTo>
                  <a:pt x="6083" y="2474"/>
                </a:lnTo>
                <a:lnTo>
                  <a:pt x="6049" y="2463"/>
                </a:lnTo>
                <a:lnTo>
                  <a:pt x="6013" y="2454"/>
                </a:lnTo>
                <a:lnTo>
                  <a:pt x="5976" y="2444"/>
                </a:lnTo>
                <a:lnTo>
                  <a:pt x="5938" y="2436"/>
                </a:lnTo>
                <a:lnTo>
                  <a:pt x="5898" y="2430"/>
                </a:lnTo>
                <a:lnTo>
                  <a:pt x="5856" y="2424"/>
                </a:lnTo>
                <a:lnTo>
                  <a:pt x="5813" y="2421"/>
                </a:lnTo>
                <a:lnTo>
                  <a:pt x="5769" y="2418"/>
                </a:lnTo>
                <a:lnTo>
                  <a:pt x="5723" y="2417"/>
                </a:lnTo>
                <a:lnTo>
                  <a:pt x="5691" y="2418"/>
                </a:lnTo>
                <a:lnTo>
                  <a:pt x="5660" y="2418"/>
                </a:lnTo>
                <a:lnTo>
                  <a:pt x="5631" y="2421"/>
                </a:lnTo>
                <a:lnTo>
                  <a:pt x="5603" y="2423"/>
                </a:lnTo>
                <a:lnTo>
                  <a:pt x="5574" y="2426"/>
                </a:lnTo>
                <a:lnTo>
                  <a:pt x="5546" y="2430"/>
                </a:lnTo>
                <a:lnTo>
                  <a:pt x="5493" y="2439"/>
                </a:lnTo>
                <a:lnTo>
                  <a:pt x="5442" y="2450"/>
                </a:lnTo>
                <a:lnTo>
                  <a:pt x="5395" y="2463"/>
                </a:lnTo>
                <a:lnTo>
                  <a:pt x="5350" y="2478"/>
                </a:lnTo>
                <a:lnTo>
                  <a:pt x="5306" y="2495"/>
                </a:lnTo>
                <a:lnTo>
                  <a:pt x="5266" y="2511"/>
                </a:lnTo>
                <a:lnTo>
                  <a:pt x="5229" y="2529"/>
                </a:lnTo>
                <a:lnTo>
                  <a:pt x="5192" y="2548"/>
                </a:lnTo>
                <a:lnTo>
                  <a:pt x="5158" y="2567"/>
                </a:lnTo>
                <a:lnTo>
                  <a:pt x="5126" y="2585"/>
                </a:lnTo>
                <a:lnTo>
                  <a:pt x="5096" y="2603"/>
                </a:lnTo>
                <a:lnTo>
                  <a:pt x="5042" y="2637"/>
                </a:lnTo>
                <a:close/>
                <a:moveTo>
                  <a:pt x="5042" y="3160"/>
                </a:moveTo>
                <a:lnTo>
                  <a:pt x="5042" y="3160"/>
                </a:lnTo>
                <a:lnTo>
                  <a:pt x="4988" y="3193"/>
                </a:lnTo>
                <a:lnTo>
                  <a:pt x="4933" y="3227"/>
                </a:lnTo>
                <a:lnTo>
                  <a:pt x="4905" y="3242"/>
                </a:lnTo>
                <a:lnTo>
                  <a:pt x="4876" y="3257"/>
                </a:lnTo>
                <a:lnTo>
                  <a:pt x="4846" y="3271"/>
                </a:lnTo>
                <a:lnTo>
                  <a:pt x="4814" y="3284"/>
                </a:lnTo>
                <a:lnTo>
                  <a:pt x="4781" y="3297"/>
                </a:lnTo>
                <a:lnTo>
                  <a:pt x="4746" y="3308"/>
                </a:lnTo>
                <a:lnTo>
                  <a:pt x="4709" y="3319"/>
                </a:lnTo>
                <a:lnTo>
                  <a:pt x="4670" y="3327"/>
                </a:lnTo>
                <a:lnTo>
                  <a:pt x="4629" y="3334"/>
                </a:lnTo>
                <a:lnTo>
                  <a:pt x="4585" y="3339"/>
                </a:lnTo>
                <a:lnTo>
                  <a:pt x="4538" y="3342"/>
                </a:lnTo>
                <a:lnTo>
                  <a:pt x="4487" y="3343"/>
                </a:lnTo>
                <a:lnTo>
                  <a:pt x="4440" y="3342"/>
                </a:lnTo>
                <a:lnTo>
                  <a:pt x="4397" y="3340"/>
                </a:lnTo>
                <a:lnTo>
                  <a:pt x="4354" y="3335"/>
                </a:lnTo>
                <a:lnTo>
                  <a:pt x="4314" y="3328"/>
                </a:lnTo>
                <a:lnTo>
                  <a:pt x="4276" y="3321"/>
                </a:lnTo>
                <a:lnTo>
                  <a:pt x="4240" y="3311"/>
                </a:lnTo>
                <a:lnTo>
                  <a:pt x="4205" y="3301"/>
                </a:lnTo>
                <a:lnTo>
                  <a:pt x="4174" y="3289"/>
                </a:lnTo>
                <a:lnTo>
                  <a:pt x="4143" y="3277"/>
                </a:lnTo>
                <a:lnTo>
                  <a:pt x="4113" y="3264"/>
                </a:lnTo>
                <a:lnTo>
                  <a:pt x="4085" y="3250"/>
                </a:lnTo>
                <a:lnTo>
                  <a:pt x="4058" y="3236"/>
                </a:lnTo>
                <a:lnTo>
                  <a:pt x="4007" y="3206"/>
                </a:lnTo>
                <a:lnTo>
                  <a:pt x="3959" y="3176"/>
                </a:lnTo>
                <a:lnTo>
                  <a:pt x="3935" y="3162"/>
                </a:lnTo>
                <a:lnTo>
                  <a:pt x="3883" y="3127"/>
                </a:lnTo>
                <a:lnTo>
                  <a:pt x="3854" y="3110"/>
                </a:lnTo>
                <a:lnTo>
                  <a:pt x="3822" y="3091"/>
                </a:lnTo>
                <a:lnTo>
                  <a:pt x="3788" y="3073"/>
                </a:lnTo>
                <a:lnTo>
                  <a:pt x="3751" y="3054"/>
                </a:lnTo>
                <a:lnTo>
                  <a:pt x="3713" y="3037"/>
                </a:lnTo>
                <a:lnTo>
                  <a:pt x="3672" y="3019"/>
                </a:lnTo>
                <a:lnTo>
                  <a:pt x="3628" y="3002"/>
                </a:lnTo>
                <a:lnTo>
                  <a:pt x="3583" y="2988"/>
                </a:lnTo>
                <a:lnTo>
                  <a:pt x="3535" y="2974"/>
                </a:lnTo>
                <a:lnTo>
                  <a:pt x="3484" y="2963"/>
                </a:lnTo>
                <a:lnTo>
                  <a:pt x="3430" y="2954"/>
                </a:lnTo>
                <a:lnTo>
                  <a:pt x="3403" y="2949"/>
                </a:lnTo>
                <a:lnTo>
                  <a:pt x="3375" y="2947"/>
                </a:lnTo>
                <a:lnTo>
                  <a:pt x="3345" y="2945"/>
                </a:lnTo>
                <a:lnTo>
                  <a:pt x="3314" y="2942"/>
                </a:lnTo>
                <a:lnTo>
                  <a:pt x="3285" y="2941"/>
                </a:lnTo>
                <a:lnTo>
                  <a:pt x="3253" y="2941"/>
                </a:lnTo>
                <a:lnTo>
                  <a:pt x="3222" y="2941"/>
                </a:lnTo>
                <a:lnTo>
                  <a:pt x="3192" y="2942"/>
                </a:lnTo>
                <a:lnTo>
                  <a:pt x="3162" y="2945"/>
                </a:lnTo>
                <a:lnTo>
                  <a:pt x="3133" y="2947"/>
                </a:lnTo>
                <a:lnTo>
                  <a:pt x="3104" y="2949"/>
                </a:lnTo>
                <a:lnTo>
                  <a:pt x="3077" y="2953"/>
                </a:lnTo>
                <a:lnTo>
                  <a:pt x="3024" y="2962"/>
                </a:lnTo>
                <a:lnTo>
                  <a:pt x="2973" y="2974"/>
                </a:lnTo>
                <a:lnTo>
                  <a:pt x="2925" y="2987"/>
                </a:lnTo>
                <a:lnTo>
                  <a:pt x="2880" y="3002"/>
                </a:lnTo>
                <a:lnTo>
                  <a:pt x="2838" y="3018"/>
                </a:lnTo>
                <a:lnTo>
                  <a:pt x="2796" y="3035"/>
                </a:lnTo>
                <a:lnTo>
                  <a:pt x="2759" y="3053"/>
                </a:lnTo>
                <a:lnTo>
                  <a:pt x="2723" y="3071"/>
                </a:lnTo>
                <a:lnTo>
                  <a:pt x="2689" y="3090"/>
                </a:lnTo>
                <a:lnTo>
                  <a:pt x="2657" y="3109"/>
                </a:lnTo>
                <a:lnTo>
                  <a:pt x="2626" y="3126"/>
                </a:lnTo>
                <a:lnTo>
                  <a:pt x="2572" y="3160"/>
                </a:lnTo>
                <a:lnTo>
                  <a:pt x="2518" y="3193"/>
                </a:lnTo>
                <a:lnTo>
                  <a:pt x="2464" y="3227"/>
                </a:lnTo>
                <a:lnTo>
                  <a:pt x="2435" y="3242"/>
                </a:lnTo>
                <a:lnTo>
                  <a:pt x="2407" y="3257"/>
                </a:lnTo>
                <a:lnTo>
                  <a:pt x="2376" y="3271"/>
                </a:lnTo>
                <a:lnTo>
                  <a:pt x="2344" y="3284"/>
                </a:lnTo>
                <a:lnTo>
                  <a:pt x="2311" y="3297"/>
                </a:lnTo>
                <a:lnTo>
                  <a:pt x="2277" y="3308"/>
                </a:lnTo>
                <a:lnTo>
                  <a:pt x="2241" y="3319"/>
                </a:lnTo>
                <a:lnTo>
                  <a:pt x="2202" y="3327"/>
                </a:lnTo>
                <a:lnTo>
                  <a:pt x="2159" y="3334"/>
                </a:lnTo>
                <a:lnTo>
                  <a:pt x="2115" y="3339"/>
                </a:lnTo>
                <a:lnTo>
                  <a:pt x="2068" y="3342"/>
                </a:lnTo>
                <a:lnTo>
                  <a:pt x="2019" y="3343"/>
                </a:lnTo>
                <a:lnTo>
                  <a:pt x="1968" y="3342"/>
                </a:lnTo>
                <a:lnTo>
                  <a:pt x="1921" y="3339"/>
                </a:lnTo>
                <a:lnTo>
                  <a:pt x="1877" y="3334"/>
                </a:lnTo>
                <a:lnTo>
                  <a:pt x="1835" y="3327"/>
                </a:lnTo>
                <a:lnTo>
                  <a:pt x="1796" y="3317"/>
                </a:lnTo>
                <a:lnTo>
                  <a:pt x="1758" y="3308"/>
                </a:lnTo>
                <a:lnTo>
                  <a:pt x="1722" y="3296"/>
                </a:lnTo>
                <a:lnTo>
                  <a:pt x="1689" y="3283"/>
                </a:lnTo>
                <a:lnTo>
                  <a:pt x="1658" y="3270"/>
                </a:lnTo>
                <a:lnTo>
                  <a:pt x="1627" y="3256"/>
                </a:lnTo>
                <a:lnTo>
                  <a:pt x="1597" y="3241"/>
                </a:lnTo>
                <a:lnTo>
                  <a:pt x="1570" y="3225"/>
                </a:lnTo>
                <a:lnTo>
                  <a:pt x="1517" y="3193"/>
                </a:lnTo>
                <a:lnTo>
                  <a:pt x="1466" y="3162"/>
                </a:lnTo>
                <a:lnTo>
                  <a:pt x="1413" y="3127"/>
                </a:lnTo>
                <a:lnTo>
                  <a:pt x="1384" y="3110"/>
                </a:lnTo>
                <a:lnTo>
                  <a:pt x="1352" y="3091"/>
                </a:lnTo>
                <a:lnTo>
                  <a:pt x="1318" y="3073"/>
                </a:lnTo>
                <a:lnTo>
                  <a:pt x="1282" y="3054"/>
                </a:lnTo>
                <a:lnTo>
                  <a:pt x="1243" y="3037"/>
                </a:lnTo>
                <a:lnTo>
                  <a:pt x="1203" y="3019"/>
                </a:lnTo>
                <a:lnTo>
                  <a:pt x="1160" y="3002"/>
                </a:lnTo>
                <a:lnTo>
                  <a:pt x="1114" y="2988"/>
                </a:lnTo>
                <a:lnTo>
                  <a:pt x="1065" y="2974"/>
                </a:lnTo>
                <a:lnTo>
                  <a:pt x="1014" y="2963"/>
                </a:lnTo>
                <a:lnTo>
                  <a:pt x="961" y="2954"/>
                </a:lnTo>
                <a:lnTo>
                  <a:pt x="933" y="2949"/>
                </a:lnTo>
                <a:lnTo>
                  <a:pt x="905" y="2947"/>
                </a:lnTo>
                <a:lnTo>
                  <a:pt x="875" y="2945"/>
                </a:lnTo>
                <a:lnTo>
                  <a:pt x="846" y="2942"/>
                </a:lnTo>
                <a:lnTo>
                  <a:pt x="815" y="2941"/>
                </a:lnTo>
                <a:lnTo>
                  <a:pt x="783" y="2941"/>
                </a:lnTo>
                <a:lnTo>
                  <a:pt x="752" y="2941"/>
                </a:lnTo>
                <a:lnTo>
                  <a:pt x="722" y="2942"/>
                </a:lnTo>
                <a:lnTo>
                  <a:pt x="692" y="2945"/>
                </a:lnTo>
                <a:lnTo>
                  <a:pt x="663" y="2947"/>
                </a:lnTo>
                <a:lnTo>
                  <a:pt x="634" y="2949"/>
                </a:lnTo>
                <a:lnTo>
                  <a:pt x="607" y="2953"/>
                </a:lnTo>
                <a:lnTo>
                  <a:pt x="554" y="2962"/>
                </a:lnTo>
                <a:lnTo>
                  <a:pt x="503" y="2974"/>
                </a:lnTo>
                <a:lnTo>
                  <a:pt x="456" y="2987"/>
                </a:lnTo>
                <a:lnTo>
                  <a:pt x="410" y="3002"/>
                </a:lnTo>
                <a:lnTo>
                  <a:pt x="368" y="3018"/>
                </a:lnTo>
                <a:lnTo>
                  <a:pt x="328" y="3035"/>
                </a:lnTo>
                <a:lnTo>
                  <a:pt x="289" y="3053"/>
                </a:lnTo>
                <a:lnTo>
                  <a:pt x="253" y="3071"/>
                </a:lnTo>
                <a:lnTo>
                  <a:pt x="219" y="3090"/>
                </a:lnTo>
                <a:lnTo>
                  <a:pt x="187" y="3109"/>
                </a:lnTo>
                <a:lnTo>
                  <a:pt x="158" y="3126"/>
                </a:lnTo>
                <a:lnTo>
                  <a:pt x="102" y="3160"/>
                </a:lnTo>
                <a:lnTo>
                  <a:pt x="51" y="3192"/>
                </a:lnTo>
                <a:lnTo>
                  <a:pt x="0" y="3223"/>
                </a:lnTo>
                <a:lnTo>
                  <a:pt x="0" y="3493"/>
                </a:lnTo>
                <a:lnTo>
                  <a:pt x="34" y="3477"/>
                </a:lnTo>
                <a:lnTo>
                  <a:pt x="67" y="3461"/>
                </a:lnTo>
                <a:lnTo>
                  <a:pt x="98" y="3445"/>
                </a:lnTo>
                <a:lnTo>
                  <a:pt x="127" y="3428"/>
                </a:lnTo>
                <a:lnTo>
                  <a:pt x="181" y="3396"/>
                </a:lnTo>
                <a:lnTo>
                  <a:pt x="230" y="3366"/>
                </a:lnTo>
                <a:lnTo>
                  <a:pt x="284" y="3333"/>
                </a:lnTo>
                <a:lnTo>
                  <a:pt x="338" y="3300"/>
                </a:lnTo>
                <a:lnTo>
                  <a:pt x="367" y="3284"/>
                </a:lnTo>
                <a:lnTo>
                  <a:pt x="396" y="3269"/>
                </a:lnTo>
                <a:lnTo>
                  <a:pt x="426" y="3255"/>
                </a:lnTo>
                <a:lnTo>
                  <a:pt x="457" y="3242"/>
                </a:lnTo>
                <a:lnTo>
                  <a:pt x="490" y="3229"/>
                </a:lnTo>
                <a:lnTo>
                  <a:pt x="526" y="3218"/>
                </a:lnTo>
                <a:lnTo>
                  <a:pt x="562" y="3208"/>
                </a:lnTo>
                <a:lnTo>
                  <a:pt x="601" y="3199"/>
                </a:lnTo>
                <a:lnTo>
                  <a:pt x="643" y="3192"/>
                </a:lnTo>
                <a:lnTo>
                  <a:pt x="686" y="3188"/>
                </a:lnTo>
                <a:lnTo>
                  <a:pt x="734" y="3184"/>
                </a:lnTo>
                <a:lnTo>
                  <a:pt x="783" y="3183"/>
                </a:lnTo>
                <a:lnTo>
                  <a:pt x="834" y="3184"/>
                </a:lnTo>
                <a:lnTo>
                  <a:pt x="881" y="3188"/>
                </a:lnTo>
                <a:lnTo>
                  <a:pt x="926" y="3192"/>
                </a:lnTo>
                <a:lnTo>
                  <a:pt x="967" y="3199"/>
                </a:lnTo>
                <a:lnTo>
                  <a:pt x="1007" y="3209"/>
                </a:lnTo>
                <a:lnTo>
                  <a:pt x="1044" y="3219"/>
                </a:lnTo>
                <a:lnTo>
                  <a:pt x="1079" y="3230"/>
                </a:lnTo>
                <a:lnTo>
                  <a:pt x="1114" y="3243"/>
                </a:lnTo>
                <a:lnTo>
                  <a:pt x="1145" y="3256"/>
                </a:lnTo>
                <a:lnTo>
                  <a:pt x="1176" y="3271"/>
                </a:lnTo>
                <a:lnTo>
                  <a:pt x="1204" y="3286"/>
                </a:lnTo>
                <a:lnTo>
                  <a:pt x="1233" y="3301"/>
                </a:lnTo>
                <a:lnTo>
                  <a:pt x="1286" y="3333"/>
                </a:lnTo>
                <a:lnTo>
                  <a:pt x="1337" y="3365"/>
                </a:lnTo>
                <a:lnTo>
                  <a:pt x="1389" y="3399"/>
                </a:lnTo>
                <a:lnTo>
                  <a:pt x="1418" y="3417"/>
                </a:lnTo>
                <a:lnTo>
                  <a:pt x="1450" y="3435"/>
                </a:lnTo>
                <a:lnTo>
                  <a:pt x="1484" y="3453"/>
                </a:lnTo>
                <a:lnTo>
                  <a:pt x="1520" y="3472"/>
                </a:lnTo>
                <a:lnTo>
                  <a:pt x="1558" y="3490"/>
                </a:lnTo>
                <a:lnTo>
                  <a:pt x="1600" y="3507"/>
                </a:lnTo>
                <a:lnTo>
                  <a:pt x="1642" y="3524"/>
                </a:lnTo>
                <a:lnTo>
                  <a:pt x="1688" y="3538"/>
                </a:lnTo>
                <a:lnTo>
                  <a:pt x="1737" y="3552"/>
                </a:lnTo>
                <a:lnTo>
                  <a:pt x="1787" y="3563"/>
                </a:lnTo>
                <a:lnTo>
                  <a:pt x="1842" y="3572"/>
                </a:lnTo>
                <a:lnTo>
                  <a:pt x="1869" y="3577"/>
                </a:lnTo>
                <a:lnTo>
                  <a:pt x="1897" y="3579"/>
                </a:lnTo>
                <a:lnTo>
                  <a:pt x="1927" y="3582"/>
                </a:lnTo>
                <a:lnTo>
                  <a:pt x="1956" y="3584"/>
                </a:lnTo>
                <a:lnTo>
                  <a:pt x="1987" y="3585"/>
                </a:lnTo>
                <a:lnTo>
                  <a:pt x="2019" y="3585"/>
                </a:lnTo>
                <a:lnTo>
                  <a:pt x="2049" y="3585"/>
                </a:lnTo>
                <a:lnTo>
                  <a:pt x="2080" y="3584"/>
                </a:lnTo>
                <a:lnTo>
                  <a:pt x="2110" y="3583"/>
                </a:lnTo>
                <a:lnTo>
                  <a:pt x="2139" y="3579"/>
                </a:lnTo>
                <a:lnTo>
                  <a:pt x="2167" y="3577"/>
                </a:lnTo>
                <a:lnTo>
                  <a:pt x="2195" y="3573"/>
                </a:lnTo>
                <a:lnTo>
                  <a:pt x="2248" y="3564"/>
                </a:lnTo>
                <a:lnTo>
                  <a:pt x="2298" y="3552"/>
                </a:lnTo>
                <a:lnTo>
                  <a:pt x="2347" y="3539"/>
                </a:lnTo>
                <a:lnTo>
                  <a:pt x="2392" y="3525"/>
                </a:lnTo>
                <a:lnTo>
                  <a:pt x="2434" y="3509"/>
                </a:lnTo>
                <a:lnTo>
                  <a:pt x="2474" y="3491"/>
                </a:lnTo>
                <a:lnTo>
                  <a:pt x="2513" y="3473"/>
                </a:lnTo>
                <a:lnTo>
                  <a:pt x="2549" y="3455"/>
                </a:lnTo>
                <a:lnTo>
                  <a:pt x="2583" y="3437"/>
                </a:lnTo>
                <a:lnTo>
                  <a:pt x="2615" y="3418"/>
                </a:lnTo>
                <a:lnTo>
                  <a:pt x="2645" y="3400"/>
                </a:lnTo>
                <a:lnTo>
                  <a:pt x="2700" y="3366"/>
                </a:lnTo>
                <a:lnTo>
                  <a:pt x="2753" y="3333"/>
                </a:lnTo>
                <a:lnTo>
                  <a:pt x="2808" y="3300"/>
                </a:lnTo>
                <a:lnTo>
                  <a:pt x="2836" y="3284"/>
                </a:lnTo>
                <a:lnTo>
                  <a:pt x="2865" y="3269"/>
                </a:lnTo>
                <a:lnTo>
                  <a:pt x="2895" y="3255"/>
                </a:lnTo>
                <a:lnTo>
                  <a:pt x="2927" y="3242"/>
                </a:lnTo>
                <a:lnTo>
                  <a:pt x="2960" y="3229"/>
                </a:lnTo>
                <a:lnTo>
                  <a:pt x="2995" y="3218"/>
                </a:lnTo>
                <a:lnTo>
                  <a:pt x="3031" y="3208"/>
                </a:lnTo>
                <a:lnTo>
                  <a:pt x="3070" y="3199"/>
                </a:lnTo>
                <a:lnTo>
                  <a:pt x="3111" y="3192"/>
                </a:lnTo>
                <a:lnTo>
                  <a:pt x="3156" y="3188"/>
                </a:lnTo>
                <a:lnTo>
                  <a:pt x="3203" y="3184"/>
                </a:lnTo>
                <a:lnTo>
                  <a:pt x="3253" y="3183"/>
                </a:lnTo>
                <a:lnTo>
                  <a:pt x="3303" y="3184"/>
                </a:lnTo>
                <a:lnTo>
                  <a:pt x="3350" y="3188"/>
                </a:lnTo>
                <a:lnTo>
                  <a:pt x="3395" y="3192"/>
                </a:lnTo>
                <a:lnTo>
                  <a:pt x="3437" y="3199"/>
                </a:lnTo>
                <a:lnTo>
                  <a:pt x="3476" y="3209"/>
                </a:lnTo>
                <a:lnTo>
                  <a:pt x="3514" y="3219"/>
                </a:lnTo>
                <a:lnTo>
                  <a:pt x="3549" y="3230"/>
                </a:lnTo>
                <a:lnTo>
                  <a:pt x="3582" y="3243"/>
                </a:lnTo>
                <a:lnTo>
                  <a:pt x="3614" y="3256"/>
                </a:lnTo>
                <a:lnTo>
                  <a:pt x="3645" y="3271"/>
                </a:lnTo>
                <a:lnTo>
                  <a:pt x="3674" y="3286"/>
                </a:lnTo>
                <a:lnTo>
                  <a:pt x="3701" y="3301"/>
                </a:lnTo>
                <a:lnTo>
                  <a:pt x="3755" y="3333"/>
                </a:lnTo>
                <a:lnTo>
                  <a:pt x="3805" y="3365"/>
                </a:lnTo>
                <a:lnTo>
                  <a:pt x="3858" y="3399"/>
                </a:lnTo>
                <a:lnTo>
                  <a:pt x="3888" y="3417"/>
                </a:lnTo>
                <a:lnTo>
                  <a:pt x="3920" y="3435"/>
                </a:lnTo>
                <a:lnTo>
                  <a:pt x="3953" y="3453"/>
                </a:lnTo>
                <a:lnTo>
                  <a:pt x="3989" y="3472"/>
                </a:lnTo>
                <a:lnTo>
                  <a:pt x="4028" y="3490"/>
                </a:lnTo>
                <a:lnTo>
                  <a:pt x="4068" y="3507"/>
                </a:lnTo>
                <a:lnTo>
                  <a:pt x="4112" y="3524"/>
                </a:lnTo>
                <a:lnTo>
                  <a:pt x="4158" y="3538"/>
                </a:lnTo>
                <a:lnTo>
                  <a:pt x="4207" y="3552"/>
                </a:lnTo>
                <a:lnTo>
                  <a:pt x="4257" y="3563"/>
                </a:lnTo>
                <a:lnTo>
                  <a:pt x="4310" y="3572"/>
                </a:lnTo>
                <a:lnTo>
                  <a:pt x="4339" y="3577"/>
                </a:lnTo>
                <a:lnTo>
                  <a:pt x="4367" y="3579"/>
                </a:lnTo>
                <a:lnTo>
                  <a:pt x="4397" y="3582"/>
                </a:lnTo>
                <a:lnTo>
                  <a:pt x="4426" y="3584"/>
                </a:lnTo>
                <a:lnTo>
                  <a:pt x="4457" y="3585"/>
                </a:lnTo>
                <a:lnTo>
                  <a:pt x="4487" y="3585"/>
                </a:lnTo>
                <a:lnTo>
                  <a:pt x="4519" y="3585"/>
                </a:lnTo>
                <a:lnTo>
                  <a:pt x="4550" y="3584"/>
                </a:lnTo>
                <a:lnTo>
                  <a:pt x="4579" y="3583"/>
                </a:lnTo>
                <a:lnTo>
                  <a:pt x="4609" y="3579"/>
                </a:lnTo>
                <a:lnTo>
                  <a:pt x="4637" y="3577"/>
                </a:lnTo>
                <a:lnTo>
                  <a:pt x="4664" y="3573"/>
                </a:lnTo>
                <a:lnTo>
                  <a:pt x="4718" y="3564"/>
                </a:lnTo>
                <a:lnTo>
                  <a:pt x="4768" y="3552"/>
                </a:lnTo>
                <a:lnTo>
                  <a:pt x="4815" y="3539"/>
                </a:lnTo>
                <a:lnTo>
                  <a:pt x="4860" y="3525"/>
                </a:lnTo>
                <a:lnTo>
                  <a:pt x="4904" y="3509"/>
                </a:lnTo>
                <a:lnTo>
                  <a:pt x="4944" y="3491"/>
                </a:lnTo>
                <a:lnTo>
                  <a:pt x="4982" y="3473"/>
                </a:lnTo>
                <a:lnTo>
                  <a:pt x="5018" y="3455"/>
                </a:lnTo>
                <a:lnTo>
                  <a:pt x="5053" y="3437"/>
                </a:lnTo>
                <a:lnTo>
                  <a:pt x="5085" y="3418"/>
                </a:lnTo>
                <a:lnTo>
                  <a:pt x="5114" y="3400"/>
                </a:lnTo>
                <a:lnTo>
                  <a:pt x="5170" y="3366"/>
                </a:lnTo>
                <a:lnTo>
                  <a:pt x="5223" y="3333"/>
                </a:lnTo>
                <a:lnTo>
                  <a:pt x="5277" y="3300"/>
                </a:lnTo>
                <a:lnTo>
                  <a:pt x="5305" y="3284"/>
                </a:lnTo>
                <a:lnTo>
                  <a:pt x="5335" y="3269"/>
                </a:lnTo>
                <a:lnTo>
                  <a:pt x="5364" y="3255"/>
                </a:lnTo>
                <a:lnTo>
                  <a:pt x="5396" y="3242"/>
                </a:lnTo>
                <a:lnTo>
                  <a:pt x="5429" y="3229"/>
                </a:lnTo>
                <a:lnTo>
                  <a:pt x="5465" y="3218"/>
                </a:lnTo>
                <a:lnTo>
                  <a:pt x="5501" y="3208"/>
                </a:lnTo>
                <a:lnTo>
                  <a:pt x="5540" y="3199"/>
                </a:lnTo>
                <a:lnTo>
                  <a:pt x="5581" y="3192"/>
                </a:lnTo>
                <a:lnTo>
                  <a:pt x="5625" y="3188"/>
                </a:lnTo>
                <a:lnTo>
                  <a:pt x="5672" y="3184"/>
                </a:lnTo>
                <a:lnTo>
                  <a:pt x="5723" y="3183"/>
                </a:lnTo>
                <a:lnTo>
                  <a:pt x="5773" y="3184"/>
                </a:lnTo>
                <a:lnTo>
                  <a:pt x="5820" y="3188"/>
                </a:lnTo>
                <a:lnTo>
                  <a:pt x="5865" y="3192"/>
                </a:lnTo>
                <a:lnTo>
                  <a:pt x="5906" y="3199"/>
                </a:lnTo>
                <a:lnTo>
                  <a:pt x="5946" y="3209"/>
                </a:lnTo>
                <a:lnTo>
                  <a:pt x="5984" y="3219"/>
                </a:lnTo>
                <a:lnTo>
                  <a:pt x="6019" y="3230"/>
                </a:lnTo>
                <a:lnTo>
                  <a:pt x="6052" y="3243"/>
                </a:lnTo>
                <a:lnTo>
                  <a:pt x="6084" y="3256"/>
                </a:lnTo>
                <a:lnTo>
                  <a:pt x="6115" y="3271"/>
                </a:lnTo>
                <a:lnTo>
                  <a:pt x="6143" y="3286"/>
                </a:lnTo>
                <a:lnTo>
                  <a:pt x="6171" y="3301"/>
                </a:lnTo>
                <a:lnTo>
                  <a:pt x="6225" y="3333"/>
                </a:lnTo>
                <a:lnTo>
                  <a:pt x="6275" y="3365"/>
                </a:lnTo>
                <a:lnTo>
                  <a:pt x="6286" y="3372"/>
                </a:lnTo>
                <a:lnTo>
                  <a:pt x="6286" y="3088"/>
                </a:lnTo>
                <a:lnTo>
                  <a:pt x="6234" y="3061"/>
                </a:lnTo>
                <a:lnTo>
                  <a:pt x="6207" y="3047"/>
                </a:lnTo>
                <a:lnTo>
                  <a:pt x="6177" y="3034"/>
                </a:lnTo>
                <a:lnTo>
                  <a:pt x="6148" y="3021"/>
                </a:lnTo>
                <a:lnTo>
                  <a:pt x="6116" y="3009"/>
                </a:lnTo>
                <a:lnTo>
                  <a:pt x="6083" y="2998"/>
                </a:lnTo>
                <a:lnTo>
                  <a:pt x="6049" y="2987"/>
                </a:lnTo>
                <a:lnTo>
                  <a:pt x="6013" y="2976"/>
                </a:lnTo>
                <a:lnTo>
                  <a:pt x="5976" y="2968"/>
                </a:lnTo>
                <a:lnTo>
                  <a:pt x="5938" y="2960"/>
                </a:lnTo>
                <a:lnTo>
                  <a:pt x="5898" y="2953"/>
                </a:lnTo>
                <a:lnTo>
                  <a:pt x="5856" y="2948"/>
                </a:lnTo>
                <a:lnTo>
                  <a:pt x="5813" y="2945"/>
                </a:lnTo>
                <a:lnTo>
                  <a:pt x="5769" y="2942"/>
                </a:lnTo>
                <a:lnTo>
                  <a:pt x="5723" y="2941"/>
                </a:lnTo>
                <a:lnTo>
                  <a:pt x="5691" y="2941"/>
                </a:lnTo>
                <a:lnTo>
                  <a:pt x="5660" y="2942"/>
                </a:lnTo>
                <a:lnTo>
                  <a:pt x="5631" y="2945"/>
                </a:lnTo>
                <a:lnTo>
                  <a:pt x="5603" y="2947"/>
                </a:lnTo>
                <a:lnTo>
                  <a:pt x="5574" y="2949"/>
                </a:lnTo>
                <a:lnTo>
                  <a:pt x="5546" y="2953"/>
                </a:lnTo>
                <a:lnTo>
                  <a:pt x="5493" y="2962"/>
                </a:lnTo>
                <a:lnTo>
                  <a:pt x="5442" y="2974"/>
                </a:lnTo>
                <a:lnTo>
                  <a:pt x="5395" y="2987"/>
                </a:lnTo>
                <a:lnTo>
                  <a:pt x="5350" y="3002"/>
                </a:lnTo>
                <a:lnTo>
                  <a:pt x="5306" y="3018"/>
                </a:lnTo>
                <a:lnTo>
                  <a:pt x="5266" y="3035"/>
                </a:lnTo>
                <a:lnTo>
                  <a:pt x="5229" y="3053"/>
                </a:lnTo>
                <a:lnTo>
                  <a:pt x="5192" y="3071"/>
                </a:lnTo>
                <a:lnTo>
                  <a:pt x="5158" y="3090"/>
                </a:lnTo>
                <a:lnTo>
                  <a:pt x="5126" y="3109"/>
                </a:lnTo>
                <a:lnTo>
                  <a:pt x="5096" y="3126"/>
                </a:lnTo>
                <a:lnTo>
                  <a:pt x="5042" y="3160"/>
                </a:lnTo>
                <a:close/>
                <a:moveTo>
                  <a:pt x="5723" y="1893"/>
                </a:moveTo>
                <a:lnTo>
                  <a:pt x="5723" y="1893"/>
                </a:lnTo>
                <a:lnTo>
                  <a:pt x="5691" y="1893"/>
                </a:lnTo>
                <a:lnTo>
                  <a:pt x="5660" y="1894"/>
                </a:lnTo>
                <a:lnTo>
                  <a:pt x="5631" y="1897"/>
                </a:lnTo>
                <a:lnTo>
                  <a:pt x="5603" y="1899"/>
                </a:lnTo>
                <a:lnTo>
                  <a:pt x="5574" y="1901"/>
                </a:lnTo>
                <a:lnTo>
                  <a:pt x="5546" y="1906"/>
                </a:lnTo>
                <a:lnTo>
                  <a:pt x="5493" y="1914"/>
                </a:lnTo>
                <a:lnTo>
                  <a:pt x="5442" y="1926"/>
                </a:lnTo>
                <a:lnTo>
                  <a:pt x="5395" y="1939"/>
                </a:lnTo>
                <a:lnTo>
                  <a:pt x="5350" y="1954"/>
                </a:lnTo>
                <a:lnTo>
                  <a:pt x="5306" y="1970"/>
                </a:lnTo>
                <a:lnTo>
                  <a:pt x="5266" y="1988"/>
                </a:lnTo>
                <a:lnTo>
                  <a:pt x="5229" y="2005"/>
                </a:lnTo>
                <a:lnTo>
                  <a:pt x="5192" y="2024"/>
                </a:lnTo>
                <a:lnTo>
                  <a:pt x="5158" y="2042"/>
                </a:lnTo>
                <a:lnTo>
                  <a:pt x="5126" y="2061"/>
                </a:lnTo>
                <a:lnTo>
                  <a:pt x="5096" y="2078"/>
                </a:lnTo>
                <a:lnTo>
                  <a:pt x="5041" y="2113"/>
                </a:lnTo>
                <a:lnTo>
                  <a:pt x="4988" y="2146"/>
                </a:lnTo>
                <a:lnTo>
                  <a:pt x="4933" y="2179"/>
                </a:lnTo>
                <a:lnTo>
                  <a:pt x="4905" y="2194"/>
                </a:lnTo>
                <a:lnTo>
                  <a:pt x="4876" y="2209"/>
                </a:lnTo>
                <a:lnTo>
                  <a:pt x="4846" y="2224"/>
                </a:lnTo>
                <a:lnTo>
                  <a:pt x="4814" y="2237"/>
                </a:lnTo>
                <a:lnTo>
                  <a:pt x="4781" y="2249"/>
                </a:lnTo>
                <a:lnTo>
                  <a:pt x="4746" y="2260"/>
                </a:lnTo>
                <a:lnTo>
                  <a:pt x="4709" y="2271"/>
                </a:lnTo>
                <a:lnTo>
                  <a:pt x="4670" y="2279"/>
                </a:lnTo>
                <a:lnTo>
                  <a:pt x="4629" y="2286"/>
                </a:lnTo>
                <a:lnTo>
                  <a:pt x="4585" y="2291"/>
                </a:lnTo>
                <a:lnTo>
                  <a:pt x="4538" y="2294"/>
                </a:lnTo>
                <a:lnTo>
                  <a:pt x="4487" y="2296"/>
                </a:lnTo>
                <a:lnTo>
                  <a:pt x="4440" y="2294"/>
                </a:lnTo>
                <a:lnTo>
                  <a:pt x="4395" y="2292"/>
                </a:lnTo>
                <a:lnTo>
                  <a:pt x="4353" y="2287"/>
                </a:lnTo>
                <a:lnTo>
                  <a:pt x="4313" y="2280"/>
                </a:lnTo>
                <a:lnTo>
                  <a:pt x="4275" y="2272"/>
                </a:lnTo>
                <a:lnTo>
                  <a:pt x="4238" y="2264"/>
                </a:lnTo>
                <a:lnTo>
                  <a:pt x="4204" y="2253"/>
                </a:lnTo>
                <a:lnTo>
                  <a:pt x="4172" y="2241"/>
                </a:lnTo>
                <a:lnTo>
                  <a:pt x="4140" y="2228"/>
                </a:lnTo>
                <a:lnTo>
                  <a:pt x="4111" y="2215"/>
                </a:lnTo>
                <a:lnTo>
                  <a:pt x="4083" y="2201"/>
                </a:lnTo>
                <a:lnTo>
                  <a:pt x="4057" y="2187"/>
                </a:lnTo>
                <a:lnTo>
                  <a:pt x="4005" y="2157"/>
                </a:lnTo>
                <a:lnTo>
                  <a:pt x="3956" y="2127"/>
                </a:lnTo>
                <a:lnTo>
                  <a:pt x="3935" y="2114"/>
                </a:lnTo>
                <a:lnTo>
                  <a:pt x="3883" y="2080"/>
                </a:lnTo>
                <a:lnTo>
                  <a:pt x="3854" y="2062"/>
                </a:lnTo>
                <a:lnTo>
                  <a:pt x="3822" y="2043"/>
                </a:lnTo>
                <a:lnTo>
                  <a:pt x="3788" y="2025"/>
                </a:lnTo>
                <a:lnTo>
                  <a:pt x="3751" y="2006"/>
                </a:lnTo>
                <a:lnTo>
                  <a:pt x="3713" y="1989"/>
                </a:lnTo>
                <a:lnTo>
                  <a:pt x="3672" y="1971"/>
                </a:lnTo>
                <a:lnTo>
                  <a:pt x="3628" y="1956"/>
                </a:lnTo>
                <a:lnTo>
                  <a:pt x="3583" y="1940"/>
                </a:lnTo>
                <a:lnTo>
                  <a:pt x="3535" y="1927"/>
                </a:lnTo>
                <a:lnTo>
                  <a:pt x="3484" y="1916"/>
                </a:lnTo>
                <a:lnTo>
                  <a:pt x="3430" y="1906"/>
                </a:lnTo>
                <a:lnTo>
                  <a:pt x="3403" y="1903"/>
                </a:lnTo>
                <a:lnTo>
                  <a:pt x="3375" y="1899"/>
                </a:lnTo>
                <a:lnTo>
                  <a:pt x="3345" y="1897"/>
                </a:lnTo>
                <a:lnTo>
                  <a:pt x="3314" y="1894"/>
                </a:lnTo>
                <a:lnTo>
                  <a:pt x="3285" y="1893"/>
                </a:lnTo>
                <a:lnTo>
                  <a:pt x="3253" y="1893"/>
                </a:lnTo>
                <a:lnTo>
                  <a:pt x="3222" y="1893"/>
                </a:lnTo>
                <a:lnTo>
                  <a:pt x="3192" y="1894"/>
                </a:lnTo>
                <a:lnTo>
                  <a:pt x="3162" y="1897"/>
                </a:lnTo>
                <a:lnTo>
                  <a:pt x="3133" y="1899"/>
                </a:lnTo>
                <a:lnTo>
                  <a:pt x="3104" y="1901"/>
                </a:lnTo>
                <a:lnTo>
                  <a:pt x="3077" y="1906"/>
                </a:lnTo>
                <a:lnTo>
                  <a:pt x="3024" y="1914"/>
                </a:lnTo>
                <a:lnTo>
                  <a:pt x="2973" y="1926"/>
                </a:lnTo>
                <a:lnTo>
                  <a:pt x="2925" y="1939"/>
                </a:lnTo>
                <a:lnTo>
                  <a:pt x="2880" y="1954"/>
                </a:lnTo>
                <a:lnTo>
                  <a:pt x="2838" y="1970"/>
                </a:lnTo>
                <a:lnTo>
                  <a:pt x="2796" y="1988"/>
                </a:lnTo>
                <a:lnTo>
                  <a:pt x="2759" y="2005"/>
                </a:lnTo>
                <a:lnTo>
                  <a:pt x="2722" y="2024"/>
                </a:lnTo>
                <a:lnTo>
                  <a:pt x="2689" y="2042"/>
                </a:lnTo>
                <a:lnTo>
                  <a:pt x="2657" y="2061"/>
                </a:lnTo>
                <a:lnTo>
                  <a:pt x="2626" y="2078"/>
                </a:lnTo>
                <a:lnTo>
                  <a:pt x="2572" y="2113"/>
                </a:lnTo>
                <a:lnTo>
                  <a:pt x="2518" y="2146"/>
                </a:lnTo>
                <a:lnTo>
                  <a:pt x="2464" y="2179"/>
                </a:lnTo>
                <a:lnTo>
                  <a:pt x="2435" y="2194"/>
                </a:lnTo>
                <a:lnTo>
                  <a:pt x="2407" y="2209"/>
                </a:lnTo>
                <a:lnTo>
                  <a:pt x="2376" y="2224"/>
                </a:lnTo>
                <a:lnTo>
                  <a:pt x="2344" y="2237"/>
                </a:lnTo>
                <a:lnTo>
                  <a:pt x="2311" y="2249"/>
                </a:lnTo>
                <a:lnTo>
                  <a:pt x="2277" y="2260"/>
                </a:lnTo>
                <a:lnTo>
                  <a:pt x="2241" y="2271"/>
                </a:lnTo>
                <a:lnTo>
                  <a:pt x="2202" y="2279"/>
                </a:lnTo>
                <a:lnTo>
                  <a:pt x="2159" y="2286"/>
                </a:lnTo>
                <a:lnTo>
                  <a:pt x="2115" y="2291"/>
                </a:lnTo>
                <a:lnTo>
                  <a:pt x="2068" y="2294"/>
                </a:lnTo>
                <a:lnTo>
                  <a:pt x="2019" y="2296"/>
                </a:lnTo>
                <a:lnTo>
                  <a:pt x="1968" y="2294"/>
                </a:lnTo>
                <a:lnTo>
                  <a:pt x="1921" y="2291"/>
                </a:lnTo>
                <a:lnTo>
                  <a:pt x="1877" y="2286"/>
                </a:lnTo>
                <a:lnTo>
                  <a:pt x="1835" y="2279"/>
                </a:lnTo>
                <a:lnTo>
                  <a:pt x="1796" y="2270"/>
                </a:lnTo>
                <a:lnTo>
                  <a:pt x="1758" y="2260"/>
                </a:lnTo>
                <a:lnTo>
                  <a:pt x="1722" y="2248"/>
                </a:lnTo>
                <a:lnTo>
                  <a:pt x="1689" y="2235"/>
                </a:lnTo>
                <a:lnTo>
                  <a:pt x="1658" y="2222"/>
                </a:lnTo>
                <a:lnTo>
                  <a:pt x="1627" y="2208"/>
                </a:lnTo>
                <a:lnTo>
                  <a:pt x="1597" y="2193"/>
                </a:lnTo>
                <a:lnTo>
                  <a:pt x="1570" y="2178"/>
                </a:lnTo>
                <a:lnTo>
                  <a:pt x="1517" y="2146"/>
                </a:lnTo>
                <a:lnTo>
                  <a:pt x="1466" y="2114"/>
                </a:lnTo>
                <a:lnTo>
                  <a:pt x="1413" y="2080"/>
                </a:lnTo>
                <a:lnTo>
                  <a:pt x="1384" y="2062"/>
                </a:lnTo>
                <a:lnTo>
                  <a:pt x="1352" y="2043"/>
                </a:lnTo>
                <a:lnTo>
                  <a:pt x="1318" y="2025"/>
                </a:lnTo>
                <a:lnTo>
                  <a:pt x="1282" y="2006"/>
                </a:lnTo>
                <a:lnTo>
                  <a:pt x="1243" y="1989"/>
                </a:lnTo>
                <a:lnTo>
                  <a:pt x="1203" y="1971"/>
                </a:lnTo>
                <a:lnTo>
                  <a:pt x="1160" y="1956"/>
                </a:lnTo>
                <a:lnTo>
                  <a:pt x="1114" y="1940"/>
                </a:lnTo>
                <a:lnTo>
                  <a:pt x="1065" y="1927"/>
                </a:lnTo>
                <a:lnTo>
                  <a:pt x="1014" y="1916"/>
                </a:lnTo>
                <a:lnTo>
                  <a:pt x="961" y="1906"/>
                </a:lnTo>
                <a:lnTo>
                  <a:pt x="933" y="1903"/>
                </a:lnTo>
                <a:lnTo>
                  <a:pt x="905" y="1899"/>
                </a:lnTo>
                <a:lnTo>
                  <a:pt x="875" y="1897"/>
                </a:lnTo>
                <a:lnTo>
                  <a:pt x="846" y="1894"/>
                </a:lnTo>
                <a:lnTo>
                  <a:pt x="815" y="1893"/>
                </a:lnTo>
                <a:lnTo>
                  <a:pt x="783" y="1893"/>
                </a:lnTo>
                <a:lnTo>
                  <a:pt x="752" y="1893"/>
                </a:lnTo>
                <a:lnTo>
                  <a:pt x="722" y="1894"/>
                </a:lnTo>
                <a:lnTo>
                  <a:pt x="692" y="1897"/>
                </a:lnTo>
                <a:lnTo>
                  <a:pt x="663" y="1899"/>
                </a:lnTo>
                <a:lnTo>
                  <a:pt x="634" y="1901"/>
                </a:lnTo>
                <a:lnTo>
                  <a:pt x="607" y="1906"/>
                </a:lnTo>
                <a:lnTo>
                  <a:pt x="554" y="1914"/>
                </a:lnTo>
                <a:lnTo>
                  <a:pt x="503" y="1926"/>
                </a:lnTo>
                <a:lnTo>
                  <a:pt x="456" y="1939"/>
                </a:lnTo>
                <a:lnTo>
                  <a:pt x="410" y="1954"/>
                </a:lnTo>
                <a:lnTo>
                  <a:pt x="368" y="1970"/>
                </a:lnTo>
                <a:lnTo>
                  <a:pt x="328" y="1988"/>
                </a:lnTo>
                <a:lnTo>
                  <a:pt x="289" y="2005"/>
                </a:lnTo>
                <a:lnTo>
                  <a:pt x="253" y="2024"/>
                </a:lnTo>
                <a:lnTo>
                  <a:pt x="219" y="2042"/>
                </a:lnTo>
                <a:lnTo>
                  <a:pt x="187" y="2061"/>
                </a:lnTo>
                <a:lnTo>
                  <a:pt x="158" y="2078"/>
                </a:lnTo>
                <a:lnTo>
                  <a:pt x="102" y="2113"/>
                </a:lnTo>
                <a:lnTo>
                  <a:pt x="51" y="2144"/>
                </a:lnTo>
                <a:lnTo>
                  <a:pt x="0" y="2175"/>
                </a:lnTo>
                <a:lnTo>
                  <a:pt x="0" y="2445"/>
                </a:lnTo>
                <a:lnTo>
                  <a:pt x="34" y="2430"/>
                </a:lnTo>
                <a:lnTo>
                  <a:pt x="67" y="2414"/>
                </a:lnTo>
                <a:lnTo>
                  <a:pt x="98" y="2397"/>
                </a:lnTo>
                <a:lnTo>
                  <a:pt x="127" y="2380"/>
                </a:lnTo>
                <a:lnTo>
                  <a:pt x="181" y="2349"/>
                </a:lnTo>
                <a:lnTo>
                  <a:pt x="230" y="2318"/>
                </a:lnTo>
                <a:lnTo>
                  <a:pt x="284" y="2285"/>
                </a:lnTo>
                <a:lnTo>
                  <a:pt x="338" y="2253"/>
                </a:lnTo>
                <a:lnTo>
                  <a:pt x="367" y="2237"/>
                </a:lnTo>
                <a:lnTo>
                  <a:pt x="396" y="2222"/>
                </a:lnTo>
                <a:lnTo>
                  <a:pt x="426" y="2207"/>
                </a:lnTo>
                <a:lnTo>
                  <a:pt x="457" y="2194"/>
                </a:lnTo>
                <a:lnTo>
                  <a:pt x="490" y="2182"/>
                </a:lnTo>
                <a:lnTo>
                  <a:pt x="526" y="2170"/>
                </a:lnTo>
                <a:lnTo>
                  <a:pt x="562" y="2161"/>
                </a:lnTo>
                <a:lnTo>
                  <a:pt x="601" y="2152"/>
                </a:lnTo>
                <a:lnTo>
                  <a:pt x="643" y="2144"/>
                </a:lnTo>
                <a:lnTo>
                  <a:pt x="686" y="2140"/>
                </a:lnTo>
                <a:lnTo>
                  <a:pt x="734" y="2136"/>
                </a:lnTo>
                <a:lnTo>
                  <a:pt x="783" y="2135"/>
                </a:lnTo>
                <a:lnTo>
                  <a:pt x="834" y="2136"/>
                </a:lnTo>
                <a:lnTo>
                  <a:pt x="881" y="2140"/>
                </a:lnTo>
                <a:lnTo>
                  <a:pt x="926" y="2146"/>
                </a:lnTo>
                <a:lnTo>
                  <a:pt x="967" y="2153"/>
                </a:lnTo>
                <a:lnTo>
                  <a:pt x="1007" y="2161"/>
                </a:lnTo>
                <a:lnTo>
                  <a:pt x="1044" y="2172"/>
                </a:lnTo>
                <a:lnTo>
                  <a:pt x="1079" y="2182"/>
                </a:lnTo>
                <a:lnTo>
                  <a:pt x="1114" y="2195"/>
                </a:lnTo>
                <a:lnTo>
                  <a:pt x="1145" y="2209"/>
                </a:lnTo>
                <a:lnTo>
                  <a:pt x="1176" y="2224"/>
                </a:lnTo>
                <a:lnTo>
                  <a:pt x="1204" y="2238"/>
                </a:lnTo>
                <a:lnTo>
                  <a:pt x="1233" y="2254"/>
                </a:lnTo>
                <a:lnTo>
                  <a:pt x="1286" y="2285"/>
                </a:lnTo>
                <a:lnTo>
                  <a:pt x="1337" y="2317"/>
                </a:lnTo>
                <a:lnTo>
                  <a:pt x="1389" y="2351"/>
                </a:lnTo>
                <a:lnTo>
                  <a:pt x="1418" y="2369"/>
                </a:lnTo>
                <a:lnTo>
                  <a:pt x="1450" y="2388"/>
                </a:lnTo>
                <a:lnTo>
                  <a:pt x="1484" y="2406"/>
                </a:lnTo>
                <a:lnTo>
                  <a:pt x="1520" y="2424"/>
                </a:lnTo>
                <a:lnTo>
                  <a:pt x="1558" y="2442"/>
                </a:lnTo>
                <a:lnTo>
                  <a:pt x="1600" y="2460"/>
                </a:lnTo>
                <a:lnTo>
                  <a:pt x="1642" y="2476"/>
                </a:lnTo>
                <a:lnTo>
                  <a:pt x="1688" y="2491"/>
                </a:lnTo>
                <a:lnTo>
                  <a:pt x="1737" y="2504"/>
                </a:lnTo>
                <a:lnTo>
                  <a:pt x="1787" y="2516"/>
                </a:lnTo>
                <a:lnTo>
                  <a:pt x="1842" y="2526"/>
                </a:lnTo>
                <a:lnTo>
                  <a:pt x="1869" y="2529"/>
                </a:lnTo>
                <a:lnTo>
                  <a:pt x="1897" y="2533"/>
                </a:lnTo>
                <a:lnTo>
                  <a:pt x="1927" y="2535"/>
                </a:lnTo>
                <a:lnTo>
                  <a:pt x="1956" y="2536"/>
                </a:lnTo>
                <a:lnTo>
                  <a:pt x="1987" y="2537"/>
                </a:lnTo>
                <a:lnTo>
                  <a:pt x="2019" y="2537"/>
                </a:lnTo>
                <a:lnTo>
                  <a:pt x="2049" y="2537"/>
                </a:lnTo>
                <a:lnTo>
                  <a:pt x="2080" y="2536"/>
                </a:lnTo>
                <a:lnTo>
                  <a:pt x="2110" y="2535"/>
                </a:lnTo>
                <a:lnTo>
                  <a:pt x="2139" y="2533"/>
                </a:lnTo>
                <a:lnTo>
                  <a:pt x="2167" y="2529"/>
                </a:lnTo>
                <a:lnTo>
                  <a:pt x="2195" y="2526"/>
                </a:lnTo>
                <a:lnTo>
                  <a:pt x="2248" y="2516"/>
                </a:lnTo>
                <a:lnTo>
                  <a:pt x="2298" y="2506"/>
                </a:lnTo>
                <a:lnTo>
                  <a:pt x="2347" y="2491"/>
                </a:lnTo>
                <a:lnTo>
                  <a:pt x="2392" y="2477"/>
                </a:lnTo>
                <a:lnTo>
                  <a:pt x="2434" y="2461"/>
                </a:lnTo>
                <a:lnTo>
                  <a:pt x="2474" y="2444"/>
                </a:lnTo>
                <a:lnTo>
                  <a:pt x="2513" y="2425"/>
                </a:lnTo>
                <a:lnTo>
                  <a:pt x="2549" y="2408"/>
                </a:lnTo>
                <a:lnTo>
                  <a:pt x="2583" y="2389"/>
                </a:lnTo>
                <a:lnTo>
                  <a:pt x="2615" y="2370"/>
                </a:lnTo>
                <a:lnTo>
                  <a:pt x="2645" y="2352"/>
                </a:lnTo>
                <a:lnTo>
                  <a:pt x="2700" y="2318"/>
                </a:lnTo>
                <a:lnTo>
                  <a:pt x="2753" y="2285"/>
                </a:lnTo>
                <a:lnTo>
                  <a:pt x="2808" y="2253"/>
                </a:lnTo>
                <a:lnTo>
                  <a:pt x="2836" y="2237"/>
                </a:lnTo>
                <a:lnTo>
                  <a:pt x="2865" y="2222"/>
                </a:lnTo>
                <a:lnTo>
                  <a:pt x="2895" y="2207"/>
                </a:lnTo>
                <a:lnTo>
                  <a:pt x="2927" y="2194"/>
                </a:lnTo>
                <a:lnTo>
                  <a:pt x="2960" y="2182"/>
                </a:lnTo>
                <a:lnTo>
                  <a:pt x="2995" y="2170"/>
                </a:lnTo>
                <a:lnTo>
                  <a:pt x="3031" y="2161"/>
                </a:lnTo>
                <a:lnTo>
                  <a:pt x="3070" y="2152"/>
                </a:lnTo>
                <a:lnTo>
                  <a:pt x="3111" y="2144"/>
                </a:lnTo>
                <a:lnTo>
                  <a:pt x="3156" y="2140"/>
                </a:lnTo>
                <a:lnTo>
                  <a:pt x="3203" y="2136"/>
                </a:lnTo>
                <a:lnTo>
                  <a:pt x="3253" y="2135"/>
                </a:lnTo>
                <a:lnTo>
                  <a:pt x="3303" y="2136"/>
                </a:lnTo>
                <a:lnTo>
                  <a:pt x="3350" y="2140"/>
                </a:lnTo>
                <a:lnTo>
                  <a:pt x="3395" y="2146"/>
                </a:lnTo>
                <a:lnTo>
                  <a:pt x="3437" y="2153"/>
                </a:lnTo>
                <a:lnTo>
                  <a:pt x="3476" y="2161"/>
                </a:lnTo>
                <a:lnTo>
                  <a:pt x="3514" y="2172"/>
                </a:lnTo>
                <a:lnTo>
                  <a:pt x="3549" y="2182"/>
                </a:lnTo>
                <a:lnTo>
                  <a:pt x="3582" y="2195"/>
                </a:lnTo>
                <a:lnTo>
                  <a:pt x="3614" y="2209"/>
                </a:lnTo>
                <a:lnTo>
                  <a:pt x="3645" y="2224"/>
                </a:lnTo>
                <a:lnTo>
                  <a:pt x="3674" y="2238"/>
                </a:lnTo>
                <a:lnTo>
                  <a:pt x="3701" y="2254"/>
                </a:lnTo>
                <a:lnTo>
                  <a:pt x="3755" y="2285"/>
                </a:lnTo>
                <a:lnTo>
                  <a:pt x="3805" y="2317"/>
                </a:lnTo>
                <a:lnTo>
                  <a:pt x="3858" y="2351"/>
                </a:lnTo>
                <a:lnTo>
                  <a:pt x="3888" y="2369"/>
                </a:lnTo>
                <a:lnTo>
                  <a:pt x="3920" y="2388"/>
                </a:lnTo>
                <a:lnTo>
                  <a:pt x="3953" y="2406"/>
                </a:lnTo>
                <a:lnTo>
                  <a:pt x="3989" y="2424"/>
                </a:lnTo>
                <a:lnTo>
                  <a:pt x="4028" y="2442"/>
                </a:lnTo>
                <a:lnTo>
                  <a:pt x="4068" y="2460"/>
                </a:lnTo>
                <a:lnTo>
                  <a:pt x="4112" y="2476"/>
                </a:lnTo>
                <a:lnTo>
                  <a:pt x="4158" y="2491"/>
                </a:lnTo>
                <a:lnTo>
                  <a:pt x="4207" y="2504"/>
                </a:lnTo>
                <a:lnTo>
                  <a:pt x="4257" y="2516"/>
                </a:lnTo>
                <a:lnTo>
                  <a:pt x="4310" y="2526"/>
                </a:lnTo>
                <a:lnTo>
                  <a:pt x="4339" y="2529"/>
                </a:lnTo>
                <a:lnTo>
                  <a:pt x="4367" y="2533"/>
                </a:lnTo>
                <a:lnTo>
                  <a:pt x="4397" y="2535"/>
                </a:lnTo>
                <a:lnTo>
                  <a:pt x="4426" y="2536"/>
                </a:lnTo>
                <a:lnTo>
                  <a:pt x="4457" y="2537"/>
                </a:lnTo>
                <a:lnTo>
                  <a:pt x="4487" y="2537"/>
                </a:lnTo>
                <a:lnTo>
                  <a:pt x="4519" y="2537"/>
                </a:lnTo>
                <a:lnTo>
                  <a:pt x="4550" y="2536"/>
                </a:lnTo>
                <a:lnTo>
                  <a:pt x="4579" y="2535"/>
                </a:lnTo>
                <a:lnTo>
                  <a:pt x="4609" y="2533"/>
                </a:lnTo>
                <a:lnTo>
                  <a:pt x="4637" y="2529"/>
                </a:lnTo>
                <a:lnTo>
                  <a:pt x="4664" y="2526"/>
                </a:lnTo>
                <a:lnTo>
                  <a:pt x="4718" y="2516"/>
                </a:lnTo>
                <a:lnTo>
                  <a:pt x="4768" y="2506"/>
                </a:lnTo>
                <a:lnTo>
                  <a:pt x="4815" y="2491"/>
                </a:lnTo>
                <a:lnTo>
                  <a:pt x="4860" y="2477"/>
                </a:lnTo>
                <a:lnTo>
                  <a:pt x="4904" y="2461"/>
                </a:lnTo>
                <a:lnTo>
                  <a:pt x="4944" y="2444"/>
                </a:lnTo>
                <a:lnTo>
                  <a:pt x="4982" y="2425"/>
                </a:lnTo>
                <a:lnTo>
                  <a:pt x="5018" y="2408"/>
                </a:lnTo>
                <a:lnTo>
                  <a:pt x="5053" y="2389"/>
                </a:lnTo>
                <a:lnTo>
                  <a:pt x="5085" y="2370"/>
                </a:lnTo>
                <a:lnTo>
                  <a:pt x="5114" y="2352"/>
                </a:lnTo>
                <a:lnTo>
                  <a:pt x="5170" y="2318"/>
                </a:lnTo>
                <a:lnTo>
                  <a:pt x="5223" y="2285"/>
                </a:lnTo>
                <a:lnTo>
                  <a:pt x="5277" y="2253"/>
                </a:lnTo>
                <a:lnTo>
                  <a:pt x="5305" y="2237"/>
                </a:lnTo>
                <a:lnTo>
                  <a:pt x="5335" y="2222"/>
                </a:lnTo>
                <a:lnTo>
                  <a:pt x="5364" y="2207"/>
                </a:lnTo>
                <a:lnTo>
                  <a:pt x="5396" y="2194"/>
                </a:lnTo>
                <a:lnTo>
                  <a:pt x="5429" y="2182"/>
                </a:lnTo>
                <a:lnTo>
                  <a:pt x="5465" y="2170"/>
                </a:lnTo>
                <a:lnTo>
                  <a:pt x="5501" y="2161"/>
                </a:lnTo>
                <a:lnTo>
                  <a:pt x="5540" y="2152"/>
                </a:lnTo>
                <a:lnTo>
                  <a:pt x="5581" y="2144"/>
                </a:lnTo>
                <a:lnTo>
                  <a:pt x="5625" y="2140"/>
                </a:lnTo>
                <a:lnTo>
                  <a:pt x="5672" y="2136"/>
                </a:lnTo>
                <a:lnTo>
                  <a:pt x="5723" y="2135"/>
                </a:lnTo>
                <a:lnTo>
                  <a:pt x="5773" y="2136"/>
                </a:lnTo>
                <a:lnTo>
                  <a:pt x="5820" y="2140"/>
                </a:lnTo>
                <a:lnTo>
                  <a:pt x="5865" y="2146"/>
                </a:lnTo>
                <a:lnTo>
                  <a:pt x="5906" y="2153"/>
                </a:lnTo>
                <a:lnTo>
                  <a:pt x="5946" y="2161"/>
                </a:lnTo>
                <a:lnTo>
                  <a:pt x="5984" y="2172"/>
                </a:lnTo>
                <a:lnTo>
                  <a:pt x="6019" y="2182"/>
                </a:lnTo>
                <a:lnTo>
                  <a:pt x="6052" y="2195"/>
                </a:lnTo>
                <a:lnTo>
                  <a:pt x="6084" y="2209"/>
                </a:lnTo>
                <a:lnTo>
                  <a:pt x="6115" y="2224"/>
                </a:lnTo>
                <a:lnTo>
                  <a:pt x="6143" y="2238"/>
                </a:lnTo>
                <a:lnTo>
                  <a:pt x="6171" y="2254"/>
                </a:lnTo>
                <a:lnTo>
                  <a:pt x="6225" y="2285"/>
                </a:lnTo>
                <a:lnTo>
                  <a:pt x="6275" y="2317"/>
                </a:lnTo>
                <a:lnTo>
                  <a:pt x="6286" y="2324"/>
                </a:lnTo>
                <a:lnTo>
                  <a:pt x="6286" y="2041"/>
                </a:lnTo>
                <a:lnTo>
                  <a:pt x="6234" y="2013"/>
                </a:lnTo>
                <a:lnTo>
                  <a:pt x="6207" y="1999"/>
                </a:lnTo>
                <a:lnTo>
                  <a:pt x="6177" y="1986"/>
                </a:lnTo>
                <a:lnTo>
                  <a:pt x="6148" y="1973"/>
                </a:lnTo>
                <a:lnTo>
                  <a:pt x="6116" y="1962"/>
                </a:lnTo>
                <a:lnTo>
                  <a:pt x="6083" y="1950"/>
                </a:lnTo>
                <a:lnTo>
                  <a:pt x="6049" y="1939"/>
                </a:lnTo>
                <a:lnTo>
                  <a:pt x="6013" y="1929"/>
                </a:lnTo>
                <a:lnTo>
                  <a:pt x="5976" y="1920"/>
                </a:lnTo>
                <a:lnTo>
                  <a:pt x="5938" y="1912"/>
                </a:lnTo>
                <a:lnTo>
                  <a:pt x="5898" y="1906"/>
                </a:lnTo>
                <a:lnTo>
                  <a:pt x="5856" y="1900"/>
                </a:lnTo>
                <a:lnTo>
                  <a:pt x="5813" y="1897"/>
                </a:lnTo>
                <a:lnTo>
                  <a:pt x="5769" y="1894"/>
                </a:lnTo>
                <a:lnTo>
                  <a:pt x="5723" y="1893"/>
                </a:lnTo>
                <a:close/>
              </a:path>
            </a:pathLst>
          </a:custGeom>
          <a:solidFill>
            <a:srgbClr val="BA433A"/>
          </a:solidFill>
          <a:ln>
            <a:noFill/>
          </a:ln>
        </p:spPr>
        <p:txBody>
          <a:bodyPr anchor="ctr">
            <a:normAutofit fontScale="80000" lnSpcReduction="20000"/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675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KSO_Shape"/>
          <p:cNvSpPr/>
          <p:nvPr>
            <p:custDataLst>
              <p:tags r:id="rId25"/>
            </p:custDataLst>
          </p:nvPr>
        </p:nvSpPr>
        <p:spPr bwMode="auto">
          <a:xfrm>
            <a:off x="2516433" y="1901939"/>
            <a:ext cx="311827" cy="218197"/>
          </a:xfrm>
          <a:custGeom>
            <a:avLst/>
            <a:gdLst>
              <a:gd name="T0" fmla="*/ 0 w 8970958"/>
              <a:gd name="T1" fmla="*/ 599920 h 8375651"/>
              <a:gd name="T2" fmla="*/ 300757 w 8970958"/>
              <a:gd name="T3" fmla="*/ 599920 h 8375651"/>
              <a:gd name="T4" fmla="*/ 300757 w 8970958"/>
              <a:gd name="T5" fmla="*/ 1680923 h 8375651"/>
              <a:gd name="T6" fmla="*/ 0 w 8970958"/>
              <a:gd name="T7" fmla="*/ 1680923 h 8375651"/>
              <a:gd name="T8" fmla="*/ 982536 w 8970958"/>
              <a:gd name="T9" fmla="*/ 0 h 8375651"/>
              <a:gd name="T10" fmla="*/ 1076703 w 8970958"/>
              <a:gd name="T11" fmla="*/ 47488 h 8375651"/>
              <a:gd name="T12" fmla="*/ 1124163 w 8970958"/>
              <a:gd name="T13" fmla="*/ 600007 h 8375651"/>
              <a:gd name="T14" fmla="*/ 1593490 w 8970958"/>
              <a:gd name="T15" fmla="*/ 600007 h 8375651"/>
              <a:gd name="T16" fmla="*/ 1751690 w 8970958"/>
              <a:gd name="T17" fmla="*/ 654279 h 8375651"/>
              <a:gd name="T18" fmla="*/ 1799150 w 8970958"/>
              <a:gd name="T19" fmla="*/ 828401 h 8375651"/>
              <a:gd name="T20" fmla="*/ 1789357 w 8970958"/>
              <a:gd name="T21" fmla="*/ 957297 h 8375651"/>
              <a:gd name="T22" fmla="*/ 1170117 w 8970958"/>
              <a:gd name="T23" fmla="*/ 1680923 h 8375651"/>
              <a:gd name="T24" fmla="*/ 750510 w 8970958"/>
              <a:gd name="T25" fmla="*/ 1570872 h 8375651"/>
              <a:gd name="T26" fmla="*/ 487596 w 8970958"/>
              <a:gd name="T27" fmla="*/ 1498509 h 8375651"/>
              <a:gd name="T28" fmla="*/ 420550 w 8970958"/>
              <a:gd name="T29" fmla="*/ 1498509 h 8375651"/>
              <a:gd name="T30" fmla="*/ 420550 w 8970958"/>
              <a:gd name="T31" fmla="*/ 618097 h 8375651"/>
              <a:gd name="T32" fmla="*/ 840910 w 8970958"/>
              <a:gd name="T33" fmla="*/ 186183 h 8375651"/>
              <a:gd name="T34" fmla="*/ 982536 w 8970958"/>
              <a:gd name="T35" fmla="*/ 0 h 837565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8970958" h="8375651">
                <a:moveTo>
                  <a:pt x="0" y="2989262"/>
                </a:moveTo>
                <a:lnTo>
                  <a:pt x="1498600" y="2989262"/>
                </a:lnTo>
                <a:lnTo>
                  <a:pt x="1498600" y="8375650"/>
                </a:lnTo>
                <a:lnTo>
                  <a:pt x="0" y="8375650"/>
                </a:lnTo>
                <a:lnTo>
                  <a:pt x="0" y="2989262"/>
                </a:lnTo>
                <a:close/>
                <a:moveTo>
                  <a:pt x="4895750" y="0"/>
                </a:moveTo>
                <a:cubicBezTo>
                  <a:pt x="5094695" y="11268"/>
                  <a:pt x="5244843" y="93898"/>
                  <a:pt x="5364961" y="236622"/>
                </a:cubicBezTo>
                <a:cubicBezTo>
                  <a:pt x="5751590" y="691085"/>
                  <a:pt x="5717807" y="1686398"/>
                  <a:pt x="5601443" y="2989694"/>
                </a:cubicBezTo>
                <a:cubicBezTo>
                  <a:pt x="5601443" y="2989694"/>
                  <a:pt x="5601443" y="2989694"/>
                  <a:pt x="7939989" y="2989694"/>
                </a:cubicBezTo>
                <a:cubicBezTo>
                  <a:pt x="8138935" y="2989694"/>
                  <a:pt x="8499289" y="3008474"/>
                  <a:pt x="8728264" y="3260119"/>
                </a:cubicBezTo>
                <a:cubicBezTo>
                  <a:pt x="8915948" y="3462937"/>
                  <a:pt x="8994775" y="3770921"/>
                  <a:pt x="8964746" y="4127731"/>
                </a:cubicBezTo>
                <a:cubicBezTo>
                  <a:pt x="8964746" y="4127731"/>
                  <a:pt x="8964746" y="4127731"/>
                  <a:pt x="8915948" y="4769990"/>
                </a:cubicBezTo>
                <a:cubicBezTo>
                  <a:pt x="8690727" y="7680810"/>
                  <a:pt x="8638175" y="8375651"/>
                  <a:pt x="5830418" y="8375651"/>
                </a:cubicBezTo>
                <a:cubicBezTo>
                  <a:pt x="4580440" y="8375651"/>
                  <a:pt x="4133752" y="8078935"/>
                  <a:pt x="3739615" y="7827290"/>
                </a:cubicBezTo>
                <a:cubicBezTo>
                  <a:pt x="3420551" y="7624472"/>
                  <a:pt x="3169054" y="7466724"/>
                  <a:pt x="2429578" y="7466724"/>
                </a:cubicBezTo>
                <a:cubicBezTo>
                  <a:pt x="2429578" y="7466724"/>
                  <a:pt x="2429578" y="7466724"/>
                  <a:pt x="2095500" y="7466724"/>
                </a:cubicBezTo>
                <a:cubicBezTo>
                  <a:pt x="2095500" y="7466724"/>
                  <a:pt x="2095500" y="7466724"/>
                  <a:pt x="2095500" y="3079836"/>
                </a:cubicBezTo>
                <a:cubicBezTo>
                  <a:pt x="3889762" y="2662932"/>
                  <a:pt x="4043663" y="1660107"/>
                  <a:pt x="4190057" y="927707"/>
                </a:cubicBezTo>
                <a:cubicBezTo>
                  <a:pt x="4276392" y="492023"/>
                  <a:pt x="4377741" y="0"/>
                  <a:pt x="4895750" y="0"/>
                </a:cubicBezTo>
                <a:close/>
              </a:path>
            </a:pathLst>
          </a:custGeom>
          <a:solidFill>
            <a:srgbClr val="15AA96"/>
          </a:solidFill>
          <a:ln>
            <a:noFill/>
          </a:ln>
        </p:spPr>
        <p:txBody>
          <a:bodyPr anchor="ctr" anchorCtr="1">
            <a:normAutofit fontScale="77500" lnSpcReduction="20000"/>
          </a:bodyPr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组合 11"/>
          <p:cNvGrpSpPr/>
          <p:nvPr/>
        </p:nvGrpSpPr>
        <p:grpSpPr bwMode="auto">
          <a:xfrm>
            <a:off x="323528" y="717797"/>
            <a:ext cx="8445698" cy="4020146"/>
            <a:chOff x="1907820" y="988481"/>
            <a:chExt cx="5317069" cy="5499064"/>
          </a:xfrm>
        </p:grpSpPr>
        <p:sp>
          <p:nvSpPr>
            <p:cNvPr id="3" name="流程图: 准备 2"/>
            <p:cNvSpPr/>
            <p:nvPr/>
          </p:nvSpPr>
          <p:spPr>
            <a:xfrm>
              <a:off x="3588503" y="2867543"/>
              <a:ext cx="1966208" cy="1772814"/>
            </a:xfrm>
            <a:prstGeom prst="flowChartPreparati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9pPr>
            </a:lstStyle>
            <a:p>
              <a:pPr algn="ctr">
                <a:defRPr/>
              </a:pPr>
              <a:r>
                <a:rPr lang="zh-CN" altLang="en-US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产品研发创新</a:t>
              </a:r>
              <a:endParaRPr lang="en-US" altLang="zh-CN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defRPr/>
              </a:pPr>
              <a:endParaRPr lang="en-US" altLang="zh-CN" sz="8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defRPr/>
              </a:pPr>
              <a:r>
                <a:rPr lang="zh-CN" altLang="en-US" sz="10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行业先进的产品定义与设计理念创新的蓝图等，提供源源不断的领先产品</a:t>
              </a:r>
            </a:p>
          </p:txBody>
        </p:sp>
        <p:sp>
          <p:nvSpPr>
            <p:cNvPr id="4" name="流程图: 准备 3"/>
            <p:cNvSpPr>
              <a:spLocks noChangeArrowheads="1"/>
            </p:cNvSpPr>
            <p:nvPr/>
          </p:nvSpPr>
          <p:spPr bwMode="auto">
            <a:xfrm>
              <a:off x="5250087" y="1968993"/>
              <a:ext cx="1964298" cy="1774333"/>
            </a:xfrm>
            <a:prstGeom prst="flowChartPreparation">
              <a:avLst/>
            </a:prstGeom>
            <a:solidFill>
              <a:srgbClr val="948A54"/>
            </a:solidFill>
            <a:ln w="9525">
              <a:solidFill>
                <a:srgbClr val="4A7EBB"/>
              </a:solidFill>
              <a:miter lim="800000"/>
            </a:ln>
            <a:effectLst>
              <a:outerShdw blurRad="40000"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9pPr>
            </a:lstStyle>
            <a:p>
              <a:pPr algn="ctr">
                <a:defRPr/>
              </a:pPr>
              <a:r>
                <a:rPr lang="zh-CN" altLang="en-US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精密模具加工</a:t>
              </a:r>
              <a:endParaRPr lang="en-US" altLang="zh-CN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defRPr/>
              </a:pPr>
              <a:endParaRPr lang="en-US" altLang="zh-CN" sz="10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defRPr/>
              </a:pPr>
              <a:r>
                <a:rPr lang="zh-CN" altLang="en-US" sz="10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来自欧洲的超精密的加工设备及行业一流的技术团队</a:t>
              </a:r>
            </a:p>
          </p:txBody>
        </p:sp>
        <p:sp>
          <p:nvSpPr>
            <p:cNvPr id="5" name="流程图: 准备 4"/>
            <p:cNvSpPr>
              <a:spLocks noChangeArrowheads="1"/>
            </p:cNvSpPr>
            <p:nvPr/>
          </p:nvSpPr>
          <p:spPr bwMode="auto">
            <a:xfrm>
              <a:off x="1921189" y="3829841"/>
              <a:ext cx="1964298" cy="1772814"/>
            </a:xfrm>
            <a:prstGeom prst="flowChartPreparation">
              <a:avLst/>
            </a:prstGeom>
            <a:solidFill>
              <a:srgbClr val="CCC1DA"/>
            </a:solidFill>
            <a:ln w="9525">
              <a:solidFill>
                <a:srgbClr val="4A7EBB"/>
              </a:solidFill>
              <a:miter lim="800000"/>
            </a:ln>
            <a:effectLst>
              <a:outerShdw blurRad="40000"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9pPr>
            </a:lstStyle>
            <a:p>
              <a:pPr algn="ctr">
                <a:defRPr/>
              </a:pPr>
              <a:r>
                <a:rPr lang="zh-CN" altLang="en-US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精密电镀加工</a:t>
              </a:r>
              <a:endParaRPr lang="en-US" altLang="zh-CN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defRPr/>
              </a:pPr>
              <a:endParaRPr lang="en-US" altLang="zh-CN" sz="8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defRPr/>
              </a:pPr>
              <a:r>
                <a:rPr lang="zh-CN" altLang="en-US" sz="10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扎实规范的管理创新工艺，自建行业顶配电镀线</a:t>
              </a:r>
            </a:p>
          </p:txBody>
        </p:sp>
        <p:sp>
          <p:nvSpPr>
            <p:cNvPr id="6" name="流程图: 准备 5"/>
            <p:cNvSpPr>
              <a:spLocks noChangeArrowheads="1"/>
            </p:cNvSpPr>
            <p:nvPr/>
          </p:nvSpPr>
          <p:spPr bwMode="auto">
            <a:xfrm>
              <a:off x="5260591" y="3845019"/>
              <a:ext cx="1964298" cy="1771297"/>
            </a:xfrm>
            <a:prstGeom prst="flowChartPreparation">
              <a:avLst/>
            </a:prstGeom>
            <a:solidFill>
              <a:srgbClr val="FAC090"/>
            </a:solidFill>
            <a:ln w="9525">
              <a:solidFill>
                <a:srgbClr val="4A7EBB"/>
              </a:solidFill>
              <a:miter lim="800000"/>
            </a:ln>
            <a:effectLst>
              <a:outerShdw blurRad="40000"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9pPr>
            </a:lstStyle>
            <a:p>
              <a:pPr algn="ctr">
                <a:defRPr/>
              </a:pPr>
              <a:r>
                <a:rPr lang="zh-CN" altLang="en-US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精密冲压加工</a:t>
              </a:r>
              <a:endParaRPr lang="en-US" altLang="zh-CN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defRPr/>
              </a:pPr>
              <a:endParaRPr lang="en-US" altLang="zh-CN" sz="8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defRPr/>
              </a:pPr>
              <a:r>
                <a:rPr lang="zh-CN" altLang="en-US" sz="10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顶级的冲压设备及行业领先得设计与经验</a:t>
              </a:r>
            </a:p>
          </p:txBody>
        </p:sp>
        <p:sp>
          <p:nvSpPr>
            <p:cNvPr id="7" name="流程图: 准备 6"/>
            <p:cNvSpPr>
              <a:spLocks noChangeArrowheads="1"/>
            </p:cNvSpPr>
            <p:nvPr/>
          </p:nvSpPr>
          <p:spPr bwMode="auto">
            <a:xfrm>
              <a:off x="1907820" y="1932565"/>
              <a:ext cx="1964298" cy="1774333"/>
            </a:xfrm>
            <a:prstGeom prst="flowChartPreparation">
              <a:avLst/>
            </a:prstGeom>
            <a:gradFill rotWithShape="1">
              <a:gsLst>
                <a:gs pos="0">
                  <a:srgbClr val="9BC1FF"/>
                </a:gs>
                <a:gs pos="100000">
                  <a:srgbClr val="3F80CD"/>
                </a:gs>
              </a:gsLst>
              <a:lin ang="5400000"/>
            </a:gradFill>
            <a:ln w="9525">
              <a:solidFill>
                <a:srgbClr val="4A7EBB"/>
              </a:solidFill>
              <a:miter lim="800000"/>
            </a:ln>
            <a:effectLst>
              <a:outerShdw blurRad="40000"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9pPr>
            </a:lstStyle>
            <a:p>
              <a:pPr algn="ctr">
                <a:defRPr/>
              </a:pPr>
              <a:r>
                <a:rPr lang="zh-CN" altLang="en-US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工艺自动化设备</a:t>
              </a:r>
              <a:endParaRPr lang="en-US" altLang="zh-CN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defRPr/>
              </a:pPr>
              <a:r>
                <a:rPr lang="zh-CN" altLang="en-US" sz="10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资深设计理念团队</a:t>
              </a:r>
            </a:p>
          </p:txBody>
        </p:sp>
        <p:sp>
          <p:nvSpPr>
            <p:cNvPr id="8" name="流程图: 准备 7"/>
            <p:cNvSpPr>
              <a:spLocks noChangeArrowheads="1"/>
            </p:cNvSpPr>
            <p:nvPr/>
          </p:nvSpPr>
          <p:spPr bwMode="auto">
            <a:xfrm>
              <a:off x="3588503" y="988481"/>
              <a:ext cx="1966208" cy="1772814"/>
            </a:xfrm>
            <a:prstGeom prst="flowChartPreparation">
              <a:avLst/>
            </a:prstGeom>
            <a:solidFill>
              <a:srgbClr val="00B050"/>
            </a:solidFill>
            <a:ln w="9525">
              <a:solidFill>
                <a:srgbClr val="4A7EBB"/>
              </a:solidFill>
              <a:miter lim="800000"/>
            </a:ln>
            <a:effectLst>
              <a:outerShdw blurRad="40000"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9pPr>
            </a:lstStyle>
            <a:p>
              <a:pPr algn="ctr">
                <a:defRPr/>
              </a:pPr>
              <a:r>
                <a:rPr lang="zh-CN" altLang="en-US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智能制造管理</a:t>
              </a:r>
              <a:endParaRPr lang="en-US" altLang="zh-CN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defRPr/>
              </a:pPr>
              <a:endParaRPr lang="en-US" altLang="zh-CN" sz="10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defRPr/>
              </a:pPr>
              <a:r>
                <a:rPr lang="zh-CN" altLang="en-US" sz="10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现代化智能车间及数据的应用</a:t>
              </a:r>
            </a:p>
          </p:txBody>
        </p:sp>
        <p:sp>
          <p:nvSpPr>
            <p:cNvPr id="9" name="流程图: 准备 8"/>
            <p:cNvSpPr>
              <a:spLocks noChangeArrowheads="1"/>
            </p:cNvSpPr>
            <p:nvPr/>
          </p:nvSpPr>
          <p:spPr bwMode="auto">
            <a:xfrm>
              <a:off x="3601872" y="4716248"/>
              <a:ext cx="1964298" cy="1771297"/>
            </a:xfrm>
            <a:prstGeom prst="flowChartPreparation">
              <a:avLst/>
            </a:prstGeom>
            <a:solidFill>
              <a:srgbClr val="C4BD97"/>
            </a:solidFill>
            <a:ln w="9525">
              <a:solidFill>
                <a:srgbClr val="4A7EBB"/>
              </a:solidFill>
              <a:miter lim="800000"/>
            </a:ln>
            <a:effectLst>
              <a:outerShdw blurRad="40000"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9pPr>
            </a:lstStyle>
            <a:p>
              <a:pPr algn="ctr">
                <a:defRPr/>
              </a:pPr>
              <a:r>
                <a:rPr lang="zh-CN" altLang="en-US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精密注塑加工</a:t>
              </a:r>
              <a:endParaRPr lang="en-US" altLang="zh-CN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defRPr/>
              </a:pPr>
              <a:endParaRPr lang="en-US" altLang="zh-CN" sz="8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defRPr/>
              </a:pPr>
              <a:r>
                <a:rPr lang="zh-CN" altLang="en-US" sz="10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来自日本的精密设备行业一流、行业领先、行业创新</a:t>
              </a:r>
            </a:p>
          </p:txBody>
        </p:sp>
      </p:grp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平行四边形 103"/>
          <p:cNvSpPr/>
          <p:nvPr/>
        </p:nvSpPr>
        <p:spPr>
          <a:xfrm>
            <a:off x="179506" y="51723"/>
            <a:ext cx="2030095" cy="378143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核心工艺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圆角矩形 175"/>
          <p:cNvSpPr/>
          <p:nvPr/>
        </p:nvSpPr>
        <p:spPr bwMode="auto">
          <a:xfrm>
            <a:off x="352875" y="555526"/>
            <a:ext cx="3334184" cy="2774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TYPE C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头部去料带工艺</a:t>
            </a:r>
          </a:p>
        </p:txBody>
      </p:sp>
      <p:sp>
        <p:nvSpPr>
          <p:cNvPr id="180" name="圆角矩形 179"/>
          <p:cNvSpPr/>
          <p:nvPr/>
        </p:nvSpPr>
        <p:spPr bwMode="auto">
          <a:xfrm>
            <a:off x="3947543" y="556253"/>
            <a:ext cx="2619953" cy="2774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TYPE C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带料带全自动点胶工艺</a:t>
            </a:r>
          </a:p>
        </p:txBody>
      </p:sp>
      <p:sp>
        <p:nvSpPr>
          <p:cNvPr id="183" name="圆角矩形 182"/>
          <p:cNvSpPr/>
          <p:nvPr/>
        </p:nvSpPr>
        <p:spPr bwMode="auto">
          <a:xfrm>
            <a:off x="6776584" y="556253"/>
            <a:ext cx="1971880" cy="2774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拉伸铁壳法兰设计</a:t>
            </a:r>
          </a:p>
        </p:txBody>
      </p:sp>
      <p:sp>
        <p:nvSpPr>
          <p:cNvPr id="195" name="圆角矩形 194"/>
          <p:cNvSpPr/>
          <p:nvPr/>
        </p:nvSpPr>
        <p:spPr bwMode="auto">
          <a:xfrm>
            <a:off x="406367" y="2789356"/>
            <a:ext cx="2513884" cy="2774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注塑成型结合缝及空洞</a:t>
            </a:r>
          </a:p>
        </p:txBody>
      </p:sp>
      <p:sp>
        <p:nvSpPr>
          <p:cNvPr id="230" name="圆角矩形 229"/>
          <p:cNvSpPr/>
          <p:nvPr/>
        </p:nvSpPr>
        <p:spPr bwMode="auto">
          <a:xfrm>
            <a:off x="3379261" y="2789356"/>
            <a:ext cx="2704907" cy="2774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电解耐腐蚀新工艺选项（铂金）</a:t>
            </a:r>
          </a:p>
        </p:txBody>
      </p:sp>
      <p:sp>
        <p:nvSpPr>
          <p:cNvPr id="277" name="圆角矩形 276"/>
          <p:cNvSpPr/>
          <p:nvPr/>
        </p:nvSpPr>
        <p:spPr bwMode="auto">
          <a:xfrm>
            <a:off x="6510988" y="2795570"/>
            <a:ext cx="2214246" cy="2774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冲压精冲工艺</a:t>
            </a:r>
          </a:p>
        </p:txBody>
      </p:sp>
      <p:pic>
        <p:nvPicPr>
          <p:cNvPr id="98" name="图片 9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916" y="1421204"/>
            <a:ext cx="1019450" cy="985220"/>
          </a:xfrm>
          <a:prstGeom prst="rect">
            <a:avLst/>
          </a:prstGeom>
        </p:spPr>
      </p:pic>
      <p:pic>
        <p:nvPicPr>
          <p:cNvPr id="99" name="图片 9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1037" y="1290836"/>
            <a:ext cx="1280132" cy="1245956"/>
          </a:xfrm>
          <a:prstGeom prst="rect">
            <a:avLst/>
          </a:prstGeom>
        </p:spPr>
      </p:pic>
      <p:sp>
        <p:nvSpPr>
          <p:cNvPr id="100" name="TextBox 99"/>
          <p:cNvSpPr txBox="1"/>
          <p:nvPr/>
        </p:nvSpPr>
        <p:spPr>
          <a:xfrm>
            <a:off x="352874" y="849978"/>
            <a:ext cx="3331210" cy="41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630" indent="-214630">
              <a:buFont typeface="Wingdings" panose="05000000000000000000" pitchFamily="2" charset="2"/>
              <a:buChar char="Ø"/>
            </a:pP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头部去除辅料带，节约贵金属电镀成本，如铑钌；</a:t>
            </a:r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头部去除辅料带，可预防进液腐蚀风险；</a:t>
            </a:r>
          </a:p>
        </p:txBody>
      </p:sp>
      <p:grpSp>
        <p:nvGrpSpPr>
          <p:cNvPr id="101" name="组合 100"/>
          <p:cNvGrpSpPr/>
          <p:nvPr/>
        </p:nvGrpSpPr>
        <p:grpSpPr>
          <a:xfrm>
            <a:off x="4031940" y="989157"/>
            <a:ext cx="2389508" cy="1680642"/>
            <a:chOff x="9789" y="5510"/>
            <a:chExt cx="8921" cy="3438"/>
          </a:xfrm>
        </p:grpSpPr>
        <p:pic>
          <p:nvPicPr>
            <p:cNvPr id="102" name="图片 101"/>
            <p:cNvPicPr>
              <a:picLocks noChangeAspect="1"/>
            </p:cNvPicPr>
            <p:nvPr/>
          </p:nvPicPr>
          <p:blipFill>
            <a:blip r:embed="rId5"/>
            <a:srcRect l="24990" t="33274" r="38379" b="42429"/>
            <a:stretch>
              <a:fillRect/>
            </a:stretch>
          </p:blipFill>
          <p:spPr>
            <a:xfrm>
              <a:off x="9789" y="5510"/>
              <a:ext cx="8921" cy="2769"/>
            </a:xfrm>
            <a:prstGeom prst="rect">
              <a:avLst/>
            </a:prstGeom>
          </p:spPr>
        </p:pic>
        <p:sp>
          <p:nvSpPr>
            <p:cNvPr id="103" name="文本框 39"/>
            <p:cNvSpPr txBox="1"/>
            <p:nvPr/>
          </p:nvSpPr>
          <p:spPr>
            <a:xfrm>
              <a:off x="12281" y="5707"/>
              <a:ext cx="1551" cy="4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00">
                  <a:ea typeface="宋体" panose="02010600030101010101" pitchFamily="2" charset="-122"/>
                </a:rPr>
                <a:t>烤箱</a:t>
              </a:r>
            </a:p>
          </p:txBody>
        </p:sp>
        <p:sp>
          <p:nvSpPr>
            <p:cNvPr id="104" name="文本框 40"/>
            <p:cNvSpPr txBox="1"/>
            <p:nvPr/>
          </p:nvSpPr>
          <p:spPr>
            <a:xfrm>
              <a:off x="11561" y="7909"/>
              <a:ext cx="6584" cy="10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需要在</a:t>
              </a: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高温</a:t>
              </a:r>
              <a:r>
                <a:rPr lang="en-US" altLang="zh-CN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150℃</a:t>
              </a: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条件下，</a:t>
              </a: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容纳 点胶半小时产量，约</a:t>
              </a:r>
              <a:r>
                <a:rPr lang="en-US" altLang="zh-CN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1.5Kpcs</a:t>
              </a: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，舌片朝下，倾斜</a:t>
              </a:r>
              <a:r>
                <a:rPr lang="en-US" altLang="zh-CN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28</a:t>
              </a: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°</a:t>
              </a:r>
            </a:p>
          </p:txBody>
        </p:sp>
      </p:grpSp>
      <p:sp>
        <p:nvSpPr>
          <p:cNvPr id="105" name="文本框 40"/>
          <p:cNvSpPr txBox="1"/>
          <p:nvPr/>
        </p:nvSpPr>
        <p:spPr>
          <a:xfrm>
            <a:off x="3638122" y="1394729"/>
            <a:ext cx="8817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连线自动点胶</a:t>
            </a:r>
          </a:p>
        </p:txBody>
      </p:sp>
      <p:cxnSp>
        <p:nvCxnSpPr>
          <p:cNvPr id="3" name="直接箭头连接符 2"/>
          <p:cNvCxnSpPr/>
          <p:nvPr/>
        </p:nvCxnSpPr>
        <p:spPr bwMode="auto">
          <a:xfrm>
            <a:off x="4253160" y="1597594"/>
            <a:ext cx="216024" cy="1503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09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5656" y="1133800"/>
            <a:ext cx="889579" cy="651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0" name="图片 10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88328" y="1146720"/>
            <a:ext cx="746831" cy="570782"/>
          </a:xfrm>
          <a:prstGeom prst="rect">
            <a:avLst/>
          </a:prstGeom>
        </p:spPr>
      </p:pic>
      <p:pic>
        <p:nvPicPr>
          <p:cNvPr id="111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3953" y="3632201"/>
            <a:ext cx="1114679" cy="1010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3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64720" y="3654682"/>
            <a:ext cx="1155677" cy="966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14" name="直接连接符 113"/>
          <p:cNvCxnSpPr>
            <a:cxnSpLocks noChangeShapeType="1"/>
          </p:cNvCxnSpPr>
          <p:nvPr/>
        </p:nvCxnSpPr>
        <p:spPr bwMode="auto">
          <a:xfrm>
            <a:off x="251520" y="4409201"/>
            <a:ext cx="1416960" cy="95250"/>
          </a:xfrm>
          <a:prstGeom prst="line">
            <a:avLst/>
          </a:prstGeom>
          <a:noFill/>
          <a:ln w="19050" algn="ctr">
            <a:solidFill>
              <a:srgbClr val="FF0000"/>
            </a:solidFill>
            <a:prstDash val="dashDot"/>
            <a:round/>
          </a:ln>
        </p:spPr>
      </p:cxnSp>
      <p:cxnSp>
        <p:nvCxnSpPr>
          <p:cNvPr id="116" name="直接箭头连接符 115"/>
          <p:cNvCxnSpPr>
            <a:cxnSpLocks noChangeShapeType="1"/>
          </p:cNvCxnSpPr>
          <p:nvPr/>
        </p:nvCxnSpPr>
        <p:spPr bwMode="auto">
          <a:xfrm flipH="1">
            <a:off x="318330" y="4192507"/>
            <a:ext cx="7144" cy="216694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tailEnd type="arrow" w="med" len="med"/>
          </a:ln>
        </p:spPr>
      </p:cxnSp>
      <p:cxnSp>
        <p:nvCxnSpPr>
          <p:cNvPr id="119" name="直接箭头连接符 118"/>
          <p:cNvCxnSpPr>
            <a:cxnSpLocks noChangeShapeType="1"/>
          </p:cNvCxnSpPr>
          <p:nvPr/>
        </p:nvCxnSpPr>
        <p:spPr bwMode="auto">
          <a:xfrm flipH="1">
            <a:off x="1615103" y="4282833"/>
            <a:ext cx="7144" cy="217885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tailEnd type="arrow" w="med" len="med"/>
          </a:ln>
        </p:spPr>
      </p:cxnSp>
      <p:sp>
        <p:nvSpPr>
          <p:cNvPr id="120" name="Rectangle 108"/>
          <p:cNvSpPr>
            <a:spLocks noChangeArrowheads="1"/>
          </p:cNvSpPr>
          <p:nvPr/>
        </p:nvSpPr>
        <p:spPr bwMode="auto">
          <a:xfrm>
            <a:off x="878257" y="3275410"/>
            <a:ext cx="122212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spcBef>
                <a:spcPct val="3000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设计增加结构挡墙防积液渗透</a:t>
            </a:r>
            <a:endParaRPr lang="en-US" altLang="zh-CN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1" name="直接箭头连接符 120"/>
          <p:cNvCxnSpPr>
            <a:cxnSpLocks noChangeShapeType="1"/>
          </p:cNvCxnSpPr>
          <p:nvPr/>
        </p:nvCxnSpPr>
        <p:spPr bwMode="auto">
          <a:xfrm flipH="1">
            <a:off x="991693" y="3621659"/>
            <a:ext cx="406757" cy="67979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tailEnd type="arrow" w="med" len="med"/>
          </a:ln>
        </p:spPr>
      </p:cxnSp>
      <p:pic>
        <p:nvPicPr>
          <p:cNvPr id="123" name="圖片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82743" y="3961554"/>
            <a:ext cx="2156104" cy="606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" name="Picture 3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5452" y="3371077"/>
            <a:ext cx="1041639" cy="568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" name="Picture 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78139" y="3437739"/>
            <a:ext cx="847315" cy="404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7" name="组合 126"/>
          <p:cNvGrpSpPr/>
          <p:nvPr/>
        </p:nvGrpSpPr>
        <p:grpSpPr>
          <a:xfrm>
            <a:off x="4711986" y="3588155"/>
            <a:ext cx="1372012" cy="1035940"/>
            <a:chOff x="5286380" y="1643050"/>
            <a:chExt cx="3250819" cy="2428892"/>
          </a:xfrm>
        </p:grpSpPr>
        <p:grpSp>
          <p:nvGrpSpPr>
            <p:cNvPr id="128" name="组合 127"/>
            <p:cNvGrpSpPr/>
            <p:nvPr/>
          </p:nvGrpSpPr>
          <p:grpSpPr>
            <a:xfrm>
              <a:off x="5286380" y="1928802"/>
              <a:ext cx="3250819" cy="2143140"/>
              <a:chOff x="1928794" y="1785926"/>
              <a:chExt cx="4189945" cy="1928826"/>
            </a:xfrm>
          </p:grpSpPr>
          <p:sp>
            <p:nvSpPr>
              <p:cNvPr id="130" name="圆角矩形 129"/>
              <p:cNvSpPr/>
              <p:nvPr/>
            </p:nvSpPr>
            <p:spPr>
              <a:xfrm>
                <a:off x="1928794" y="3214686"/>
                <a:ext cx="4143404" cy="500066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基材</a:t>
                </a:r>
              </a:p>
            </p:txBody>
          </p:sp>
          <p:sp>
            <p:nvSpPr>
              <p:cNvPr id="131" name="圆角矩形 130"/>
              <p:cNvSpPr/>
              <p:nvPr/>
            </p:nvSpPr>
            <p:spPr>
              <a:xfrm>
                <a:off x="1928794" y="2786058"/>
                <a:ext cx="4143404" cy="428628"/>
              </a:xfrm>
              <a:prstGeom prst="round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 Ni</a:t>
                </a:r>
              </a:p>
            </p:txBody>
          </p:sp>
          <p:sp>
            <p:nvSpPr>
              <p:cNvPr id="132" name="圆角矩形 131"/>
              <p:cNvSpPr/>
              <p:nvPr/>
            </p:nvSpPr>
            <p:spPr>
              <a:xfrm>
                <a:off x="1928794" y="2571744"/>
                <a:ext cx="4143404" cy="214314"/>
              </a:xfrm>
              <a:prstGeom prst="round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2 Au</a:t>
                </a:r>
              </a:p>
            </p:txBody>
          </p:sp>
          <p:sp>
            <p:nvSpPr>
              <p:cNvPr id="133" name="圆角矩形 132"/>
              <p:cNvSpPr/>
              <p:nvPr/>
            </p:nvSpPr>
            <p:spPr>
              <a:xfrm>
                <a:off x="1975335" y="2274842"/>
                <a:ext cx="4143404" cy="296902"/>
              </a:xfrm>
              <a:prstGeom prst="round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r>
                  <a:rPr lang="en-US" altLang="zh-CN" sz="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              3Pt</a:t>
                </a:r>
              </a:p>
            </p:txBody>
          </p:sp>
          <p:sp>
            <p:nvSpPr>
              <p:cNvPr id="134" name="圆角矩形 133"/>
              <p:cNvSpPr/>
              <p:nvPr/>
            </p:nvSpPr>
            <p:spPr>
              <a:xfrm>
                <a:off x="1928794" y="1785926"/>
                <a:ext cx="4143404" cy="488916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  4 PdNi</a:t>
                </a:r>
              </a:p>
            </p:txBody>
          </p:sp>
        </p:grpSp>
        <p:sp>
          <p:nvSpPr>
            <p:cNvPr id="129" name="圆角矩形 128"/>
            <p:cNvSpPr/>
            <p:nvPr/>
          </p:nvSpPr>
          <p:spPr>
            <a:xfrm>
              <a:off x="5286380" y="1643050"/>
              <a:ext cx="3214710" cy="285752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5 Pt</a:t>
              </a: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3425634" y="3825878"/>
            <a:ext cx="1197985" cy="793026"/>
            <a:chOff x="1928794" y="1785926"/>
            <a:chExt cx="4143404" cy="1928826"/>
          </a:xfrm>
        </p:grpSpPr>
        <p:sp>
          <p:nvSpPr>
            <p:cNvPr id="136" name="圆角矩形 135"/>
            <p:cNvSpPr/>
            <p:nvPr/>
          </p:nvSpPr>
          <p:spPr>
            <a:xfrm>
              <a:off x="1928794" y="3214686"/>
              <a:ext cx="4143404" cy="500066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基材</a:t>
              </a:r>
            </a:p>
          </p:txBody>
        </p:sp>
        <p:sp>
          <p:nvSpPr>
            <p:cNvPr id="137" name="圆角矩形 136"/>
            <p:cNvSpPr/>
            <p:nvPr/>
          </p:nvSpPr>
          <p:spPr>
            <a:xfrm>
              <a:off x="1928794" y="2786058"/>
              <a:ext cx="4143404" cy="428628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 Ni</a:t>
              </a:r>
            </a:p>
          </p:txBody>
        </p:sp>
        <p:sp>
          <p:nvSpPr>
            <p:cNvPr id="138" name="圆角矩形 137"/>
            <p:cNvSpPr/>
            <p:nvPr/>
          </p:nvSpPr>
          <p:spPr>
            <a:xfrm>
              <a:off x="1928794" y="2571744"/>
              <a:ext cx="4143404" cy="214314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2 Au</a:t>
              </a:r>
            </a:p>
          </p:txBody>
        </p:sp>
        <p:sp>
          <p:nvSpPr>
            <p:cNvPr id="139" name="圆角矩形 138"/>
            <p:cNvSpPr/>
            <p:nvPr/>
          </p:nvSpPr>
          <p:spPr>
            <a:xfrm>
              <a:off x="1928794" y="2357430"/>
              <a:ext cx="4143404" cy="21431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 Pt</a:t>
              </a:r>
            </a:p>
          </p:txBody>
        </p:sp>
        <p:sp>
          <p:nvSpPr>
            <p:cNvPr id="140" name="圆角矩形 139"/>
            <p:cNvSpPr/>
            <p:nvPr/>
          </p:nvSpPr>
          <p:spPr>
            <a:xfrm>
              <a:off x="1928794" y="1785926"/>
              <a:ext cx="4143404" cy="571504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4 PdNi </a:t>
              </a:r>
            </a:p>
          </p:txBody>
        </p:sp>
      </p:grpSp>
      <p:sp>
        <p:nvSpPr>
          <p:cNvPr id="141" name="TextBox 140"/>
          <p:cNvSpPr txBox="1"/>
          <p:nvPr/>
        </p:nvSpPr>
        <p:spPr>
          <a:xfrm>
            <a:off x="3226605" y="4694098"/>
            <a:ext cx="154349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普通版防电解腐蚀镀层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4669155" y="4686300"/>
            <a:ext cx="1784985" cy="25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高性能版防电解腐蚀镀层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3348053" y="3072836"/>
            <a:ext cx="297581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630" indent="-214630">
              <a:buFont typeface="Wingdings" panose="05000000000000000000" pitchFamily="2" charset="2"/>
              <a:buChar char="Ø"/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普通版：耐腐蚀时间</a:t>
            </a:r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8~9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分钟，成本是金的</a:t>
            </a:r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2.1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倍；</a:t>
            </a:r>
            <a:endParaRPr lang="en-US" altLang="zh-CN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高性能版：耐腐蚀时间与现有量产铑钌相同，成本</a:t>
            </a:r>
            <a:endParaRPr lang="en-US" altLang="zh-CN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对比铑钌可降低</a:t>
            </a:r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左右。</a:t>
            </a:r>
            <a:endParaRPr lang="en-US" altLang="zh-CN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711" y="1997032"/>
            <a:ext cx="854222" cy="58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8064143" y="1798615"/>
            <a:ext cx="679742" cy="877001"/>
            <a:chOff x="10434702" y="2708079"/>
            <a:chExt cx="906323" cy="1169334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4702" y="2708079"/>
              <a:ext cx="906323" cy="1169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椭圆 1"/>
            <p:cNvSpPr/>
            <p:nvPr/>
          </p:nvSpPr>
          <p:spPr>
            <a:xfrm>
              <a:off x="10522012" y="2765689"/>
              <a:ext cx="119774" cy="12646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9" name="椭圆 158"/>
            <p:cNvSpPr/>
            <p:nvPr/>
          </p:nvSpPr>
          <p:spPr>
            <a:xfrm>
              <a:off x="10522012" y="3693603"/>
              <a:ext cx="119774" cy="12646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7308963" y="1855485"/>
            <a:ext cx="6960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头部点</a:t>
            </a:r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UV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箭头连接符 6"/>
          <p:cNvCxnSpPr>
            <a:stCxn id="5" idx="3"/>
          </p:cNvCxnSpPr>
          <p:nvPr/>
        </p:nvCxnSpPr>
        <p:spPr bwMode="auto">
          <a:xfrm flipV="1">
            <a:off x="8004987" y="1889249"/>
            <a:ext cx="117440" cy="816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直接箭头连接符 8"/>
          <p:cNvCxnSpPr>
            <a:stCxn id="5" idx="3"/>
            <a:endCxn id="159" idx="1"/>
          </p:cNvCxnSpPr>
          <p:nvPr/>
        </p:nvCxnSpPr>
        <p:spPr bwMode="auto">
          <a:xfrm>
            <a:off x="8004987" y="1970901"/>
            <a:ext cx="137793" cy="5807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4" name="TextBox 163"/>
          <p:cNvSpPr txBox="1"/>
          <p:nvPr/>
        </p:nvSpPr>
        <p:spPr>
          <a:xfrm>
            <a:off x="6575359" y="3076209"/>
            <a:ext cx="184277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630" indent="-214630">
              <a:buFont typeface="Wingdings" panose="05000000000000000000" pitchFamily="2" charset="2"/>
              <a:buChar char="Ø"/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端子下料光亮面</a:t>
            </a:r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BTB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高速精冲，</a:t>
            </a:r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SPM 2000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5" name="平行四边形 103"/>
          <p:cNvSpPr/>
          <p:nvPr/>
        </p:nvSpPr>
        <p:spPr>
          <a:xfrm>
            <a:off x="179705" y="51435"/>
            <a:ext cx="2934133" cy="378460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2021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年新工艺规划</a:t>
            </a:r>
            <a:endParaRPr lang="zh-CN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6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6970610" y="4896677"/>
            <a:ext cx="2133600" cy="273844"/>
          </a:xfrm>
        </p:spPr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4"/>
          <p:cNvSpPr>
            <a:spLocks noChangeArrowheads="1"/>
          </p:cNvSpPr>
          <p:nvPr/>
        </p:nvSpPr>
        <p:spPr bwMode="auto">
          <a:xfrm>
            <a:off x="259526" y="555526"/>
            <a:ext cx="95410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200" b="1" u="sng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深抽引技术</a:t>
            </a:r>
            <a:endParaRPr lang="en-US" altLang="zh-TW" sz="1200" b="1" u="sng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3930812" y="3034681"/>
            <a:ext cx="17145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-US" altLang="en-US" sz="1000" u="sng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Type</a:t>
            </a:r>
            <a:r>
              <a:rPr lang="en-US" altLang="zh-CN" sz="1000" u="sng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-C</a:t>
            </a:r>
            <a:r>
              <a:rPr lang="zh-CN" altLang="en-US" sz="1000" u="sng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母端</a:t>
            </a:r>
            <a:endParaRPr lang="en-US" altLang="en-US" sz="1000" u="sng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3960641" y="1990673"/>
            <a:ext cx="164307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-US" altLang="en-US" sz="1000" u="sng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Type</a:t>
            </a:r>
            <a:r>
              <a:rPr lang="en-US" altLang="zh-CN" sz="1000" u="sng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-C</a:t>
            </a:r>
            <a:r>
              <a:rPr lang="zh-CN" altLang="en-US" sz="1000" u="sng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en-US" sz="1000" u="sng" dirty="0" err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公端</a:t>
            </a:r>
            <a:endParaRPr lang="en-US" altLang="en-US" sz="1000" u="sng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73426" y="1143548"/>
            <a:ext cx="1514475" cy="1689497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sp>
        <p:nvSpPr>
          <p:cNvPr id="20" name="矩形 45"/>
          <p:cNvSpPr>
            <a:spLocks noChangeArrowheads="1"/>
          </p:cNvSpPr>
          <p:nvPr/>
        </p:nvSpPr>
        <p:spPr bwMode="auto">
          <a:xfrm>
            <a:off x="6856532" y="2878989"/>
            <a:ext cx="1263487" cy="2462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TW" sz="1000" u="sng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ATOS 3D Scanner</a:t>
            </a:r>
            <a:endParaRPr lang="zh-TW" altLang="en-US" sz="1000" u="sng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字方塊 43"/>
          <p:cNvSpPr txBox="1"/>
          <p:nvPr/>
        </p:nvSpPr>
        <p:spPr>
          <a:xfrm>
            <a:off x="3849846" y="1813774"/>
            <a:ext cx="8864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00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9</a:t>
            </a:r>
            <a:r>
              <a:rPr lang="en-US" altLang="zh-TW" dirty="0"/>
              <a:t>0k/D</a:t>
            </a:r>
            <a:endParaRPr lang="zh-TW" altLang="en-US" dirty="0"/>
          </a:p>
        </p:txBody>
      </p:sp>
      <p:sp>
        <p:nvSpPr>
          <p:cNvPr id="22" name="文字方塊 44"/>
          <p:cNvSpPr txBox="1"/>
          <p:nvPr/>
        </p:nvSpPr>
        <p:spPr>
          <a:xfrm>
            <a:off x="4884832" y="1801017"/>
            <a:ext cx="8864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00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9</a:t>
            </a:r>
            <a:r>
              <a:rPr lang="en-US" altLang="zh-TW" dirty="0"/>
              <a:t>0k</a:t>
            </a:r>
            <a:r>
              <a:rPr lang="en-US" altLang="zh-TW"/>
              <a:t>/D</a:t>
            </a:r>
            <a:endParaRPr lang="zh-TW" altLang="en-US" dirty="0"/>
          </a:p>
        </p:txBody>
      </p:sp>
      <p:sp>
        <p:nvSpPr>
          <p:cNvPr id="23" name="文字方塊 45"/>
          <p:cNvSpPr txBox="1"/>
          <p:nvPr/>
        </p:nvSpPr>
        <p:spPr>
          <a:xfrm>
            <a:off x="3855246" y="2838443"/>
            <a:ext cx="8864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10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550k/D</a:t>
            </a:r>
            <a:endParaRPr lang="zh-TW" altLang="en-US" sz="10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文字方塊 46"/>
          <p:cNvSpPr txBox="1"/>
          <p:nvPr/>
        </p:nvSpPr>
        <p:spPr>
          <a:xfrm>
            <a:off x="4902114" y="2822624"/>
            <a:ext cx="8864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10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200k/D</a:t>
            </a:r>
            <a:endParaRPr lang="zh-TW" altLang="en-US" sz="10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25" name="图片 1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46586" y="1059582"/>
            <a:ext cx="1943998" cy="1899673"/>
          </a:xfrm>
          <a:prstGeom prst="rect">
            <a:avLst/>
          </a:prstGeom>
        </p:spPr>
      </p:pic>
      <p:sp>
        <p:nvSpPr>
          <p:cNvPr id="26" name="TextBox 8"/>
          <p:cNvSpPr txBox="1"/>
          <p:nvPr/>
        </p:nvSpPr>
        <p:spPr>
          <a:xfrm>
            <a:off x="529937" y="2982371"/>
            <a:ext cx="26003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u="sng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协易</a:t>
            </a:r>
            <a:r>
              <a:rPr lang="zh-TW" altLang="en-US" sz="1000" u="sng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TW" sz="1000" u="sng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-</a:t>
            </a:r>
            <a:r>
              <a:rPr lang="en-US" altLang="zh-CN" sz="1000" u="sng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SN2-110 (4X)</a:t>
            </a:r>
            <a:endParaRPr lang="zh-CN" altLang="en-US" sz="1000" u="sng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5" cstate="email">
            <a:lum bright="10000"/>
          </a:blip>
          <a:srcRect/>
          <a:stretch>
            <a:fillRect/>
          </a:stretch>
        </p:blipFill>
        <p:spPr bwMode="auto">
          <a:xfrm>
            <a:off x="4815248" y="1114815"/>
            <a:ext cx="928050" cy="709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6" cstate="screen">
            <a:lum bright="10000"/>
          </a:blip>
          <a:srcRect/>
          <a:stretch>
            <a:fillRect/>
          </a:stretch>
        </p:blipFill>
        <p:spPr bwMode="auto">
          <a:xfrm>
            <a:off x="3786632" y="2289417"/>
            <a:ext cx="931895" cy="579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891841" y="2283718"/>
            <a:ext cx="931894" cy="554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矩形 30"/>
          <p:cNvSpPr/>
          <p:nvPr/>
        </p:nvSpPr>
        <p:spPr>
          <a:xfrm>
            <a:off x="393086" y="809441"/>
            <a:ext cx="80534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630" indent="-214630">
              <a:buFont typeface="Wingdings" panose="05000000000000000000" pitchFamily="2" charset="2"/>
              <a:buChar char="Ø"/>
            </a:pPr>
            <a:r>
              <a:rPr lang="zh-CN" altLang="en-US" sz="105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冲床：</a:t>
            </a:r>
            <a:endParaRPr lang="en-US" altLang="zh-CN" sz="105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22168" y="806928"/>
            <a:ext cx="134395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630" indent="-214630">
              <a:buFont typeface="Wingdings" panose="05000000000000000000" pitchFamily="2" charset="2"/>
              <a:buChar char="Ø"/>
            </a:pPr>
            <a:r>
              <a:rPr lang="zh-CN" altLang="en-US" sz="105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量产系列产能：</a:t>
            </a:r>
            <a:endParaRPr lang="en-US" altLang="zh-CN" sz="105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072717" y="809441"/>
            <a:ext cx="130388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630" indent="-214630">
              <a:buFont typeface="Wingdings" panose="05000000000000000000" pitchFamily="2" charset="2"/>
              <a:buChar char="Ø"/>
            </a:pPr>
            <a:r>
              <a:rPr lang="en-US" altLang="zh-CN" sz="105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3D </a:t>
            </a:r>
            <a:r>
              <a:rPr lang="zh-CN" altLang="en-US" sz="105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测量仪器：</a:t>
            </a:r>
            <a:endParaRPr lang="en-US" altLang="zh-CN" sz="105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93087" y="3219822"/>
            <a:ext cx="67069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630" indent="-214630">
              <a:buFont typeface="Wingdings" panose="05000000000000000000" pitchFamily="2" charset="2"/>
              <a:buChar char="Ø"/>
            </a:pPr>
            <a:r>
              <a:rPr lang="zh-CN" altLang="en-US" sz="1050" b="1" dirty="0">
                <a:latin typeface="Arial" panose="020B0604020202020204" pitchFamily="34" charset="0"/>
                <a:ea typeface="DIN Alternate" charset="0"/>
                <a:cs typeface="Arial" panose="020B0604020202020204" pitchFamily="34" charset="0"/>
              </a:rPr>
              <a:t>产品</a:t>
            </a:r>
            <a:endParaRPr lang="en-US" altLang="zh-CN" sz="1050" b="1" dirty="0">
              <a:latin typeface="Arial" panose="020B0604020202020204" pitchFamily="34" charset="0"/>
              <a:ea typeface="DIN Alternate" charset="0"/>
              <a:cs typeface="Arial" panose="020B0604020202020204" pitchFamily="34" charset="0"/>
            </a:endParaRPr>
          </a:p>
        </p:txBody>
      </p:sp>
      <p:pic>
        <p:nvPicPr>
          <p:cNvPr id="35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86632" y="1114816"/>
            <a:ext cx="931895" cy="693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文本框 2"/>
          <p:cNvSpPr txBox="1"/>
          <p:nvPr/>
        </p:nvSpPr>
        <p:spPr>
          <a:xfrm>
            <a:off x="5652120" y="4675572"/>
            <a:ext cx="2055223" cy="200434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0668" tIns="30668" rIns="30668" bIns="30668" numCol="1" spcCol="38100" rtlCol="0" anchor="t" forceAA="0">
            <a:spAutoFit/>
          </a:bodyPr>
          <a:lstStyle/>
          <a:p>
            <a:r>
              <a:rPr lang="en-US" altLang="zh-CN" sz="900" u="sng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/>
              </a:rPr>
              <a:t>Opening surface profile &lt;0.08mm</a:t>
            </a:r>
          </a:p>
        </p:txBody>
      </p:sp>
      <p:sp>
        <p:nvSpPr>
          <p:cNvPr id="51" name="文本框 2"/>
          <p:cNvSpPr txBox="1"/>
          <p:nvPr/>
        </p:nvSpPr>
        <p:spPr>
          <a:xfrm>
            <a:off x="5741531" y="3962234"/>
            <a:ext cx="1965812" cy="200434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0668" tIns="30668" rIns="30668" bIns="30668" numCol="1" spcCol="38100" rtlCol="0" anchor="t" forceAA="0">
            <a:spAutoFit/>
          </a:bodyPr>
          <a:lstStyle/>
          <a:p>
            <a:r>
              <a:rPr lang="en-US" altLang="zh-CN" sz="900" u="sng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/>
              </a:rPr>
              <a:t>Opening line profile &lt;0.08mm</a:t>
            </a:r>
          </a:p>
        </p:txBody>
      </p:sp>
      <p:sp>
        <p:nvSpPr>
          <p:cNvPr id="52" name="文本框 2"/>
          <p:cNvSpPr txBox="1"/>
          <p:nvPr/>
        </p:nvSpPr>
        <p:spPr>
          <a:xfrm>
            <a:off x="7452320" y="4479234"/>
            <a:ext cx="1649932" cy="200434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0668" tIns="30668" rIns="30668" bIns="30668" numCol="1" spcCol="38100" rtlCol="0" anchor="t" forceAA="0">
            <a:spAutoFit/>
          </a:bodyPr>
          <a:lstStyle/>
          <a:p>
            <a:r>
              <a:rPr lang="en-US" altLang="zh-CN" sz="900" u="sng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/>
              </a:rPr>
              <a:t>Plane co-planarity &lt;0.05mm</a:t>
            </a:r>
          </a:p>
        </p:txBody>
      </p: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172" y="3336475"/>
            <a:ext cx="1427414" cy="596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234" y="4145815"/>
            <a:ext cx="1236014" cy="557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320" y="3594203"/>
            <a:ext cx="897371" cy="845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1" name="平行四边形 103"/>
          <p:cNvSpPr/>
          <p:nvPr/>
        </p:nvSpPr>
        <p:spPr>
          <a:xfrm>
            <a:off x="179705" y="51435"/>
            <a:ext cx="3812540" cy="378460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核心工艺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冲压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抽引铁壳</a:t>
            </a:r>
          </a:p>
        </p:txBody>
      </p:sp>
      <p:pic>
        <p:nvPicPr>
          <p:cNvPr id="172" name="图片 1" descr="微信图片_20210120092353"/>
          <p:cNvPicPr>
            <a:picLocks noChangeAspect="1"/>
          </p:cNvPicPr>
          <p:nvPr/>
        </p:nvPicPr>
        <p:blipFill>
          <a:blip r:embed="rId12"/>
          <a:srcRect l="22076" t="28998" r="29097" b="21364"/>
          <a:stretch>
            <a:fillRect/>
          </a:stretch>
        </p:blipFill>
        <p:spPr>
          <a:xfrm>
            <a:off x="300963" y="3449065"/>
            <a:ext cx="1617182" cy="12801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5" name="图片 2" descr="微信图片_20210120112515"/>
          <p:cNvPicPr>
            <a:picLocks noChangeAspect="1"/>
          </p:cNvPicPr>
          <p:nvPr/>
        </p:nvPicPr>
        <p:blipFill>
          <a:blip r:embed="rId13"/>
          <a:srcRect l="28653" t="28297" r="30510" b="25626"/>
          <a:stretch>
            <a:fillRect/>
          </a:stretch>
        </p:blipFill>
        <p:spPr>
          <a:xfrm>
            <a:off x="2067688" y="3448139"/>
            <a:ext cx="1619618" cy="1280160"/>
          </a:xfrm>
          <a:prstGeom prst="rect">
            <a:avLst/>
          </a:prstGeom>
        </p:spPr>
      </p:pic>
      <p:pic>
        <p:nvPicPr>
          <p:cNvPr id="176" name="图片 4" descr="微信图片_20210120120156"/>
          <p:cNvPicPr>
            <a:picLocks noChangeAspect="1"/>
          </p:cNvPicPr>
          <p:nvPr/>
        </p:nvPicPr>
        <p:blipFill>
          <a:blip r:embed="rId14"/>
          <a:srcRect l="33245" t="30909" r="33510" b="31860"/>
          <a:stretch>
            <a:fillRect/>
          </a:stretch>
        </p:blipFill>
        <p:spPr>
          <a:xfrm>
            <a:off x="3745986" y="3453035"/>
            <a:ext cx="1618680" cy="1280160"/>
          </a:xfrm>
          <a:prstGeom prst="rect">
            <a:avLst/>
          </a:prstGeom>
        </p:spPr>
      </p:pic>
      <p:sp>
        <p:nvSpPr>
          <p:cNvPr id="177" name="Text Box 15"/>
          <p:cNvSpPr txBox="1">
            <a:spLocks noChangeArrowheads="1"/>
          </p:cNvSpPr>
          <p:nvPr/>
        </p:nvSpPr>
        <p:spPr bwMode="auto">
          <a:xfrm>
            <a:off x="251520" y="4702817"/>
            <a:ext cx="164307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 u="sng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Type</a:t>
            </a:r>
            <a:r>
              <a:rPr lang="en-US" altLang="zh-CN" sz="1000" u="sng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-C</a:t>
            </a:r>
            <a:r>
              <a:rPr lang="zh-CN" altLang="en-US" sz="1000" u="sng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en-US" sz="1000" u="sng" dirty="0" err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公端</a:t>
            </a:r>
            <a:endParaRPr lang="en-US" altLang="en-US" sz="1000" u="sng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8" name="Text Box 15"/>
          <p:cNvSpPr txBox="1">
            <a:spLocks noChangeArrowheads="1"/>
          </p:cNvSpPr>
          <p:nvPr/>
        </p:nvSpPr>
        <p:spPr bwMode="auto">
          <a:xfrm>
            <a:off x="2051720" y="4702817"/>
            <a:ext cx="164307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-US" altLang="en-US" sz="1000" u="sng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Type</a:t>
            </a:r>
            <a:r>
              <a:rPr lang="en-US" altLang="zh-CN" sz="1000" u="sng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-C</a:t>
            </a:r>
            <a:r>
              <a:rPr lang="zh-CN" altLang="en-US" sz="1000" u="sng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母端</a:t>
            </a:r>
            <a:endParaRPr lang="en-US" altLang="en-US" sz="1000" u="sng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9" name="Text Box 15"/>
          <p:cNvSpPr txBox="1">
            <a:spLocks noChangeArrowheads="1"/>
          </p:cNvSpPr>
          <p:nvPr/>
        </p:nvSpPr>
        <p:spPr bwMode="auto">
          <a:xfrm>
            <a:off x="3721014" y="4702817"/>
            <a:ext cx="164307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-US" altLang="en-US" sz="1000" u="sng" dirty="0" err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定制类拉伸件</a:t>
            </a:r>
            <a:endParaRPr lang="en-US" altLang="en-US" sz="1000" u="sng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0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6970610" y="4896677"/>
            <a:ext cx="2133600" cy="273844"/>
          </a:xfrm>
        </p:spPr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22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B2DC-4C9A-4742-B13C-FB6460FD3503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23</a:t>
            </a:fld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315595" y="2860040"/>
            <a:ext cx="2793365" cy="18465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Corrosion Test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#Voltage:5V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#Positive(+):Contact/Negative(-):Ti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#Solutions: Artificial sweat pH 4.3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TW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# Pitch:1.0cm</a:t>
            </a:r>
          </a:p>
        </p:txBody>
      </p:sp>
      <p:sp>
        <p:nvSpPr>
          <p:cNvPr id="38" name="文本框 57"/>
          <p:cNvSpPr txBox="1">
            <a:spLocks noChangeArrowheads="1"/>
          </p:cNvSpPr>
          <p:nvPr/>
        </p:nvSpPr>
        <p:spPr bwMode="auto">
          <a:xfrm>
            <a:off x="2425369" y="832157"/>
            <a:ext cx="1071570" cy="175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判定标准：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40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倍显微镜观察，开始出现腐蚀点判为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NG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en-US" altLang="zh-TW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TW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aphicFrame>
        <p:nvGraphicFramePr>
          <p:cNvPr id="41" name="表格 40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4059555" y="857250"/>
          <a:ext cx="4752340" cy="1702435"/>
        </p:xfrm>
        <a:graphic>
          <a:graphicData uri="http://schemas.openxmlformats.org/drawingml/2006/table">
            <a:tbl>
              <a:tblPr/>
              <a:tblGrid>
                <a:gridCol w="10750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28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04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39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14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Item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Before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After 20min.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After 25min.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788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Photo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TW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TW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TW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30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Corrosion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OK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OK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NG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4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20650" y="1419846"/>
            <a:ext cx="7588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2540" y="1413813"/>
            <a:ext cx="827087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文本框 57"/>
          <p:cNvSpPr txBox="1">
            <a:spLocks noChangeArrowheads="1"/>
          </p:cNvSpPr>
          <p:nvPr/>
        </p:nvSpPr>
        <p:spPr bwMode="auto">
          <a:xfrm>
            <a:off x="4068124" y="564818"/>
            <a:ext cx="4756150" cy="3371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Plating: </a:t>
            </a:r>
            <a:r>
              <a:rPr lang="en-US" altLang="zh-CN" sz="1600" b="1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NiW+PdNi+Au+RhRu</a:t>
            </a:r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（高耐蚀性镀层）</a:t>
            </a:r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6"/>
          <a:srcRect b="5414"/>
          <a:stretch>
            <a:fillRect/>
          </a:stretch>
        </p:blipFill>
        <p:spPr bwMode="auto">
          <a:xfrm>
            <a:off x="7740647" y="1413813"/>
            <a:ext cx="82391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" name="表格 50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4056380" y="2929255"/>
          <a:ext cx="4758055" cy="1539240"/>
        </p:xfrm>
        <a:graphic>
          <a:graphicData uri="http://schemas.openxmlformats.org/drawingml/2006/table">
            <a:tbl>
              <a:tblPr/>
              <a:tblGrid>
                <a:gridCol w="10788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7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1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6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Item</a:t>
                      </a:r>
                    </a:p>
                  </a:txBody>
                  <a:tcPr marL="91439" marR="91439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After  10s</a:t>
                      </a:r>
                    </a:p>
                  </a:txBody>
                  <a:tcPr marL="91439" marR="91439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fter  20s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39" marR="91439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Photo</a:t>
                      </a:r>
                    </a:p>
                  </a:txBody>
                  <a:tcPr marL="91439" marR="91439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TW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39" marR="91439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TW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39" marR="91439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Corrosion</a:t>
                      </a:r>
                    </a:p>
                  </a:txBody>
                  <a:tcPr marL="91439" marR="91439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NG</a:t>
                      </a:r>
                    </a:p>
                  </a:txBody>
                  <a:tcPr marL="91439" marR="91439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91439" marR="91439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2" name="文本框 57"/>
          <p:cNvSpPr txBox="1">
            <a:spLocks noChangeArrowheads="1"/>
          </p:cNvSpPr>
          <p:nvPr/>
        </p:nvSpPr>
        <p:spPr bwMode="auto">
          <a:xfrm>
            <a:off x="4214492" y="2643505"/>
            <a:ext cx="3956050" cy="3371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16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Plating: 15u” Au over 50u” Ni</a:t>
            </a:r>
          </a:p>
        </p:txBody>
      </p:sp>
      <p:pic>
        <p:nvPicPr>
          <p:cNvPr id="53" name="Picture 9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52357" y="3363595"/>
            <a:ext cx="895350" cy="720725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</p:pic>
      <p:pic>
        <p:nvPicPr>
          <p:cNvPr id="54" name="Picture 5"/>
          <p:cNvPicPr>
            <a:picLocks noChangeAspect="1" noChangeArrowheads="1"/>
          </p:cNvPicPr>
          <p:nvPr/>
        </p:nvPicPr>
        <p:blipFill>
          <a:blip r:embed="rId8"/>
          <a:srcRect b="9340"/>
          <a:stretch>
            <a:fillRect/>
          </a:stretch>
        </p:blipFill>
        <p:spPr bwMode="auto">
          <a:xfrm>
            <a:off x="5652135" y="3347085"/>
            <a:ext cx="854710" cy="702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文本框 57"/>
          <p:cNvSpPr txBox="1">
            <a:spLocks noChangeArrowheads="1"/>
          </p:cNvSpPr>
          <p:nvPr/>
        </p:nvSpPr>
        <p:spPr bwMode="auto">
          <a:xfrm>
            <a:off x="2549525" y="4559300"/>
            <a:ext cx="645160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高耐蚀性镀层相对与普通镀金</a:t>
            </a:r>
            <a:r>
              <a:rPr lang="en-US" altLang="zh-CN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15U</a:t>
            </a:r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金的耐电解手汗能力提升大约</a:t>
            </a:r>
            <a:r>
              <a:rPr lang="en-US" altLang="zh-CN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90</a:t>
            </a:r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倍。</a:t>
            </a:r>
          </a:p>
        </p:txBody>
      </p:sp>
      <p:pic>
        <p:nvPicPr>
          <p:cNvPr id="6" name="图片 5" descr="8"/>
          <p:cNvPicPr>
            <a:picLocks noChangeAspect="1"/>
          </p:cNvPicPr>
          <p:nvPr/>
        </p:nvPicPr>
        <p:blipFill>
          <a:blip r:embed="rId9"/>
          <a:srcRect l="1181" r="30231" b="2368"/>
          <a:stretch>
            <a:fillRect/>
          </a:stretch>
        </p:blipFill>
        <p:spPr>
          <a:xfrm rot="5400000">
            <a:off x="320675" y="630555"/>
            <a:ext cx="2035175" cy="2173605"/>
          </a:xfrm>
          <a:prstGeom prst="rect">
            <a:avLst/>
          </a:prstGeom>
        </p:spPr>
      </p:pic>
      <p:sp>
        <p:nvSpPr>
          <p:cNvPr id="104" name="平行四边形 103"/>
          <p:cNvSpPr/>
          <p:nvPr/>
        </p:nvSpPr>
        <p:spPr>
          <a:xfrm>
            <a:off x="179705" y="51435"/>
            <a:ext cx="3960000" cy="378460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核心工艺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铑钌电镀工艺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B2DC-4C9A-4742-B13C-FB6460FD3503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fld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1" name="表格 40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642360" y="771525"/>
          <a:ext cx="5199380" cy="1564640"/>
        </p:xfrm>
        <a:graphic>
          <a:graphicData uri="http://schemas.openxmlformats.org/drawingml/2006/table">
            <a:tbl>
              <a:tblPr/>
              <a:tblGrid>
                <a:gridCol w="12998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4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49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98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51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Item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Before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After 3min.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After 6min.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13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Photo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TW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TW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TW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13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Corrosion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OK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OK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NG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9" name="文本框 57"/>
          <p:cNvSpPr txBox="1">
            <a:spLocks noChangeArrowheads="1"/>
          </p:cNvSpPr>
          <p:nvPr/>
        </p:nvSpPr>
        <p:spPr bwMode="auto">
          <a:xfrm>
            <a:off x="3642360" y="492760"/>
            <a:ext cx="4229100" cy="3371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Plating: </a:t>
            </a:r>
            <a:r>
              <a:rPr lang="en-US" altLang="zh-CN" sz="1600" b="1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Ni+Pt+PdNi</a:t>
            </a:r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（单层铂镀层）</a:t>
            </a:r>
          </a:p>
        </p:txBody>
      </p:sp>
      <p:sp>
        <p:nvSpPr>
          <p:cNvPr id="52" name="文本框 57"/>
          <p:cNvSpPr txBox="1">
            <a:spLocks noChangeArrowheads="1"/>
          </p:cNvSpPr>
          <p:nvPr/>
        </p:nvSpPr>
        <p:spPr bwMode="auto">
          <a:xfrm>
            <a:off x="3707765" y="2499995"/>
            <a:ext cx="4434840" cy="3371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Plating: </a:t>
            </a:r>
            <a:r>
              <a:rPr lang="en-US" altLang="zh-CN" sz="1600" b="1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Ni+Pt+PdNi+Pt</a:t>
            </a:r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合金（双层铂镀层）</a:t>
            </a:r>
            <a:r>
              <a:rPr lang="en-US" altLang="zh-CN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</a:p>
        </p:txBody>
      </p:sp>
      <p:sp>
        <p:nvSpPr>
          <p:cNvPr id="55" name="文本框 57"/>
          <p:cNvSpPr txBox="1">
            <a:spLocks noChangeArrowheads="1"/>
          </p:cNvSpPr>
          <p:nvPr/>
        </p:nvSpPr>
        <p:spPr bwMode="auto">
          <a:xfrm>
            <a:off x="286385" y="4516120"/>
            <a:ext cx="69437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双层铂镀层的成本与铑钌镀层成本相比，可节省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20%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左右。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285750" y="699770"/>
            <a:ext cx="2048510" cy="1514430"/>
            <a:chOff x="1928794" y="1785926"/>
            <a:chExt cx="4143404" cy="1666708"/>
          </a:xfrm>
        </p:grpSpPr>
        <p:sp>
          <p:nvSpPr>
            <p:cNvPr id="19" name="圆角矩形 18"/>
            <p:cNvSpPr/>
            <p:nvPr/>
          </p:nvSpPr>
          <p:spPr>
            <a:xfrm>
              <a:off x="1928794" y="3056436"/>
              <a:ext cx="4143404" cy="396198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基材</a:t>
              </a:r>
              <a:r>
                <a:rPr lang="en-US" altLang="zh-CN" sz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Cu</a:t>
              </a:r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1928794" y="2628118"/>
              <a:ext cx="4143404" cy="396198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镍</a:t>
              </a:r>
              <a:r>
                <a:rPr lang="en-US" altLang="zh-CN" sz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Ni</a:t>
              </a:r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1928794" y="2208032"/>
              <a:ext cx="4143404" cy="396198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铂</a:t>
              </a:r>
              <a:r>
                <a:rPr lang="en-US" altLang="zh-CN" sz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Pt</a:t>
              </a:r>
            </a:p>
          </p:txBody>
        </p:sp>
        <p:sp>
          <p:nvSpPr>
            <p:cNvPr id="23" name="圆角矩形 22"/>
            <p:cNvSpPr/>
            <p:nvPr/>
          </p:nvSpPr>
          <p:spPr>
            <a:xfrm>
              <a:off x="1928794" y="1785926"/>
              <a:ext cx="4143404" cy="396198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钯镍</a:t>
              </a:r>
              <a:r>
                <a:rPr lang="en-US" altLang="zh-CN" sz="1200" dirty="0" err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PdNi</a:t>
              </a: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51430" y="2100899"/>
            <a:ext cx="2643206" cy="1706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以上镀层组合耐蚀机理：</a:t>
            </a:r>
            <a:endParaRPr lang="en-US" altLang="zh-CN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利用钯镍和铂层之间的电位差，铂的电位要高于钯镍，电解过程钯镍作为牺牲镀层，起到保护底层的作用。</a:t>
            </a:r>
          </a:p>
        </p:txBody>
      </p:sp>
      <p:graphicFrame>
        <p:nvGraphicFramePr>
          <p:cNvPr id="34" name="表格 33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3661410" y="2797810"/>
          <a:ext cx="5161280" cy="1503045"/>
        </p:xfrm>
        <a:graphic>
          <a:graphicData uri="http://schemas.openxmlformats.org/drawingml/2006/table">
            <a:tbl>
              <a:tblPr/>
              <a:tblGrid>
                <a:gridCol w="1290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0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0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03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3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Item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Before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After 20min.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After 30min.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Photo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TW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TW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TW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Corrosion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OK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OK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TW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NG</a:t>
                      </a:r>
                    </a:p>
                  </a:txBody>
                  <a:tcPr marT="45684" marB="4568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4" name="平行四边形 103"/>
          <p:cNvSpPr/>
          <p:nvPr/>
        </p:nvSpPr>
        <p:spPr>
          <a:xfrm>
            <a:off x="179705" y="51435"/>
            <a:ext cx="3960000" cy="378460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核心工艺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—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铂金电镀工艺</a:t>
            </a:r>
            <a:endParaRPr lang="zh-CN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 descr="A1"/>
          <p:cNvPicPr>
            <a:picLocks noChangeAspect="1"/>
          </p:cNvPicPr>
          <p:nvPr/>
        </p:nvPicPr>
        <p:blipFill>
          <a:blip r:embed="rId4"/>
          <a:srcRect l="31148" t="35390" r="41938" b="34546"/>
          <a:stretch>
            <a:fillRect/>
          </a:stretch>
        </p:blipFill>
        <p:spPr>
          <a:xfrm>
            <a:off x="5099050" y="1202055"/>
            <a:ext cx="951865" cy="797560"/>
          </a:xfrm>
          <a:prstGeom prst="rect">
            <a:avLst/>
          </a:prstGeom>
        </p:spPr>
      </p:pic>
      <p:pic>
        <p:nvPicPr>
          <p:cNvPr id="4" name="图片 3" descr="A2"/>
          <p:cNvPicPr>
            <a:picLocks noChangeAspect="1"/>
          </p:cNvPicPr>
          <p:nvPr/>
        </p:nvPicPr>
        <p:blipFill>
          <a:blip r:embed="rId5"/>
          <a:srcRect l="29851" t="36940" r="42696" b="32609"/>
          <a:stretch>
            <a:fillRect/>
          </a:stretch>
        </p:blipFill>
        <p:spPr>
          <a:xfrm>
            <a:off x="6393180" y="1210310"/>
            <a:ext cx="937260" cy="78041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7591182" y="1214864"/>
            <a:ext cx="1091640" cy="735888"/>
            <a:chOff x="13236" y="1044"/>
            <a:chExt cx="2666" cy="2442"/>
          </a:xfrm>
        </p:grpSpPr>
        <p:pic>
          <p:nvPicPr>
            <p:cNvPr id="5" name="图片 4" descr="A3"/>
            <p:cNvPicPr>
              <a:picLocks noChangeAspect="1"/>
            </p:cNvPicPr>
            <p:nvPr/>
          </p:nvPicPr>
          <p:blipFill>
            <a:blip r:embed="rId6"/>
            <a:srcRect l="35000" t="39001" r="40807" b="32727"/>
            <a:stretch>
              <a:fillRect/>
            </a:stretch>
          </p:blipFill>
          <p:spPr>
            <a:xfrm>
              <a:off x="13236" y="1044"/>
              <a:ext cx="2666" cy="2442"/>
            </a:xfrm>
            <a:prstGeom prst="rect">
              <a:avLst/>
            </a:prstGeom>
          </p:spPr>
        </p:pic>
        <p:sp>
          <p:nvSpPr>
            <p:cNvPr id="6" name="圆角矩形 5"/>
            <p:cNvSpPr/>
            <p:nvPr/>
          </p:nvSpPr>
          <p:spPr>
            <a:xfrm>
              <a:off x="14831" y="2574"/>
              <a:ext cx="679" cy="491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 descr="B2"/>
          <p:cNvPicPr>
            <a:picLocks noChangeAspect="1"/>
          </p:cNvPicPr>
          <p:nvPr/>
        </p:nvPicPr>
        <p:blipFill>
          <a:blip r:embed="rId7"/>
          <a:srcRect l="29830" t="38724" r="39676" b="29718"/>
          <a:stretch>
            <a:fillRect/>
          </a:stretch>
        </p:blipFill>
        <p:spPr>
          <a:xfrm>
            <a:off x="6393180" y="3231515"/>
            <a:ext cx="962660" cy="747395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7754620" y="3231515"/>
            <a:ext cx="855640" cy="728684"/>
            <a:chOff x="3118" y="3439"/>
            <a:chExt cx="2903" cy="2149"/>
          </a:xfrm>
        </p:grpSpPr>
        <p:pic>
          <p:nvPicPr>
            <p:cNvPr id="10" name="图片 9" descr="B3"/>
            <p:cNvPicPr>
              <a:picLocks noChangeAspect="1"/>
            </p:cNvPicPr>
            <p:nvPr/>
          </p:nvPicPr>
          <p:blipFill>
            <a:blip r:embed="rId8"/>
            <a:srcRect l="26738" t="39804" r="43142" b="30465"/>
            <a:stretch>
              <a:fillRect/>
            </a:stretch>
          </p:blipFill>
          <p:spPr>
            <a:xfrm>
              <a:off x="3118" y="3439"/>
              <a:ext cx="2903" cy="2149"/>
            </a:xfrm>
            <a:prstGeom prst="rect">
              <a:avLst/>
            </a:prstGeom>
          </p:spPr>
        </p:pic>
        <p:sp>
          <p:nvSpPr>
            <p:cNvPr id="11" name="圆角矩形 10"/>
            <p:cNvSpPr/>
            <p:nvPr/>
          </p:nvSpPr>
          <p:spPr>
            <a:xfrm>
              <a:off x="4536" y="4196"/>
              <a:ext cx="832" cy="277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" name="图片 12" descr="B2"/>
          <p:cNvPicPr>
            <a:picLocks noChangeAspect="1"/>
          </p:cNvPicPr>
          <p:nvPr/>
        </p:nvPicPr>
        <p:blipFill>
          <a:blip r:embed="rId7"/>
          <a:srcRect l="29830" t="38724" r="39676" b="29718"/>
          <a:stretch>
            <a:fillRect/>
          </a:stretch>
        </p:blipFill>
        <p:spPr>
          <a:xfrm>
            <a:off x="5147945" y="3231515"/>
            <a:ext cx="962660" cy="74739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85750" y="4083685"/>
            <a:ext cx="32950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耐蚀性对比：</a:t>
            </a:r>
          </a:p>
          <a:p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镀金＜单层铂＜双层铂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≈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铑钌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81750" y="683530"/>
            <a:ext cx="8502718" cy="4210945"/>
            <a:chOff x="169863" y="885825"/>
            <a:chExt cx="8888412" cy="5614592"/>
          </a:xfrm>
        </p:grpSpPr>
        <p:pic>
          <p:nvPicPr>
            <p:cNvPr id="17" name="图片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8688" y="1806575"/>
              <a:ext cx="1951037" cy="141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矩形 4"/>
            <p:cNvSpPr>
              <a:spLocks noChangeArrowheads="1"/>
            </p:cNvSpPr>
            <p:nvPr/>
          </p:nvSpPr>
          <p:spPr bwMode="auto">
            <a:xfrm>
              <a:off x="176213" y="885825"/>
              <a:ext cx="3047862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LIM  for waterproofing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防水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LIM</a:t>
              </a:r>
            </a:p>
            <a:p>
              <a:pPr marL="228600" indent="-228600">
                <a:buAutoNum type="arabicPeriod"/>
              </a:pPr>
              <a:r>
                <a:rPr lang="en-US" altLang="zh-TW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Metal parts with LIM 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带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LIM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金属件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28600" indent="-228600">
                <a:buAutoNum type="arabicPeriod"/>
              </a:pPr>
              <a:r>
                <a:rPr lang="en-US" altLang="zh-TW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Plastic parts with LIM 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带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LIM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塑胶件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28600" indent="-228600">
                <a:buAutoNum type="arabicPeriod"/>
              </a:pPr>
              <a:r>
                <a:rPr lang="en-US" altLang="zh-TW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Silicone ring assembly 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硅胶圈组装</a:t>
              </a:r>
              <a:endParaRPr lang="zh-TW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Text Box 15"/>
            <p:cNvSpPr txBox="1">
              <a:spLocks noChangeArrowheads="1"/>
            </p:cNvSpPr>
            <p:nvPr/>
          </p:nvSpPr>
          <p:spPr bwMode="auto">
            <a:xfrm>
              <a:off x="5010150" y="1282700"/>
              <a:ext cx="1344613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5pPr>
              <a:lvl6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6pPr>
              <a:lvl7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7pPr>
              <a:lvl8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8pPr>
              <a:lvl9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050" b="1" dirty="0">
                  <a:solidFill>
                    <a:srgbClr val="0D086E"/>
                  </a:solidFill>
                  <a:latin typeface="Arial" panose="020B0604020202020204" pitchFamily="34" charset="0"/>
                  <a:ea typeface="MingLiU-ExtB" panose="02020500000000000000" pitchFamily="18" charset="-120"/>
                  <a:cs typeface="Arial" panose="020B0604020202020204" pitchFamily="34" charset="0"/>
                </a:rPr>
                <a:t>MIM Shell</a:t>
              </a:r>
              <a:r>
                <a:rPr lang="zh-CN" altLang="en-US" sz="1050" b="1" dirty="0">
                  <a:solidFill>
                    <a:srgbClr val="0D086E"/>
                  </a:solidFill>
                  <a:latin typeface="Arial" panose="020B0604020202020204" pitchFamily="34" charset="0"/>
                  <a:ea typeface="MingLiU-ExtB" panose="02020500000000000000" pitchFamily="18" charset="-120"/>
                  <a:cs typeface="Arial" panose="020B0604020202020204" pitchFamily="34" charset="0"/>
                </a:rPr>
                <a:t> </a:t>
              </a:r>
              <a:r>
                <a:rPr lang="en-US" altLang="zh-CN" sz="1050" b="1" dirty="0">
                  <a:solidFill>
                    <a:srgbClr val="0D086E"/>
                  </a:solidFill>
                  <a:latin typeface="Arial" panose="020B0604020202020204" pitchFamily="34" charset="0"/>
                  <a:ea typeface="MingLiU-ExtB" panose="02020500000000000000" pitchFamily="18" charset="-120"/>
                  <a:cs typeface="Arial" panose="020B0604020202020204" pitchFamily="34" charset="0"/>
                </a:rPr>
                <a:t>MIM</a:t>
              </a:r>
              <a:r>
                <a:rPr lang="zh-CN" altLang="en-US" sz="1050" b="1" dirty="0">
                  <a:solidFill>
                    <a:srgbClr val="0D086E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Arial" panose="020B0604020202020204" pitchFamily="34" charset="0"/>
                </a:rPr>
                <a:t>铁壳</a:t>
              </a:r>
              <a:endParaRPr lang="en-US" altLang="en-US" sz="1050" b="1" dirty="0">
                <a:solidFill>
                  <a:srgbClr val="0D086E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20" name="文字方塊 6"/>
            <p:cNvSpPr txBox="1">
              <a:spLocks noChangeArrowheads="1"/>
            </p:cNvSpPr>
            <p:nvPr/>
          </p:nvSpPr>
          <p:spPr bwMode="auto">
            <a:xfrm>
              <a:off x="4789488" y="3573463"/>
              <a:ext cx="1663700" cy="338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5pPr>
              <a:lvl6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6pPr>
              <a:lvl7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7pPr>
              <a:lvl8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8pPr>
              <a:lvl9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9pPr>
            </a:lstStyle>
            <a:p>
              <a:pPr algn="ctr"/>
              <a:r>
                <a:rPr lang="en-US" altLang="zh-TW" sz="1050" u="sng">
                  <a:solidFill>
                    <a:srgbClr val="0D086E"/>
                  </a:solidFill>
                  <a:latin typeface="Arial" panose="020B0604020202020204" pitchFamily="34" charset="0"/>
                  <a:ea typeface="MingLiU-ExtB" panose="02020500000000000000" pitchFamily="18" charset="-120"/>
                  <a:cs typeface="Arial" panose="020B0604020202020204" pitchFamily="34" charset="0"/>
                </a:rPr>
                <a:t>USB Type c Rec.</a:t>
              </a:r>
              <a:endParaRPr lang="zh-TW" altLang="en-US" sz="1050" u="sng">
                <a:solidFill>
                  <a:srgbClr val="0D086E"/>
                </a:solidFill>
                <a:latin typeface="Arial" panose="020B0604020202020204" pitchFamily="34" charset="0"/>
                <a:ea typeface="MingLiU-ExtB" panose="02020500000000000000" pitchFamily="18" charset="-120"/>
                <a:cs typeface="Arial" panose="020B0604020202020204" pitchFamily="34" charset="0"/>
              </a:endParaRPr>
            </a:p>
          </p:txBody>
        </p:sp>
        <p:cxnSp>
          <p:nvCxnSpPr>
            <p:cNvPr id="21" name="直線單箭頭接點 7"/>
            <p:cNvCxnSpPr>
              <a:stCxn id="23" idx="0"/>
            </p:cNvCxnSpPr>
            <p:nvPr/>
          </p:nvCxnSpPr>
          <p:spPr>
            <a:xfrm flipV="1">
              <a:off x="5009357" y="2674941"/>
              <a:ext cx="443705" cy="47783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單箭頭接點 8"/>
            <p:cNvCxnSpPr>
              <a:stCxn id="19" idx="2"/>
            </p:cNvCxnSpPr>
            <p:nvPr/>
          </p:nvCxnSpPr>
          <p:spPr>
            <a:xfrm flipH="1">
              <a:off x="5354640" y="1836697"/>
              <a:ext cx="327817" cy="42072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 Box 15"/>
            <p:cNvSpPr txBox="1">
              <a:spLocks noChangeArrowheads="1"/>
            </p:cNvSpPr>
            <p:nvPr/>
          </p:nvSpPr>
          <p:spPr bwMode="auto">
            <a:xfrm>
              <a:off x="4337050" y="3152775"/>
              <a:ext cx="1344613" cy="338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5pPr>
              <a:lvl6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6pPr>
              <a:lvl7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7pPr>
              <a:lvl8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8pPr>
              <a:lvl9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050" b="1">
                  <a:solidFill>
                    <a:srgbClr val="0D086E"/>
                  </a:solidFill>
                  <a:latin typeface="Gill Sans MT" panose="020B0502020104020203" charset="0"/>
                  <a:ea typeface="MingLiU-ExtB" panose="02020500000000000000" pitchFamily="18" charset="-120"/>
                </a:rPr>
                <a:t>LIM</a:t>
              </a:r>
            </a:p>
          </p:txBody>
        </p:sp>
        <p:sp>
          <p:nvSpPr>
            <p:cNvPr id="24" name="文字方塊 10"/>
            <p:cNvSpPr txBox="1">
              <a:spLocks noChangeArrowheads="1"/>
            </p:cNvSpPr>
            <p:nvPr/>
          </p:nvSpPr>
          <p:spPr bwMode="auto">
            <a:xfrm>
              <a:off x="7146925" y="3502025"/>
              <a:ext cx="1330325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5pPr>
              <a:lvl6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6pPr>
              <a:lvl7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7pPr>
              <a:lvl8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8pPr>
              <a:lvl9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9pPr>
            </a:lstStyle>
            <a:p>
              <a:pPr algn="ctr"/>
              <a:r>
                <a:rPr lang="en-US" altLang="zh-TW" sz="1050" u="sng">
                  <a:solidFill>
                    <a:srgbClr val="0D086E"/>
                  </a:solidFill>
                  <a:latin typeface="Arial" panose="020B0604020202020204" pitchFamily="34" charset="0"/>
                  <a:ea typeface="MingLiU-ExtB" panose="02020500000000000000" pitchFamily="18" charset="-120"/>
                  <a:cs typeface="Arial" panose="020B0604020202020204" pitchFamily="34" charset="0"/>
                </a:rPr>
                <a:t>Push Arm</a:t>
              </a:r>
              <a:r>
                <a:rPr lang="zh-CN" altLang="en-US" sz="1050" u="sng">
                  <a:solidFill>
                    <a:srgbClr val="0D086E"/>
                  </a:solidFill>
                  <a:latin typeface="Arial" panose="020B0604020202020204" pitchFamily="34" charset="0"/>
                  <a:ea typeface="MingLiU-ExtB" panose="02020500000000000000" pitchFamily="18" charset="-120"/>
                  <a:cs typeface="Arial" panose="020B0604020202020204" pitchFamily="34" charset="0"/>
                </a:rPr>
                <a:t> </a:t>
              </a:r>
            </a:p>
            <a:p>
              <a:pPr algn="ctr"/>
              <a:endParaRPr lang="zh-TW" altLang="en-US" sz="1050" u="sng">
                <a:solidFill>
                  <a:srgbClr val="0D086E"/>
                </a:solidFill>
                <a:latin typeface="Arial" panose="020B0604020202020204" pitchFamily="34" charset="0"/>
                <a:ea typeface="MingLiU-ExtB" panose="02020500000000000000" pitchFamily="18" charset="-120"/>
                <a:cs typeface="Arial" panose="020B0604020202020204" pitchFamily="34" charset="0"/>
              </a:endParaRPr>
            </a:p>
          </p:txBody>
        </p:sp>
        <p:sp>
          <p:nvSpPr>
            <p:cNvPr id="25" name="文字方塊 11"/>
            <p:cNvSpPr txBox="1">
              <a:spLocks noChangeArrowheads="1"/>
            </p:cNvSpPr>
            <p:nvPr/>
          </p:nvSpPr>
          <p:spPr bwMode="auto">
            <a:xfrm>
              <a:off x="760413" y="5884864"/>
              <a:ext cx="2143125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5pPr>
              <a:lvl6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6pPr>
              <a:lvl7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7pPr>
              <a:lvl8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8pPr>
              <a:lvl9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9pPr>
            </a:lstStyle>
            <a:p>
              <a:pPr algn="ctr"/>
              <a:r>
                <a:rPr lang="en-US" altLang="zh-TW" sz="1200" u="sng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Injection Machine</a:t>
              </a:r>
              <a:r>
                <a:rPr lang="zh-CN" altLang="en-US" sz="1200" u="sng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</a:p>
            <a:p>
              <a:pPr algn="ctr"/>
              <a:r>
                <a:rPr lang="zh-CN" altLang="en-US" sz="1200" u="sng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注塑机台</a:t>
              </a:r>
              <a:endParaRPr lang="zh-TW" altLang="en-US" sz="1200" u="sng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字方塊 12"/>
            <p:cNvSpPr txBox="1">
              <a:spLocks noChangeArrowheads="1"/>
            </p:cNvSpPr>
            <p:nvPr/>
          </p:nvSpPr>
          <p:spPr bwMode="auto">
            <a:xfrm>
              <a:off x="6880225" y="5876925"/>
              <a:ext cx="1330325" cy="338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5pPr>
              <a:lvl6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6pPr>
              <a:lvl7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7pPr>
              <a:lvl8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8pPr>
              <a:lvl9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9pPr>
            </a:lstStyle>
            <a:p>
              <a:pPr algn="ctr"/>
              <a:r>
                <a:rPr lang="en-US" altLang="zh-TW" sz="1050" u="sng">
                  <a:solidFill>
                    <a:srgbClr val="0D086E"/>
                  </a:solidFill>
                  <a:latin typeface="Arial" panose="020B0604020202020204" pitchFamily="34" charset="0"/>
                  <a:ea typeface="MingLiU-ExtB" panose="02020500000000000000" pitchFamily="18" charset="-120"/>
                  <a:cs typeface="Arial" panose="020B0604020202020204" pitchFamily="34" charset="0"/>
                </a:rPr>
                <a:t>Audio Jack</a:t>
              </a:r>
              <a:endParaRPr lang="zh-TW" altLang="en-US" sz="1050" u="sng">
                <a:solidFill>
                  <a:srgbClr val="0D086E"/>
                </a:solidFill>
                <a:latin typeface="Arial" panose="020B0604020202020204" pitchFamily="34" charset="0"/>
                <a:ea typeface="MingLiU-ExtB" panose="02020500000000000000" pitchFamily="18" charset="-120"/>
                <a:cs typeface="Arial" panose="020B0604020202020204" pitchFamily="34" charset="0"/>
              </a:endParaRPr>
            </a:p>
          </p:txBody>
        </p:sp>
        <p:grpSp>
          <p:nvGrpSpPr>
            <p:cNvPr id="27" name="群組 22"/>
            <p:cNvGrpSpPr/>
            <p:nvPr/>
          </p:nvGrpSpPr>
          <p:grpSpPr bwMode="auto">
            <a:xfrm>
              <a:off x="4818063" y="1836698"/>
              <a:ext cx="2209800" cy="4018002"/>
              <a:chOff x="5082988" y="858606"/>
              <a:chExt cx="2209142" cy="4016681"/>
            </a:xfrm>
          </p:grpSpPr>
          <p:pic>
            <p:nvPicPr>
              <p:cNvPr id="52" name="Picture 9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82988" y="3193749"/>
                <a:ext cx="1400305" cy="16815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53" name="直線單箭頭接點 14"/>
              <p:cNvCxnSpPr>
                <a:stCxn id="19" idx="2"/>
              </p:cNvCxnSpPr>
              <p:nvPr/>
            </p:nvCxnSpPr>
            <p:spPr>
              <a:xfrm>
                <a:off x="5947124" y="858606"/>
                <a:ext cx="181715" cy="2777252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 Box 15"/>
              <p:cNvSpPr txBox="1">
                <a:spLocks noChangeArrowheads="1"/>
              </p:cNvSpPr>
              <p:nvPr/>
            </p:nvSpPr>
            <p:spPr bwMode="auto">
              <a:xfrm>
                <a:off x="5947421" y="3009001"/>
                <a:ext cx="1344709" cy="338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 sz="32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1pPr>
                <a:lvl2pPr>
                  <a:defRPr kumimoji="1" sz="28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3pPr>
                <a:lvl4pPr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4pPr>
                <a:lvl5pPr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sz="1050" b="1">
                    <a:solidFill>
                      <a:srgbClr val="0D086E"/>
                    </a:solidFill>
                    <a:latin typeface="Gill Sans MT" panose="020B0502020104020203" charset="0"/>
                    <a:ea typeface="MingLiU-ExtB" panose="02020500000000000000" pitchFamily="18" charset="-120"/>
                  </a:rPr>
                  <a:t>LIM</a:t>
                </a:r>
              </a:p>
            </p:txBody>
          </p:sp>
        </p:grpSp>
        <p:grpSp>
          <p:nvGrpSpPr>
            <p:cNvPr id="28" name="群組 21"/>
            <p:cNvGrpSpPr/>
            <p:nvPr/>
          </p:nvGrpSpPr>
          <p:grpSpPr bwMode="auto">
            <a:xfrm>
              <a:off x="5682456" y="1836698"/>
              <a:ext cx="3275807" cy="4231339"/>
              <a:chOff x="5686790" y="1045791"/>
              <a:chExt cx="3275580" cy="4229034"/>
            </a:xfrm>
          </p:grpSpPr>
          <p:pic>
            <p:nvPicPr>
              <p:cNvPr id="35" name="Picture 8"/>
              <p:cNvPicPr>
                <a:picLocks noChangeAspect="1" noChangeArrowheads="1"/>
              </p:cNvPicPr>
              <p:nvPr/>
            </p:nvPicPr>
            <p:blipFill>
              <a:blip r:embed="rId5">
                <a:lum bright="2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84476" y="3379772"/>
                <a:ext cx="1574413" cy="16028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36" name="直線單箭頭接點 17"/>
              <p:cNvCxnSpPr>
                <a:stCxn id="19" idx="2"/>
              </p:cNvCxnSpPr>
              <p:nvPr/>
            </p:nvCxnSpPr>
            <p:spPr>
              <a:xfrm>
                <a:off x="5686790" y="1045791"/>
                <a:ext cx="1931062" cy="3535065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 Box 15"/>
              <p:cNvSpPr txBox="1">
                <a:spLocks noChangeArrowheads="1"/>
              </p:cNvSpPr>
              <p:nvPr/>
            </p:nvSpPr>
            <p:spPr bwMode="auto">
              <a:xfrm>
                <a:off x="7617661" y="4721130"/>
                <a:ext cx="1344709" cy="5536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 sz="32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1pPr>
                <a:lvl2pPr>
                  <a:defRPr kumimoji="1" sz="28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3pPr>
                <a:lvl4pPr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4pPr>
                <a:lvl5pPr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sz="1050" b="1">
                    <a:solidFill>
                      <a:srgbClr val="0D086E"/>
                    </a:solidFill>
                    <a:latin typeface="Arial" panose="020B0604020202020204" pitchFamily="34" charset="0"/>
                    <a:ea typeface="MingLiU-ExtB" panose="02020500000000000000" pitchFamily="18" charset="-120"/>
                    <a:cs typeface="Arial" panose="020B0604020202020204" pitchFamily="34" charset="0"/>
                  </a:rPr>
                  <a:t>Silicone Ring</a:t>
                </a:r>
                <a:r>
                  <a:rPr lang="zh-CN" altLang="en-US" sz="1050" b="1">
                    <a:solidFill>
                      <a:srgbClr val="0D086E"/>
                    </a:solidFill>
                    <a:latin typeface="Arial" panose="020B0604020202020204" pitchFamily="34" charset="0"/>
                    <a:ea typeface="MingLiU-ExtB" panose="02020500000000000000" pitchFamily="18" charset="-120"/>
                    <a:cs typeface="Arial" panose="020B0604020202020204" pitchFamily="34" charset="0"/>
                  </a:rPr>
                  <a:t> </a:t>
                </a:r>
                <a:r>
                  <a:rPr lang="zh-CN" altLang="en-US" sz="1050" b="1">
                    <a:solidFill>
                      <a:srgbClr val="0D086E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Arial" panose="020B0604020202020204" pitchFamily="34" charset="0"/>
                  </a:rPr>
                  <a:t>硅胶圈</a:t>
                </a:r>
                <a:endParaRPr lang="en-US" altLang="en-US" sz="1050" b="1">
                  <a:solidFill>
                    <a:srgbClr val="0D086E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9" name="群組 23"/>
            <p:cNvGrpSpPr/>
            <p:nvPr/>
          </p:nvGrpSpPr>
          <p:grpSpPr bwMode="auto">
            <a:xfrm>
              <a:off x="5682456" y="1643063"/>
              <a:ext cx="3375819" cy="2015152"/>
              <a:chOff x="1563125" y="3010541"/>
              <a:chExt cx="3734980" cy="2327174"/>
            </a:xfrm>
          </p:grpSpPr>
          <p:pic>
            <p:nvPicPr>
              <p:cNvPr id="32" name="Picture 7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74276" y="3010541"/>
                <a:ext cx="1916115" cy="1889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33" name="直線單箭頭接點 19"/>
              <p:cNvCxnSpPr>
                <a:stCxn id="19" idx="2"/>
              </p:cNvCxnSpPr>
              <p:nvPr/>
            </p:nvCxnSpPr>
            <p:spPr>
              <a:xfrm>
                <a:off x="1563125" y="3234157"/>
                <a:ext cx="2493208" cy="1499691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 Box 15"/>
              <p:cNvSpPr txBox="1">
                <a:spLocks noChangeArrowheads="1"/>
              </p:cNvSpPr>
              <p:nvPr/>
            </p:nvSpPr>
            <p:spPr bwMode="auto">
              <a:xfrm>
                <a:off x="3953396" y="4946739"/>
                <a:ext cx="1344709" cy="3909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 sz="32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1pPr>
                <a:lvl2pPr>
                  <a:defRPr kumimoji="1" sz="28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3pPr>
                <a:lvl4pPr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4pPr>
                <a:lvl5pPr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sz="1050" b="1">
                    <a:solidFill>
                      <a:srgbClr val="0D086E"/>
                    </a:solidFill>
                    <a:latin typeface="Gill Sans MT" panose="020B0502020104020203" charset="0"/>
                    <a:ea typeface="MingLiU-ExtB" panose="02020500000000000000" pitchFamily="18" charset="-120"/>
                  </a:rPr>
                  <a:t>LIM</a:t>
                </a:r>
              </a:p>
            </p:txBody>
          </p:sp>
        </p:grpSp>
        <p:pic>
          <p:nvPicPr>
            <p:cNvPr id="30" name="圖片 1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863" y="2074863"/>
              <a:ext cx="4337050" cy="3765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文字方塊 26"/>
            <p:cNvSpPr txBox="1">
              <a:spLocks noChangeArrowheads="1"/>
            </p:cNvSpPr>
            <p:nvPr/>
          </p:nvSpPr>
          <p:spPr bwMode="auto">
            <a:xfrm>
              <a:off x="4886325" y="5903913"/>
              <a:ext cx="1330325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5pPr>
              <a:lvl6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6pPr>
              <a:lvl7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7pPr>
              <a:lvl8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8pPr>
              <a:lvl9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9pPr>
            </a:lstStyle>
            <a:p>
              <a:pPr algn="ctr"/>
              <a:r>
                <a:rPr lang="en-US" altLang="zh-TW" sz="1050" u="sng">
                  <a:solidFill>
                    <a:srgbClr val="0D086E"/>
                  </a:solidFill>
                  <a:latin typeface="Arial" panose="020B0604020202020204" pitchFamily="34" charset="0"/>
                  <a:ea typeface="MingLiU-ExtB" panose="02020500000000000000" pitchFamily="18" charset="-120"/>
                  <a:cs typeface="Arial" panose="020B0604020202020204" pitchFamily="34" charset="0"/>
                </a:rPr>
                <a:t>SIM Tra</a:t>
              </a:r>
              <a:r>
                <a:rPr lang="en-US" altLang="zh-CN" sz="1050" u="sng">
                  <a:solidFill>
                    <a:srgbClr val="0D086E"/>
                  </a:solidFill>
                  <a:latin typeface="Arial" panose="020B0604020202020204" pitchFamily="34" charset="0"/>
                  <a:ea typeface="MingLiU-ExtB" panose="02020500000000000000" pitchFamily="18" charset="-120"/>
                  <a:cs typeface="Arial" panose="020B0604020202020204" pitchFamily="34" charset="0"/>
                </a:rPr>
                <a:t>y</a:t>
              </a:r>
            </a:p>
            <a:p>
              <a:pPr algn="ctr"/>
              <a:endParaRPr lang="zh-TW" altLang="en-US" sz="1050" u="sng">
                <a:solidFill>
                  <a:srgbClr val="0D086E"/>
                </a:solidFill>
                <a:latin typeface="Arial" panose="020B0604020202020204" pitchFamily="34" charset="0"/>
                <a:ea typeface="MingLiU-ExtB" panose="02020500000000000000" pitchFamily="18" charset="-12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"/>
          <p:cNvGrpSpPr/>
          <p:nvPr/>
        </p:nvGrpSpPr>
        <p:grpSpPr bwMode="auto">
          <a:xfrm>
            <a:off x="305526" y="789552"/>
            <a:ext cx="8599758" cy="4158462"/>
            <a:chOff x="664" y="1951"/>
            <a:chExt cx="4308" cy="2120"/>
          </a:xfrm>
          <a:solidFill>
            <a:schemeClr val="accent1">
              <a:alpha val="16000"/>
            </a:schemeClr>
          </a:solidFill>
        </p:grpSpPr>
        <p:sp>
          <p:nvSpPr>
            <p:cNvPr id="39" name="Freeform 4"/>
            <p:cNvSpPr/>
            <p:nvPr/>
          </p:nvSpPr>
          <p:spPr bwMode="gray">
            <a:xfrm>
              <a:off x="743" y="2045"/>
              <a:ext cx="1267" cy="1938"/>
            </a:xfrm>
            <a:custGeom>
              <a:avLst/>
              <a:gdLst>
                <a:gd name="T0" fmla="*/ 37 w 1692"/>
                <a:gd name="T1" fmla="*/ 82 h 2586"/>
                <a:gd name="T2" fmla="*/ 101 w 1692"/>
                <a:gd name="T3" fmla="*/ 66 h 2586"/>
                <a:gd name="T4" fmla="*/ 136 w 1692"/>
                <a:gd name="T5" fmla="*/ 76 h 2586"/>
                <a:gd name="T6" fmla="*/ 131 w 1692"/>
                <a:gd name="T7" fmla="*/ 140 h 2586"/>
                <a:gd name="T8" fmla="*/ 86 w 1692"/>
                <a:gd name="T9" fmla="*/ 184 h 2586"/>
                <a:gd name="T10" fmla="*/ 68 w 1692"/>
                <a:gd name="T11" fmla="*/ 226 h 2586"/>
                <a:gd name="T12" fmla="*/ 89 w 1692"/>
                <a:gd name="T13" fmla="*/ 304 h 2586"/>
                <a:gd name="T14" fmla="*/ 100 w 1692"/>
                <a:gd name="T15" fmla="*/ 303 h 2586"/>
                <a:gd name="T16" fmla="*/ 103 w 1692"/>
                <a:gd name="T17" fmla="*/ 286 h 2586"/>
                <a:gd name="T18" fmla="*/ 151 w 1692"/>
                <a:gd name="T19" fmla="*/ 364 h 2586"/>
                <a:gd name="T20" fmla="*/ 204 w 1692"/>
                <a:gd name="T21" fmla="*/ 378 h 2586"/>
                <a:gd name="T22" fmla="*/ 250 w 1692"/>
                <a:gd name="T23" fmla="*/ 426 h 2586"/>
                <a:gd name="T24" fmla="*/ 268 w 1692"/>
                <a:gd name="T25" fmla="*/ 449 h 2586"/>
                <a:gd name="T26" fmla="*/ 242 w 1692"/>
                <a:gd name="T27" fmla="*/ 507 h 2586"/>
                <a:gd name="T28" fmla="*/ 288 w 1692"/>
                <a:gd name="T29" fmla="*/ 561 h 2586"/>
                <a:gd name="T30" fmla="*/ 325 w 1692"/>
                <a:gd name="T31" fmla="*/ 638 h 2586"/>
                <a:gd name="T32" fmla="*/ 344 w 1692"/>
                <a:gd name="T33" fmla="*/ 728 h 2586"/>
                <a:gd name="T34" fmla="*/ 375 w 1692"/>
                <a:gd name="T35" fmla="*/ 801 h 2586"/>
                <a:gd name="T36" fmla="*/ 402 w 1692"/>
                <a:gd name="T37" fmla="*/ 795 h 2586"/>
                <a:gd name="T38" fmla="*/ 392 w 1692"/>
                <a:gd name="T39" fmla="*/ 755 h 2586"/>
                <a:gd name="T40" fmla="*/ 405 w 1692"/>
                <a:gd name="T41" fmla="*/ 727 h 2586"/>
                <a:gd name="T42" fmla="*/ 430 w 1692"/>
                <a:gd name="T43" fmla="*/ 703 h 2586"/>
                <a:gd name="T44" fmla="*/ 455 w 1692"/>
                <a:gd name="T45" fmla="*/ 655 h 2586"/>
                <a:gd name="T46" fmla="*/ 493 w 1692"/>
                <a:gd name="T47" fmla="*/ 615 h 2586"/>
                <a:gd name="T48" fmla="*/ 510 w 1692"/>
                <a:gd name="T49" fmla="*/ 550 h 2586"/>
                <a:gd name="T50" fmla="*/ 487 w 1692"/>
                <a:gd name="T51" fmla="*/ 485 h 2586"/>
                <a:gd name="T52" fmla="*/ 432 w 1692"/>
                <a:gd name="T53" fmla="*/ 445 h 2586"/>
                <a:gd name="T54" fmla="*/ 347 w 1692"/>
                <a:gd name="T55" fmla="*/ 404 h 2586"/>
                <a:gd name="T56" fmla="*/ 306 w 1692"/>
                <a:gd name="T57" fmla="*/ 397 h 2586"/>
                <a:gd name="T58" fmla="*/ 285 w 1692"/>
                <a:gd name="T59" fmla="*/ 400 h 2586"/>
                <a:gd name="T60" fmla="*/ 250 w 1692"/>
                <a:gd name="T61" fmla="*/ 412 h 2586"/>
                <a:gd name="T62" fmla="*/ 238 w 1692"/>
                <a:gd name="T63" fmla="*/ 370 h 2586"/>
                <a:gd name="T64" fmla="*/ 231 w 1692"/>
                <a:gd name="T65" fmla="*/ 335 h 2586"/>
                <a:gd name="T66" fmla="*/ 198 w 1692"/>
                <a:gd name="T67" fmla="*/ 348 h 2586"/>
                <a:gd name="T68" fmla="*/ 178 w 1692"/>
                <a:gd name="T69" fmla="*/ 300 h 2586"/>
                <a:gd name="T70" fmla="*/ 233 w 1692"/>
                <a:gd name="T71" fmla="*/ 288 h 2586"/>
                <a:gd name="T72" fmla="*/ 265 w 1692"/>
                <a:gd name="T73" fmla="*/ 286 h 2586"/>
                <a:gd name="T74" fmla="*/ 282 w 1692"/>
                <a:gd name="T75" fmla="*/ 283 h 2586"/>
                <a:gd name="T76" fmla="*/ 332 w 1692"/>
                <a:gd name="T77" fmla="*/ 237 h 2586"/>
                <a:gd name="T78" fmla="*/ 372 w 1692"/>
                <a:gd name="T79" fmla="*/ 214 h 2586"/>
                <a:gd name="T80" fmla="*/ 402 w 1692"/>
                <a:gd name="T81" fmla="*/ 201 h 2586"/>
                <a:gd name="T82" fmla="*/ 421 w 1692"/>
                <a:gd name="T83" fmla="*/ 169 h 2586"/>
                <a:gd name="T84" fmla="*/ 405 w 1692"/>
                <a:gd name="T85" fmla="*/ 162 h 2586"/>
                <a:gd name="T86" fmla="*/ 480 w 1692"/>
                <a:gd name="T87" fmla="*/ 144 h 2586"/>
                <a:gd name="T88" fmla="*/ 443 w 1692"/>
                <a:gd name="T89" fmla="*/ 108 h 2586"/>
                <a:gd name="T90" fmla="*/ 417 w 1692"/>
                <a:gd name="T91" fmla="*/ 83 h 2586"/>
                <a:gd name="T92" fmla="*/ 384 w 1692"/>
                <a:gd name="T93" fmla="*/ 115 h 2586"/>
                <a:gd name="T94" fmla="*/ 349 w 1692"/>
                <a:gd name="T95" fmla="*/ 140 h 2586"/>
                <a:gd name="T96" fmla="*/ 321 w 1692"/>
                <a:gd name="T97" fmla="*/ 96 h 2586"/>
                <a:gd name="T98" fmla="*/ 381 w 1692"/>
                <a:gd name="T99" fmla="*/ 76 h 2586"/>
                <a:gd name="T100" fmla="*/ 398 w 1692"/>
                <a:gd name="T101" fmla="*/ 62 h 2586"/>
                <a:gd name="T102" fmla="*/ 417 w 1692"/>
                <a:gd name="T103" fmla="*/ 55 h 2586"/>
                <a:gd name="T104" fmla="*/ 404 w 1692"/>
                <a:gd name="T105" fmla="*/ 46 h 2586"/>
                <a:gd name="T106" fmla="*/ 397 w 1692"/>
                <a:gd name="T107" fmla="*/ 37 h 2586"/>
                <a:gd name="T108" fmla="*/ 378 w 1692"/>
                <a:gd name="T109" fmla="*/ 32 h 2586"/>
                <a:gd name="T110" fmla="*/ 347 w 1692"/>
                <a:gd name="T111" fmla="*/ 43 h 2586"/>
                <a:gd name="T112" fmla="*/ 298 w 1692"/>
                <a:gd name="T113" fmla="*/ 37 h 2586"/>
                <a:gd name="T114" fmla="*/ 173 w 1692"/>
                <a:gd name="T115" fmla="*/ 0 h 2586"/>
                <a:gd name="T116" fmla="*/ 109 w 1692"/>
                <a:gd name="T117" fmla="*/ 10 h 2586"/>
                <a:gd name="T118" fmla="*/ 91 w 1692"/>
                <a:gd name="T119" fmla="*/ 32 h 2586"/>
                <a:gd name="T120" fmla="*/ 40 w 1692"/>
                <a:gd name="T121" fmla="*/ 55 h 2586"/>
                <a:gd name="T122" fmla="*/ 40 w 1692"/>
                <a:gd name="T123" fmla="*/ 68 h 2586"/>
                <a:gd name="T124" fmla="*/ 1 w 1692"/>
                <a:gd name="T125" fmla="*/ 79 h 25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92"/>
                <a:gd name="T190" fmla="*/ 0 h 2586"/>
                <a:gd name="T191" fmla="*/ 1692 w 1692"/>
                <a:gd name="T192" fmla="*/ 2586 h 258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40" name="Freeform 5"/>
            <p:cNvSpPr/>
            <p:nvPr/>
          </p:nvSpPr>
          <p:spPr bwMode="gray">
            <a:xfrm>
              <a:off x="703" y="2230"/>
              <a:ext cx="34" cy="28"/>
            </a:xfrm>
            <a:custGeom>
              <a:avLst/>
              <a:gdLst>
                <a:gd name="T0" fmla="*/ 5 w 46"/>
                <a:gd name="T1" fmla="*/ 1 h 38"/>
                <a:gd name="T2" fmla="*/ 0 w 46"/>
                <a:gd name="T3" fmla="*/ 7 h 38"/>
                <a:gd name="T4" fmla="*/ 7 w 46"/>
                <a:gd name="T5" fmla="*/ 11 h 38"/>
                <a:gd name="T6" fmla="*/ 13 w 46"/>
                <a:gd name="T7" fmla="*/ 7 h 38"/>
                <a:gd name="T8" fmla="*/ 9 w 46"/>
                <a:gd name="T9" fmla="*/ 0 h 38"/>
                <a:gd name="T10" fmla="*/ 5 w 46"/>
                <a:gd name="T11" fmla="*/ 1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38"/>
                <a:gd name="T20" fmla="*/ 46 w 46"/>
                <a:gd name="T21" fmla="*/ 38 h 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41" name="Freeform 6"/>
            <p:cNvSpPr/>
            <p:nvPr/>
          </p:nvSpPr>
          <p:spPr bwMode="gray">
            <a:xfrm>
              <a:off x="1010" y="2353"/>
              <a:ext cx="39" cy="32"/>
            </a:xfrm>
            <a:custGeom>
              <a:avLst/>
              <a:gdLst>
                <a:gd name="T0" fmla="*/ 4 w 52"/>
                <a:gd name="T1" fmla="*/ 0 h 44"/>
                <a:gd name="T2" fmla="*/ 8 w 52"/>
                <a:gd name="T3" fmla="*/ 12 h 44"/>
                <a:gd name="T4" fmla="*/ 14 w 52"/>
                <a:gd name="T5" fmla="*/ 12 h 44"/>
                <a:gd name="T6" fmla="*/ 13 w 52"/>
                <a:gd name="T7" fmla="*/ 5 h 44"/>
                <a:gd name="T8" fmla="*/ 8 w 52"/>
                <a:gd name="T9" fmla="*/ 1 h 44"/>
                <a:gd name="T10" fmla="*/ 4 w 52"/>
                <a:gd name="T11" fmla="*/ 0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"/>
                <a:gd name="T19" fmla="*/ 0 h 44"/>
                <a:gd name="T20" fmla="*/ 52 w 52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42" name="Freeform 7"/>
            <p:cNvSpPr/>
            <p:nvPr/>
          </p:nvSpPr>
          <p:spPr bwMode="gray">
            <a:xfrm>
              <a:off x="1792" y="2409"/>
              <a:ext cx="98" cy="74"/>
            </a:xfrm>
            <a:custGeom>
              <a:avLst/>
              <a:gdLst>
                <a:gd name="T0" fmla="*/ 31 w 131"/>
                <a:gd name="T1" fmla="*/ 0 h 98"/>
                <a:gd name="T2" fmla="*/ 25 w 131"/>
                <a:gd name="T3" fmla="*/ 3 h 98"/>
                <a:gd name="T4" fmla="*/ 16 w 131"/>
                <a:gd name="T5" fmla="*/ 8 h 98"/>
                <a:gd name="T6" fmla="*/ 12 w 131"/>
                <a:gd name="T7" fmla="*/ 13 h 98"/>
                <a:gd name="T8" fmla="*/ 7 w 131"/>
                <a:gd name="T9" fmla="*/ 17 h 98"/>
                <a:gd name="T10" fmla="*/ 19 w 131"/>
                <a:gd name="T11" fmla="*/ 26 h 98"/>
                <a:gd name="T12" fmla="*/ 25 w 131"/>
                <a:gd name="T13" fmla="*/ 31 h 98"/>
                <a:gd name="T14" fmla="*/ 27 w 131"/>
                <a:gd name="T15" fmla="*/ 29 h 98"/>
                <a:gd name="T16" fmla="*/ 28 w 131"/>
                <a:gd name="T17" fmla="*/ 28 h 98"/>
                <a:gd name="T18" fmla="*/ 31 w 131"/>
                <a:gd name="T19" fmla="*/ 32 h 98"/>
                <a:gd name="T20" fmla="*/ 39 w 131"/>
                <a:gd name="T21" fmla="*/ 28 h 98"/>
                <a:gd name="T22" fmla="*/ 41 w 131"/>
                <a:gd name="T23" fmla="*/ 24 h 98"/>
                <a:gd name="T24" fmla="*/ 32 w 131"/>
                <a:gd name="T25" fmla="*/ 13 h 98"/>
                <a:gd name="T26" fmla="*/ 36 w 131"/>
                <a:gd name="T27" fmla="*/ 8 h 98"/>
                <a:gd name="T28" fmla="*/ 34 w 131"/>
                <a:gd name="T29" fmla="*/ 2 h 98"/>
                <a:gd name="T30" fmla="*/ 31 w 131"/>
                <a:gd name="T31" fmla="*/ 0 h 9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1"/>
                <a:gd name="T49" fmla="*/ 0 h 98"/>
                <a:gd name="T50" fmla="*/ 131 w 131"/>
                <a:gd name="T51" fmla="*/ 98 h 9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43" name="Freeform 8"/>
            <p:cNvSpPr/>
            <p:nvPr/>
          </p:nvSpPr>
          <p:spPr bwMode="gray">
            <a:xfrm>
              <a:off x="1318" y="2793"/>
              <a:ext cx="158" cy="84"/>
            </a:xfrm>
            <a:custGeom>
              <a:avLst/>
              <a:gdLst>
                <a:gd name="T0" fmla="*/ 14 w 212"/>
                <a:gd name="T1" fmla="*/ 4 h 112"/>
                <a:gd name="T2" fmla="*/ 5 w 212"/>
                <a:gd name="T3" fmla="*/ 4 h 112"/>
                <a:gd name="T4" fmla="*/ 1 w 212"/>
                <a:gd name="T5" fmla="*/ 5 h 112"/>
                <a:gd name="T6" fmla="*/ 7 w 212"/>
                <a:gd name="T7" fmla="*/ 17 h 112"/>
                <a:gd name="T8" fmla="*/ 16 w 212"/>
                <a:gd name="T9" fmla="*/ 14 h 112"/>
                <a:gd name="T10" fmla="*/ 28 w 212"/>
                <a:gd name="T11" fmla="*/ 17 h 112"/>
                <a:gd name="T12" fmla="*/ 34 w 212"/>
                <a:gd name="T13" fmla="*/ 20 h 112"/>
                <a:gd name="T14" fmla="*/ 41 w 212"/>
                <a:gd name="T15" fmla="*/ 29 h 112"/>
                <a:gd name="T16" fmla="*/ 43 w 212"/>
                <a:gd name="T17" fmla="*/ 35 h 112"/>
                <a:gd name="T18" fmla="*/ 48 w 212"/>
                <a:gd name="T19" fmla="*/ 32 h 112"/>
                <a:gd name="T20" fmla="*/ 52 w 212"/>
                <a:gd name="T21" fmla="*/ 31 h 112"/>
                <a:gd name="T22" fmla="*/ 58 w 212"/>
                <a:gd name="T23" fmla="*/ 33 h 112"/>
                <a:gd name="T24" fmla="*/ 60 w 212"/>
                <a:gd name="T25" fmla="*/ 26 h 112"/>
                <a:gd name="T26" fmla="*/ 47 w 212"/>
                <a:gd name="T27" fmla="*/ 17 h 112"/>
                <a:gd name="T28" fmla="*/ 32 w 212"/>
                <a:gd name="T29" fmla="*/ 6 h 112"/>
                <a:gd name="T30" fmla="*/ 16 w 212"/>
                <a:gd name="T31" fmla="*/ 8 h 112"/>
                <a:gd name="T32" fmla="*/ 14 w 212"/>
                <a:gd name="T33" fmla="*/ 4 h 11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12"/>
                <a:gd name="T52" fmla="*/ 0 h 112"/>
                <a:gd name="T53" fmla="*/ 212 w 212"/>
                <a:gd name="T54" fmla="*/ 112 h 11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44" name="Freeform 9"/>
            <p:cNvSpPr/>
            <p:nvPr/>
          </p:nvSpPr>
          <p:spPr bwMode="gray">
            <a:xfrm>
              <a:off x="1448" y="2857"/>
              <a:ext cx="99" cy="41"/>
            </a:xfrm>
            <a:custGeom>
              <a:avLst/>
              <a:gdLst>
                <a:gd name="T0" fmla="*/ 17 w 133"/>
                <a:gd name="T1" fmla="*/ 0 h 54"/>
                <a:gd name="T2" fmla="*/ 13 w 133"/>
                <a:gd name="T3" fmla="*/ 2 h 54"/>
                <a:gd name="T4" fmla="*/ 10 w 133"/>
                <a:gd name="T5" fmla="*/ 10 h 54"/>
                <a:gd name="T6" fmla="*/ 4 w 133"/>
                <a:gd name="T7" fmla="*/ 11 h 54"/>
                <a:gd name="T8" fmla="*/ 1 w 133"/>
                <a:gd name="T9" fmla="*/ 14 h 54"/>
                <a:gd name="T10" fmla="*/ 4 w 133"/>
                <a:gd name="T11" fmla="*/ 18 h 54"/>
                <a:gd name="T12" fmla="*/ 41 w 133"/>
                <a:gd name="T13" fmla="*/ 11 h 54"/>
                <a:gd name="T14" fmla="*/ 38 w 133"/>
                <a:gd name="T15" fmla="*/ 5 h 54"/>
                <a:gd name="T16" fmla="*/ 32 w 133"/>
                <a:gd name="T17" fmla="*/ 3 h 54"/>
                <a:gd name="T18" fmla="*/ 31 w 133"/>
                <a:gd name="T19" fmla="*/ 8 h 54"/>
                <a:gd name="T20" fmla="*/ 27 w 133"/>
                <a:gd name="T21" fmla="*/ 6 h 54"/>
                <a:gd name="T22" fmla="*/ 21 w 133"/>
                <a:gd name="T23" fmla="*/ 5 h 54"/>
                <a:gd name="T24" fmla="*/ 17 w 133"/>
                <a:gd name="T25" fmla="*/ 0 h 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3"/>
                <a:gd name="T40" fmla="*/ 0 h 54"/>
                <a:gd name="T41" fmla="*/ 133 w 133"/>
                <a:gd name="T42" fmla="*/ 54 h 5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45" name="Freeform 10"/>
            <p:cNvSpPr/>
            <p:nvPr/>
          </p:nvSpPr>
          <p:spPr bwMode="gray">
            <a:xfrm>
              <a:off x="1553" y="2883"/>
              <a:ext cx="38" cy="18"/>
            </a:xfrm>
            <a:custGeom>
              <a:avLst/>
              <a:gdLst>
                <a:gd name="T0" fmla="*/ 4 w 51"/>
                <a:gd name="T1" fmla="*/ 0 h 24"/>
                <a:gd name="T2" fmla="*/ 2 w 51"/>
                <a:gd name="T3" fmla="*/ 6 h 24"/>
                <a:gd name="T4" fmla="*/ 8 w 51"/>
                <a:gd name="T5" fmla="*/ 8 h 24"/>
                <a:gd name="T6" fmla="*/ 10 w 51"/>
                <a:gd name="T7" fmla="*/ 2 h 24"/>
                <a:gd name="T8" fmla="*/ 4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24"/>
                <a:gd name="T17" fmla="*/ 51 w 51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46" name="Freeform 11"/>
            <p:cNvSpPr/>
            <p:nvPr/>
          </p:nvSpPr>
          <p:spPr bwMode="gray">
            <a:xfrm>
              <a:off x="1609" y="2886"/>
              <a:ext cx="12" cy="25"/>
            </a:xfrm>
            <a:custGeom>
              <a:avLst/>
              <a:gdLst>
                <a:gd name="T0" fmla="*/ 4 w 16"/>
                <a:gd name="T1" fmla="*/ 0 h 34"/>
                <a:gd name="T2" fmla="*/ 0 w 16"/>
                <a:gd name="T3" fmla="*/ 4 h 34"/>
                <a:gd name="T4" fmla="*/ 5 w 16"/>
                <a:gd name="T5" fmla="*/ 10 h 34"/>
                <a:gd name="T6" fmla="*/ 4 w 16"/>
                <a:gd name="T7" fmla="*/ 5 h 34"/>
                <a:gd name="T8" fmla="*/ 5 w 16"/>
                <a:gd name="T9" fmla="*/ 1 h 34"/>
                <a:gd name="T10" fmla="*/ 4 w 16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34"/>
                <a:gd name="T20" fmla="*/ 16 w 16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47" name="Freeform 12"/>
            <p:cNvSpPr/>
            <p:nvPr/>
          </p:nvSpPr>
          <p:spPr bwMode="gray">
            <a:xfrm>
              <a:off x="1426" y="2040"/>
              <a:ext cx="180" cy="88"/>
            </a:xfrm>
            <a:custGeom>
              <a:avLst/>
              <a:gdLst>
                <a:gd name="T0" fmla="*/ 20 w 240"/>
                <a:gd name="T1" fmla="*/ 1 h 117"/>
                <a:gd name="T2" fmla="*/ 8 w 240"/>
                <a:gd name="T3" fmla="*/ 10 h 117"/>
                <a:gd name="T4" fmla="*/ 2 w 240"/>
                <a:gd name="T5" fmla="*/ 12 h 117"/>
                <a:gd name="T6" fmla="*/ 0 w 240"/>
                <a:gd name="T7" fmla="*/ 13 h 117"/>
                <a:gd name="T8" fmla="*/ 8 w 240"/>
                <a:gd name="T9" fmla="*/ 19 h 117"/>
                <a:gd name="T10" fmla="*/ 13 w 240"/>
                <a:gd name="T11" fmla="*/ 20 h 117"/>
                <a:gd name="T12" fmla="*/ 22 w 240"/>
                <a:gd name="T13" fmla="*/ 15 h 117"/>
                <a:gd name="T14" fmla="*/ 26 w 240"/>
                <a:gd name="T15" fmla="*/ 14 h 117"/>
                <a:gd name="T16" fmla="*/ 26 w 240"/>
                <a:gd name="T17" fmla="*/ 17 h 117"/>
                <a:gd name="T18" fmla="*/ 20 w 240"/>
                <a:gd name="T19" fmla="*/ 20 h 117"/>
                <a:gd name="T20" fmla="*/ 23 w 240"/>
                <a:gd name="T21" fmla="*/ 23 h 117"/>
                <a:gd name="T22" fmla="*/ 13 w 240"/>
                <a:gd name="T23" fmla="*/ 28 h 117"/>
                <a:gd name="T24" fmla="*/ 23 w 240"/>
                <a:gd name="T25" fmla="*/ 35 h 117"/>
                <a:gd name="T26" fmla="*/ 26 w 240"/>
                <a:gd name="T27" fmla="*/ 36 h 117"/>
                <a:gd name="T28" fmla="*/ 38 w 240"/>
                <a:gd name="T29" fmla="*/ 33 h 117"/>
                <a:gd name="T30" fmla="*/ 48 w 240"/>
                <a:gd name="T31" fmla="*/ 33 h 117"/>
                <a:gd name="T32" fmla="*/ 53 w 240"/>
                <a:gd name="T33" fmla="*/ 38 h 117"/>
                <a:gd name="T34" fmla="*/ 65 w 240"/>
                <a:gd name="T35" fmla="*/ 35 h 117"/>
                <a:gd name="T36" fmla="*/ 71 w 240"/>
                <a:gd name="T37" fmla="*/ 33 h 117"/>
                <a:gd name="T38" fmla="*/ 71 w 240"/>
                <a:gd name="T39" fmla="*/ 25 h 117"/>
                <a:gd name="T40" fmla="*/ 74 w 240"/>
                <a:gd name="T41" fmla="*/ 22 h 117"/>
                <a:gd name="T42" fmla="*/ 76 w 240"/>
                <a:gd name="T43" fmla="*/ 15 h 117"/>
                <a:gd name="T44" fmla="*/ 67 w 240"/>
                <a:gd name="T45" fmla="*/ 18 h 117"/>
                <a:gd name="T46" fmla="*/ 64 w 240"/>
                <a:gd name="T47" fmla="*/ 14 h 117"/>
                <a:gd name="T48" fmla="*/ 55 w 240"/>
                <a:gd name="T49" fmla="*/ 15 h 117"/>
                <a:gd name="T50" fmla="*/ 43 w 240"/>
                <a:gd name="T51" fmla="*/ 3 h 117"/>
                <a:gd name="T52" fmla="*/ 30 w 240"/>
                <a:gd name="T53" fmla="*/ 4 h 117"/>
                <a:gd name="T54" fmla="*/ 26 w 240"/>
                <a:gd name="T55" fmla="*/ 1 h 117"/>
                <a:gd name="T56" fmla="*/ 20 w 240"/>
                <a:gd name="T57" fmla="*/ 1 h 11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40"/>
                <a:gd name="T88" fmla="*/ 0 h 117"/>
                <a:gd name="T89" fmla="*/ 240 w 240"/>
                <a:gd name="T90" fmla="*/ 117 h 11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48" name="Freeform 13"/>
            <p:cNvSpPr/>
            <p:nvPr/>
          </p:nvSpPr>
          <p:spPr bwMode="gray">
            <a:xfrm>
              <a:off x="1506" y="1999"/>
              <a:ext cx="146" cy="60"/>
            </a:xfrm>
            <a:custGeom>
              <a:avLst/>
              <a:gdLst>
                <a:gd name="T0" fmla="*/ 31 w 194"/>
                <a:gd name="T1" fmla="*/ 4 h 80"/>
                <a:gd name="T2" fmla="*/ 5 w 194"/>
                <a:gd name="T3" fmla="*/ 8 h 80"/>
                <a:gd name="T4" fmla="*/ 3 w 194"/>
                <a:gd name="T5" fmla="*/ 11 h 80"/>
                <a:gd name="T6" fmla="*/ 18 w 194"/>
                <a:gd name="T7" fmla="*/ 17 h 80"/>
                <a:gd name="T8" fmla="*/ 44 w 194"/>
                <a:gd name="T9" fmla="*/ 24 h 80"/>
                <a:gd name="T10" fmla="*/ 56 w 194"/>
                <a:gd name="T11" fmla="*/ 22 h 80"/>
                <a:gd name="T12" fmla="*/ 60 w 194"/>
                <a:gd name="T13" fmla="*/ 20 h 80"/>
                <a:gd name="T14" fmla="*/ 56 w 194"/>
                <a:gd name="T15" fmla="*/ 14 h 80"/>
                <a:gd name="T16" fmla="*/ 53 w 194"/>
                <a:gd name="T17" fmla="*/ 11 h 80"/>
                <a:gd name="T18" fmla="*/ 41 w 194"/>
                <a:gd name="T19" fmla="*/ 8 h 80"/>
                <a:gd name="T20" fmla="*/ 31 w 194"/>
                <a:gd name="T21" fmla="*/ 4 h 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4"/>
                <a:gd name="T34" fmla="*/ 0 h 80"/>
                <a:gd name="T35" fmla="*/ 194 w 194"/>
                <a:gd name="T36" fmla="*/ 80 h 8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49" name="Freeform 14"/>
            <p:cNvSpPr/>
            <p:nvPr/>
          </p:nvSpPr>
          <p:spPr bwMode="gray">
            <a:xfrm>
              <a:off x="1711" y="2069"/>
              <a:ext cx="233" cy="190"/>
            </a:xfrm>
            <a:custGeom>
              <a:avLst/>
              <a:gdLst>
                <a:gd name="T0" fmla="*/ 22 w 310"/>
                <a:gd name="T1" fmla="*/ 3 h 254"/>
                <a:gd name="T2" fmla="*/ 17 w 310"/>
                <a:gd name="T3" fmla="*/ 7 h 254"/>
                <a:gd name="T4" fmla="*/ 7 w 310"/>
                <a:gd name="T5" fmla="*/ 12 h 254"/>
                <a:gd name="T6" fmla="*/ 17 w 310"/>
                <a:gd name="T7" fmla="*/ 24 h 254"/>
                <a:gd name="T8" fmla="*/ 25 w 310"/>
                <a:gd name="T9" fmla="*/ 27 h 254"/>
                <a:gd name="T10" fmla="*/ 33 w 310"/>
                <a:gd name="T11" fmla="*/ 31 h 254"/>
                <a:gd name="T12" fmla="*/ 40 w 310"/>
                <a:gd name="T13" fmla="*/ 27 h 254"/>
                <a:gd name="T14" fmla="*/ 45 w 310"/>
                <a:gd name="T15" fmla="*/ 32 h 254"/>
                <a:gd name="T16" fmla="*/ 47 w 310"/>
                <a:gd name="T17" fmla="*/ 40 h 254"/>
                <a:gd name="T18" fmla="*/ 37 w 310"/>
                <a:gd name="T19" fmla="*/ 48 h 254"/>
                <a:gd name="T20" fmla="*/ 29 w 310"/>
                <a:gd name="T21" fmla="*/ 54 h 254"/>
                <a:gd name="T22" fmla="*/ 22 w 310"/>
                <a:gd name="T23" fmla="*/ 52 h 254"/>
                <a:gd name="T24" fmla="*/ 18 w 310"/>
                <a:gd name="T25" fmla="*/ 52 h 254"/>
                <a:gd name="T26" fmla="*/ 14 w 310"/>
                <a:gd name="T27" fmla="*/ 59 h 254"/>
                <a:gd name="T28" fmla="*/ 13 w 310"/>
                <a:gd name="T29" fmla="*/ 62 h 254"/>
                <a:gd name="T30" fmla="*/ 23 w 310"/>
                <a:gd name="T31" fmla="*/ 64 h 254"/>
                <a:gd name="T32" fmla="*/ 30 w 310"/>
                <a:gd name="T33" fmla="*/ 64 h 254"/>
                <a:gd name="T34" fmla="*/ 37 w 310"/>
                <a:gd name="T35" fmla="*/ 72 h 254"/>
                <a:gd name="T36" fmla="*/ 40 w 310"/>
                <a:gd name="T37" fmla="*/ 74 h 254"/>
                <a:gd name="T38" fmla="*/ 44 w 310"/>
                <a:gd name="T39" fmla="*/ 75 h 254"/>
                <a:gd name="T40" fmla="*/ 50 w 310"/>
                <a:gd name="T41" fmla="*/ 79 h 254"/>
                <a:gd name="T42" fmla="*/ 58 w 310"/>
                <a:gd name="T43" fmla="*/ 74 h 254"/>
                <a:gd name="T44" fmla="*/ 65 w 310"/>
                <a:gd name="T45" fmla="*/ 74 h 254"/>
                <a:gd name="T46" fmla="*/ 73 w 310"/>
                <a:gd name="T47" fmla="*/ 67 h 254"/>
                <a:gd name="T48" fmla="*/ 71 w 310"/>
                <a:gd name="T49" fmla="*/ 58 h 254"/>
                <a:gd name="T50" fmla="*/ 69 w 310"/>
                <a:gd name="T51" fmla="*/ 54 h 254"/>
                <a:gd name="T52" fmla="*/ 74 w 310"/>
                <a:gd name="T53" fmla="*/ 52 h 254"/>
                <a:gd name="T54" fmla="*/ 78 w 310"/>
                <a:gd name="T55" fmla="*/ 57 h 254"/>
                <a:gd name="T56" fmla="*/ 79 w 310"/>
                <a:gd name="T57" fmla="*/ 61 h 254"/>
                <a:gd name="T58" fmla="*/ 83 w 310"/>
                <a:gd name="T59" fmla="*/ 61 h 254"/>
                <a:gd name="T60" fmla="*/ 97 w 310"/>
                <a:gd name="T61" fmla="*/ 52 h 254"/>
                <a:gd name="T62" fmla="*/ 93 w 310"/>
                <a:gd name="T63" fmla="*/ 46 h 254"/>
                <a:gd name="T64" fmla="*/ 83 w 310"/>
                <a:gd name="T65" fmla="*/ 39 h 254"/>
                <a:gd name="T66" fmla="*/ 85 w 310"/>
                <a:gd name="T67" fmla="*/ 34 h 254"/>
                <a:gd name="T68" fmla="*/ 88 w 310"/>
                <a:gd name="T69" fmla="*/ 32 h 254"/>
                <a:gd name="T70" fmla="*/ 80 w 310"/>
                <a:gd name="T71" fmla="*/ 19 h 254"/>
                <a:gd name="T72" fmla="*/ 74 w 310"/>
                <a:gd name="T73" fmla="*/ 19 h 254"/>
                <a:gd name="T74" fmla="*/ 71 w 310"/>
                <a:gd name="T75" fmla="*/ 17 h 254"/>
                <a:gd name="T76" fmla="*/ 64 w 310"/>
                <a:gd name="T77" fmla="*/ 10 h 254"/>
                <a:gd name="T78" fmla="*/ 50 w 310"/>
                <a:gd name="T79" fmla="*/ 14 h 254"/>
                <a:gd name="T80" fmla="*/ 53 w 310"/>
                <a:gd name="T81" fmla="*/ 7 h 254"/>
                <a:gd name="T82" fmla="*/ 44 w 310"/>
                <a:gd name="T83" fmla="*/ 5 h 254"/>
                <a:gd name="T84" fmla="*/ 38 w 310"/>
                <a:gd name="T85" fmla="*/ 5 h 254"/>
                <a:gd name="T86" fmla="*/ 22 w 310"/>
                <a:gd name="T87" fmla="*/ 3 h 25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10"/>
                <a:gd name="T133" fmla="*/ 0 h 254"/>
                <a:gd name="T134" fmla="*/ 310 w 310"/>
                <a:gd name="T135" fmla="*/ 254 h 25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50" name="Freeform 15"/>
            <p:cNvSpPr/>
            <p:nvPr/>
          </p:nvSpPr>
          <p:spPr bwMode="gray">
            <a:xfrm>
              <a:off x="1709" y="1987"/>
              <a:ext cx="44" cy="37"/>
            </a:xfrm>
            <a:custGeom>
              <a:avLst/>
              <a:gdLst>
                <a:gd name="T0" fmla="*/ 7 w 59"/>
                <a:gd name="T1" fmla="*/ 0 h 50"/>
                <a:gd name="T2" fmla="*/ 0 w 59"/>
                <a:gd name="T3" fmla="*/ 3 h 50"/>
                <a:gd name="T4" fmla="*/ 9 w 59"/>
                <a:gd name="T5" fmla="*/ 12 h 50"/>
                <a:gd name="T6" fmla="*/ 15 w 59"/>
                <a:gd name="T7" fmla="*/ 15 h 50"/>
                <a:gd name="T8" fmla="*/ 18 w 59"/>
                <a:gd name="T9" fmla="*/ 9 h 50"/>
                <a:gd name="T10" fmla="*/ 14 w 59"/>
                <a:gd name="T11" fmla="*/ 2 h 50"/>
                <a:gd name="T12" fmla="*/ 7 w 59"/>
                <a:gd name="T13" fmla="*/ 0 h 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"/>
                <a:gd name="T22" fmla="*/ 0 h 50"/>
                <a:gd name="T23" fmla="*/ 59 w 59"/>
                <a:gd name="T24" fmla="*/ 50 h 5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55" name="Freeform 16"/>
            <p:cNvSpPr/>
            <p:nvPr/>
          </p:nvSpPr>
          <p:spPr bwMode="gray">
            <a:xfrm>
              <a:off x="1625" y="2057"/>
              <a:ext cx="65" cy="42"/>
            </a:xfrm>
            <a:custGeom>
              <a:avLst/>
              <a:gdLst>
                <a:gd name="T0" fmla="*/ 14 w 86"/>
                <a:gd name="T1" fmla="*/ 2 h 57"/>
                <a:gd name="T2" fmla="*/ 8 w 86"/>
                <a:gd name="T3" fmla="*/ 7 h 57"/>
                <a:gd name="T4" fmla="*/ 2 w 86"/>
                <a:gd name="T5" fmla="*/ 8 h 57"/>
                <a:gd name="T6" fmla="*/ 5 w 86"/>
                <a:gd name="T7" fmla="*/ 17 h 57"/>
                <a:gd name="T8" fmla="*/ 24 w 86"/>
                <a:gd name="T9" fmla="*/ 10 h 57"/>
                <a:gd name="T10" fmla="*/ 28 w 86"/>
                <a:gd name="T11" fmla="*/ 5 h 57"/>
                <a:gd name="T12" fmla="*/ 18 w 86"/>
                <a:gd name="T13" fmla="*/ 2 h 57"/>
                <a:gd name="T14" fmla="*/ 14 w 86"/>
                <a:gd name="T15" fmla="*/ 2 h 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"/>
                <a:gd name="T25" fmla="*/ 0 h 57"/>
                <a:gd name="T26" fmla="*/ 86 w 86"/>
                <a:gd name="T27" fmla="*/ 57 h 5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56" name="Freeform 17"/>
            <p:cNvSpPr/>
            <p:nvPr/>
          </p:nvSpPr>
          <p:spPr bwMode="gray">
            <a:xfrm>
              <a:off x="1693" y="2065"/>
              <a:ext cx="54" cy="25"/>
            </a:xfrm>
            <a:custGeom>
              <a:avLst/>
              <a:gdLst>
                <a:gd name="T0" fmla="*/ 12 w 73"/>
                <a:gd name="T1" fmla="*/ 0 h 34"/>
                <a:gd name="T2" fmla="*/ 3 w 73"/>
                <a:gd name="T3" fmla="*/ 5 h 34"/>
                <a:gd name="T4" fmla="*/ 7 w 73"/>
                <a:gd name="T5" fmla="*/ 10 h 34"/>
                <a:gd name="T6" fmla="*/ 16 w 73"/>
                <a:gd name="T7" fmla="*/ 8 h 34"/>
                <a:gd name="T8" fmla="*/ 19 w 73"/>
                <a:gd name="T9" fmla="*/ 6 h 34"/>
                <a:gd name="T10" fmla="*/ 12 w 73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34"/>
                <a:gd name="T20" fmla="*/ 73 w 73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57" name="Freeform 18"/>
            <p:cNvSpPr/>
            <p:nvPr/>
          </p:nvSpPr>
          <p:spPr bwMode="gray">
            <a:xfrm>
              <a:off x="1664" y="2029"/>
              <a:ext cx="64" cy="34"/>
            </a:xfrm>
            <a:custGeom>
              <a:avLst/>
              <a:gdLst>
                <a:gd name="T0" fmla="*/ 19 w 85"/>
                <a:gd name="T1" fmla="*/ 4 h 45"/>
                <a:gd name="T2" fmla="*/ 9 w 85"/>
                <a:gd name="T3" fmla="*/ 2 h 45"/>
                <a:gd name="T4" fmla="*/ 0 w 85"/>
                <a:gd name="T5" fmla="*/ 6 h 45"/>
                <a:gd name="T6" fmla="*/ 13 w 85"/>
                <a:gd name="T7" fmla="*/ 11 h 45"/>
                <a:gd name="T8" fmla="*/ 20 w 85"/>
                <a:gd name="T9" fmla="*/ 13 h 45"/>
                <a:gd name="T10" fmla="*/ 26 w 85"/>
                <a:gd name="T11" fmla="*/ 6 h 45"/>
                <a:gd name="T12" fmla="*/ 26 w 85"/>
                <a:gd name="T13" fmla="*/ 2 h 45"/>
                <a:gd name="T14" fmla="*/ 20 w 85"/>
                <a:gd name="T15" fmla="*/ 0 h 45"/>
                <a:gd name="T16" fmla="*/ 19 w 85"/>
                <a:gd name="T17" fmla="*/ 4 h 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5"/>
                <a:gd name="T28" fmla="*/ 0 h 45"/>
                <a:gd name="T29" fmla="*/ 85 w 85"/>
                <a:gd name="T30" fmla="*/ 45 h 4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58" name="Freeform 19"/>
            <p:cNvSpPr/>
            <p:nvPr/>
          </p:nvSpPr>
          <p:spPr bwMode="gray">
            <a:xfrm>
              <a:off x="1637" y="1997"/>
              <a:ext cx="44" cy="24"/>
            </a:xfrm>
            <a:custGeom>
              <a:avLst/>
              <a:gdLst>
                <a:gd name="T0" fmla="*/ 5 w 58"/>
                <a:gd name="T1" fmla="*/ 2 h 31"/>
                <a:gd name="T2" fmla="*/ 0 w 58"/>
                <a:gd name="T3" fmla="*/ 7 h 31"/>
                <a:gd name="T4" fmla="*/ 6 w 58"/>
                <a:gd name="T5" fmla="*/ 10 h 31"/>
                <a:gd name="T6" fmla="*/ 9 w 58"/>
                <a:gd name="T7" fmla="*/ 7 h 31"/>
                <a:gd name="T8" fmla="*/ 17 w 58"/>
                <a:gd name="T9" fmla="*/ 4 h 31"/>
                <a:gd name="T10" fmla="*/ 14 w 58"/>
                <a:gd name="T11" fmla="*/ 0 h 31"/>
                <a:gd name="T12" fmla="*/ 5 w 58"/>
                <a:gd name="T13" fmla="*/ 2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8"/>
                <a:gd name="T22" fmla="*/ 0 h 31"/>
                <a:gd name="T23" fmla="*/ 58 w 58"/>
                <a:gd name="T24" fmla="*/ 31 h 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59" name="Freeform 20"/>
            <p:cNvSpPr/>
            <p:nvPr/>
          </p:nvSpPr>
          <p:spPr bwMode="gray">
            <a:xfrm>
              <a:off x="1751" y="2000"/>
              <a:ext cx="114" cy="77"/>
            </a:xfrm>
            <a:custGeom>
              <a:avLst/>
              <a:gdLst>
                <a:gd name="T0" fmla="*/ 13 w 152"/>
                <a:gd name="T1" fmla="*/ 0 h 102"/>
                <a:gd name="T2" fmla="*/ 4 w 152"/>
                <a:gd name="T3" fmla="*/ 2 h 102"/>
                <a:gd name="T4" fmla="*/ 2 w 152"/>
                <a:gd name="T5" fmla="*/ 13 h 102"/>
                <a:gd name="T6" fmla="*/ 4 w 152"/>
                <a:gd name="T7" fmla="*/ 18 h 102"/>
                <a:gd name="T8" fmla="*/ 0 w 152"/>
                <a:gd name="T9" fmla="*/ 23 h 102"/>
                <a:gd name="T10" fmla="*/ 17 w 152"/>
                <a:gd name="T11" fmla="*/ 28 h 102"/>
                <a:gd name="T12" fmla="*/ 26 w 152"/>
                <a:gd name="T13" fmla="*/ 29 h 102"/>
                <a:gd name="T14" fmla="*/ 48 w 152"/>
                <a:gd name="T15" fmla="*/ 28 h 102"/>
                <a:gd name="T16" fmla="*/ 24 w 152"/>
                <a:gd name="T17" fmla="*/ 23 h 102"/>
                <a:gd name="T18" fmla="*/ 17 w 152"/>
                <a:gd name="T19" fmla="*/ 20 h 102"/>
                <a:gd name="T20" fmla="*/ 14 w 152"/>
                <a:gd name="T21" fmla="*/ 17 h 102"/>
                <a:gd name="T22" fmla="*/ 16 w 152"/>
                <a:gd name="T23" fmla="*/ 11 h 102"/>
                <a:gd name="T24" fmla="*/ 13 w 152"/>
                <a:gd name="T25" fmla="*/ 0 h 1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2"/>
                <a:gd name="T40" fmla="*/ 0 h 102"/>
                <a:gd name="T41" fmla="*/ 152 w 152"/>
                <a:gd name="T42" fmla="*/ 102 h 10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60" name="Freeform 21"/>
            <p:cNvSpPr/>
            <p:nvPr/>
          </p:nvSpPr>
          <p:spPr bwMode="gray">
            <a:xfrm>
              <a:off x="664" y="2245"/>
              <a:ext cx="25" cy="15"/>
            </a:xfrm>
            <a:custGeom>
              <a:avLst/>
              <a:gdLst>
                <a:gd name="T0" fmla="*/ 10 w 34"/>
                <a:gd name="T1" fmla="*/ 0 h 20"/>
                <a:gd name="T2" fmla="*/ 7 w 34"/>
                <a:gd name="T3" fmla="*/ 6 h 20"/>
                <a:gd name="T4" fmla="*/ 1 w 34"/>
                <a:gd name="T5" fmla="*/ 6 h 20"/>
                <a:gd name="T6" fmla="*/ 1 w 34"/>
                <a:gd name="T7" fmla="*/ 2 h 20"/>
                <a:gd name="T8" fmla="*/ 10 w 34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20"/>
                <a:gd name="T17" fmla="*/ 34 w 34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61" name="Freeform 22"/>
            <p:cNvSpPr/>
            <p:nvPr/>
          </p:nvSpPr>
          <p:spPr bwMode="gray">
            <a:xfrm>
              <a:off x="1421" y="2756"/>
              <a:ext cx="16" cy="12"/>
            </a:xfrm>
            <a:custGeom>
              <a:avLst/>
              <a:gdLst>
                <a:gd name="T0" fmla="*/ 2 w 21"/>
                <a:gd name="T1" fmla="*/ 0 h 16"/>
                <a:gd name="T2" fmla="*/ 5 w 21"/>
                <a:gd name="T3" fmla="*/ 5 h 16"/>
                <a:gd name="T4" fmla="*/ 2 w 21"/>
                <a:gd name="T5" fmla="*/ 0 h 16"/>
                <a:gd name="T6" fmla="*/ 0 60000 65536"/>
                <a:gd name="T7" fmla="*/ 0 60000 65536"/>
                <a:gd name="T8" fmla="*/ 0 60000 65536"/>
                <a:gd name="T9" fmla="*/ 0 w 21"/>
                <a:gd name="T10" fmla="*/ 0 h 16"/>
                <a:gd name="T11" fmla="*/ 21 w 21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62" name="Freeform 23"/>
            <p:cNvSpPr/>
            <p:nvPr/>
          </p:nvSpPr>
          <p:spPr bwMode="gray">
            <a:xfrm>
              <a:off x="1424" y="2781"/>
              <a:ext cx="16" cy="12"/>
            </a:xfrm>
            <a:custGeom>
              <a:avLst/>
              <a:gdLst>
                <a:gd name="T0" fmla="*/ 2 w 21"/>
                <a:gd name="T1" fmla="*/ 0 h 16"/>
                <a:gd name="T2" fmla="*/ 5 w 21"/>
                <a:gd name="T3" fmla="*/ 5 h 16"/>
                <a:gd name="T4" fmla="*/ 2 w 21"/>
                <a:gd name="T5" fmla="*/ 0 h 16"/>
                <a:gd name="T6" fmla="*/ 0 60000 65536"/>
                <a:gd name="T7" fmla="*/ 0 60000 65536"/>
                <a:gd name="T8" fmla="*/ 0 60000 65536"/>
                <a:gd name="T9" fmla="*/ 0 w 21"/>
                <a:gd name="T10" fmla="*/ 0 h 16"/>
                <a:gd name="T11" fmla="*/ 21 w 21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63" name="Freeform 24"/>
            <p:cNvSpPr/>
            <p:nvPr/>
          </p:nvSpPr>
          <p:spPr bwMode="gray">
            <a:xfrm>
              <a:off x="1628" y="2913"/>
              <a:ext cx="15" cy="12"/>
            </a:xfrm>
            <a:custGeom>
              <a:avLst/>
              <a:gdLst>
                <a:gd name="T0" fmla="*/ 1 w 21"/>
                <a:gd name="T1" fmla="*/ 0 h 16"/>
                <a:gd name="T2" fmla="*/ 3 w 21"/>
                <a:gd name="T3" fmla="*/ 5 h 16"/>
                <a:gd name="T4" fmla="*/ 1 w 21"/>
                <a:gd name="T5" fmla="*/ 0 h 16"/>
                <a:gd name="T6" fmla="*/ 0 60000 65536"/>
                <a:gd name="T7" fmla="*/ 0 60000 65536"/>
                <a:gd name="T8" fmla="*/ 0 60000 65536"/>
                <a:gd name="T9" fmla="*/ 0 w 21"/>
                <a:gd name="T10" fmla="*/ 0 h 16"/>
                <a:gd name="T11" fmla="*/ 21 w 21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64" name="Freeform 25"/>
            <p:cNvSpPr/>
            <p:nvPr/>
          </p:nvSpPr>
          <p:spPr bwMode="gray">
            <a:xfrm>
              <a:off x="1752" y="2429"/>
              <a:ext cx="38" cy="18"/>
            </a:xfrm>
            <a:custGeom>
              <a:avLst/>
              <a:gdLst>
                <a:gd name="T0" fmla="*/ 4 w 51"/>
                <a:gd name="T1" fmla="*/ 0 h 24"/>
                <a:gd name="T2" fmla="*/ 2 w 51"/>
                <a:gd name="T3" fmla="*/ 6 h 24"/>
                <a:gd name="T4" fmla="*/ 8 w 51"/>
                <a:gd name="T5" fmla="*/ 8 h 24"/>
                <a:gd name="T6" fmla="*/ 10 w 51"/>
                <a:gd name="T7" fmla="*/ 2 h 24"/>
                <a:gd name="T8" fmla="*/ 4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24"/>
                <a:gd name="T17" fmla="*/ 51 w 51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65" name="Freeform 26"/>
            <p:cNvSpPr/>
            <p:nvPr/>
          </p:nvSpPr>
          <p:spPr bwMode="gray">
            <a:xfrm>
              <a:off x="1652" y="2224"/>
              <a:ext cx="38" cy="18"/>
            </a:xfrm>
            <a:custGeom>
              <a:avLst/>
              <a:gdLst>
                <a:gd name="T0" fmla="*/ 4 w 51"/>
                <a:gd name="T1" fmla="*/ 0 h 24"/>
                <a:gd name="T2" fmla="*/ 2 w 51"/>
                <a:gd name="T3" fmla="*/ 6 h 24"/>
                <a:gd name="T4" fmla="*/ 8 w 51"/>
                <a:gd name="T5" fmla="*/ 8 h 24"/>
                <a:gd name="T6" fmla="*/ 10 w 51"/>
                <a:gd name="T7" fmla="*/ 2 h 24"/>
                <a:gd name="T8" fmla="*/ 4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24"/>
                <a:gd name="T17" fmla="*/ 51 w 51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66" name="Freeform 27"/>
            <p:cNvSpPr/>
            <p:nvPr/>
          </p:nvSpPr>
          <p:spPr bwMode="gray">
            <a:xfrm>
              <a:off x="1717" y="2045"/>
              <a:ext cx="39" cy="18"/>
            </a:xfrm>
            <a:custGeom>
              <a:avLst/>
              <a:gdLst>
                <a:gd name="T0" fmla="*/ 5 w 51"/>
                <a:gd name="T1" fmla="*/ 0 h 24"/>
                <a:gd name="T2" fmla="*/ 2 w 51"/>
                <a:gd name="T3" fmla="*/ 6 h 24"/>
                <a:gd name="T4" fmla="*/ 9 w 51"/>
                <a:gd name="T5" fmla="*/ 8 h 24"/>
                <a:gd name="T6" fmla="*/ 11 w 51"/>
                <a:gd name="T7" fmla="*/ 2 h 24"/>
                <a:gd name="T8" fmla="*/ 5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24"/>
                <a:gd name="T17" fmla="*/ 51 w 51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67" name="Freeform 28"/>
            <p:cNvSpPr/>
            <p:nvPr/>
          </p:nvSpPr>
          <p:spPr bwMode="gray">
            <a:xfrm>
              <a:off x="1780" y="2153"/>
              <a:ext cx="38" cy="18"/>
            </a:xfrm>
            <a:custGeom>
              <a:avLst/>
              <a:gdLst>
                <a:gd name="T0" fmla="*/ 4 w 51"/>
                <a:gd name="T1" fmla="*/ 0 h 24"/>
                <a:gd name="T2" fmla="*/ 2 w 51"/>
                <a:gd name="T3" fmla="*/ 6 h 24"/>
                <a:gd name="T4" fmla="*/ 8 w 51"/>
                <a:gd name="T5" fmla="*/ 8 h 24"/>
                <a:gd name="T6" fmla="*/ 10 w 51"/>
                <a:gd name="T7" fmla="*/ 2 h 24"/>
                <a:gd name="T8" fmla="*/ 4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24"/>
                <a:gd name="T17" fmla="*/ 51 w 51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68" name="Freeform 29"/>
            <p:cNvSpPr/>
            <p:nvPr/>
          </p:nvSpPr>
          <p:spPr bwMode="gray">
            <a:xfrm>
              <a:off x="1796" y="1951"/>
              <a:ext cx="696" cy="346"/>
            </a:xfrm>
            <a:custGeom>
              <a:avLst/>
              <a:gdLst>
                <a:gd name="T0" fmla="*/ 9 w 929"/>
                <a:gd name="T1" fmla="*/ 17 h 462"/>
                <a:gd name="T2" fmla="*/ 1 w 929"/>
                <a:gd name="T3" fmla="*/ 29 h 462"/>
                <a:gd name="T4" fmla="*/ 11 w 929"/>
                <a:gd name="T5" fmla="*/ 31 h 462"/>
                <a:gd name="T6" fmla="*/ 5 w 929"/>
                <a:gd name="T7" fmla="*/ 37 h 462"/>
                <a:gd name="T8" fmla="*/ 32 w 929"/>
                <a:gd name="T9" fmla="*/ 43 h 462"/>
                <a:gd name="T10" fmla="*/ 44 w 929"/>
                <a:gd name="T11" fmla="*/ 41 h 462"/>
                <a:gd name="T12" fmla="*/ 79 w 929"/>
                <a:gd name="T13" fmla="*/ 24 h 462"/>
                <a:gd name="T14" fmla="*/ 95 w 929"/>
                <a:gd name="T15" fmla="*/ 21 h 462"/>
                <a:gd name="T16" fmla="*/ 102 w 929"/>
                <a:gd name="T17" fmla="*/ 25 h 462"/>
                <a:gd name="T18" fmla="*/ 86 w 929"/>
                <a:gd name="T19" fmla="*/ 28 h 462"/>
                <a:gd name="T20" fmla="*/ 76 w 929"/>
                <a:gd name="T21" fmla="*/ 35 h 462"/>
                <a:gd name="T22" fmla="*/ 79 w 929"/>
                <a:gd name="T23" fmla="*/ 37 h 462"/>
                <a:gd name="T24" fmla="*/ 82 w 929"/>
                <a:gd name="T25" fmla="*/ 49 h 462"/>
                <a:gd name="T26" fmla="*/ 110 w 929"/>
                <a:gd name="T27" fmla="*/ 61 h 462"/>
                <a:gd name="T28" fmla="*/ 106 w 929"/>
                <a:gd name="T29" fmla="*/ 66 h 462"/>
                <a:gd name="T30" fmla="*/ 116 w 929"/>
                <a:gd name="T31" fmla="*/ 77 h 462"/>
                <a:gd name="T32" fmla="*/ 110 w 929"/>
                <a:gd name="T33" fmla="*/ 84 h 462"/>
                <a:gd name="T34" fmla="*/ 102 w 929"/>
                <a:gd name="T35" fmla="*/ 93 h 462"/>
                <a:gd name="T36" fmla="*/ 93 w 929"/>
                <a:gd name="T37" fmla="*/ 102 h 462"/>
                <a:gd name="T38" fmla="*/ 92 w 929"/>
                <a:gd name="T39" fmla="*/ 133 h 462"/>
                <a:gd name="T40" fmla="*/ 105 w 929"/>
                <a:gd name="T41" fmla="*/ 140 h 462"/>
                <a:gd name="T42" fmla="*/ 122 w 929"/>
                <a:gd name="T43" fmla="*/ 142 h 462"/>
                <a:gd name="T44" fmla="*/ 130 w 929"/>
                <a:gd name="T45" fmla="*/ 133 h 462"/>
                <a:gd name="T46" fmla="*/ 160 w 929"/>
                <a:gd name="T47" fmla="*/ 112 h 462"/>
                <a:gd name="T48" fmla="*/ 180 w 929"/>
                <a:gd name="T49" fmla="*/ 105 h 462"/>
                <a:gd name="T50" fmla="*/ 204 w 929"/>
                <a:gd name="T51" fmla="*/ 97 h 462"/>
                <a:gd name="T52" fmla="*/ 227 w 929"/>
                <a:gd name="T53" fmla="*/ 91 h 462"/>
                <a:gd name="T54" fmla="*/ 240 w 929"/>
                <a:gd name="T55" fmla="*/ 82 h 462"/>
                <a:gd name="T56" fmla="*/ 252 w 929"/>
                <a:gd name="T57" fmla="*/ 63 h 462"/>
                <a:gd name="T58" fmla="*/ 252 w 929"/>
                <a:gd name="T59" fmla="*/ 48 h 462"/>
                <a:gd name="T60" fmla="*/ 252 w 929"/>
                <a:gd name="T61" fmla="*/ 39 h 462"/>
                <a:gd name="T62" fmla="*/ 262 w 929"/>
                <a:gd name="T63" fmla="*/ 28 h 462"/>
                <a:gd name="T64" fmla="*/ 276 w 929"/>
                <a:gd name="T65" fmla="*/ 29 h 462"/>
                <a:gd name="T66" fmla="*/ 291 w 929"/>
                <a:gd name="T67" fmla="*/ 16 h 462"/>
                <a:gd name="T68" fmla="*/ 279 w 929"/>
                <a:gd name="T69" fmla="*/ 17 h 462"/>
                <a:gd name="T70" fmla="*/ 267 w 929"/>
                <a:gd name="T71" fmla="*/ 14 h 462"/>
                <a:gd name="T72" fmla="*/ 250 w 929"/>
                <a:gd name="T73" fmla="*/ 7 h 462"/>
                <a:gd name="T74" fmla="*/ 202 w 929"/>
                <a:gd name="T75" fmla="*/ 7 h 462"/>
                <a:gd name="T76" fmla="*/ 184 w 929"/>
                <a:gd name="T77" fmla="*/ 12 h 462"/>
                <a:gd name="T78" fmla="*/ 175 w 929"/>
                <a:gd name="T79" fmla="*/ 12 h 462"/>
                <a:gd name="T80" fmla="*/ 163 w 929"/>
                <a:gd name="T81" fmla="*/ 16 h 462"/>
                <a:gd name="T82" fmla="*/ 151 w 929"/>
                <a:gd name="T83" fmla="*/ 9 h 462"/>
                <a:gd name="T84" fmla="*/ 136 w 929"/>
                <a:gd name="T85" fmla="*/ 12 h 462"/>
                <a:gd name="T86" fmla="*/ 115 w 929"/>
                <a:gd name="T87" fmla="*/ 16 h 462"/>
                <a:gd name="T88" fmla="*/ 129 w 929"/>
                <a:gd name="T89" fmla="*/ 12 h 462"/>
                <a:gd name="T90" fmla="*/ 111 w 929"/>
                <a:gd name="T91" fmla="*/ 2 h 462"/>
                <a:gd name="T92" fmla="*/ 105 w 929"/>
                <a:gd name="T93" fmla="*/ 1 h 462"/>
                <a:gd name="T94" fmla="*/ 99 w 929"/>
                <a:gd name="T95" fmla="*/ 2 h 462"/>
                <a:gd name="T96" fmla="*/ 76 w 929"/>
                <a:gd name="T97" fmla="*/ 5 h 462"/>
                <a:gd name="T98" fmla="*/ 50 w 929"/>
                <a:gd name="T99" fmla="*/ 9 h 462"/>
                <a:gd name="T100" fmla="*/ 34 w 929"/>
                <a:gd name="T101" fmla="*/ 7 h 462"/>
                <a:gd name="T102" fmla="*/ 36 w 929"/>
                <a:gd name="T103" fmla="*/ 21 h 462"/>
                <a:gd name="T104" fmla="*/ 32 w 929"/>
                <a:gd name="T105" fmla="*/ 16 h 462"/>
                <a:gd name="T106" fmla="*/ 19 w 929"/>
                <a:gd name="T107" fmla="*/ 13 h 46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929"/>
                <a:gd name="T163" fmla="*/ 0 h 462"/>
                <a:gd name="T164" fmla="*/ 929 w 929"/>
                <a:gd name="T165" fmla="*/ 462 h 46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69" name="Freeform 30"/>
            <p:cNvSpPr/>
            <p:nvPr/>
          </p:nvSpPr>
          <p:spPr bwMode="gray">
            <a:xfrm>
              <a:off x="2009" y="2135"/>
              <a:ext cx="39" cy="24"/>
            </a:xfrm>
            <a:custGeom>
              <a:avLst/>
              <a:gdLst>
                <a:gd name="T0" fmla="*/ 11 w 52"/>
                <a:gd name="T1" fmla="*/ 0 h 32"/>
                <a:gd name="T2" fmla="*/ 3 w 52"/>
                <a:gd name="T3" fmla="*/ 6 h 32"/>
                <a:gd name="T4" fmla="*/ 8 w 52"/>
                <a:gd name="T5" fmla="*/ 11 h 32"/>
                <a:gd name="T6" fmla="*/ 14 w 52"/>
                <a:gd name="T7" fmla="*/ 9 h 32"/>
                <a:gd name="T8" fmla="*/ 11 w 52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32"/>
                <a:gd name="T17" fmla="*/ 52 w 52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70" name="Freeform 31"/>
            <p:cNvSpPr/>
            <p:nvPr/>
          </p:nvSpPr>
          <p:spPr bwMode="gray">
            <a:xfrm>
              <a:off x="2292" y="2201"/>
              <a:ext cx="128" cy="54"/>
            </a:xfrm>
            <a:custGeom>
              <a:avLst/>
              <a:gdLst>
                <a:gd name="T0" fmla="*/ 31 w 172"/>
                <a:gd name="T1" fmla="*/ 2 h 72"/>
                <a:gd name="T2" fmla="*/ 20 w 172"/>
                <a:gd name="T3" fmla="*/ 2 h 72"/>
                <a:gd name="T4" fmla="*/ 16 w 172"/>
                <a:gd name="T5" fmla="*/ 0 h 72"/>
                <a:gd name="T6" fmla="*/ 0 w 172"/>
                <a:gd name="T7" fmla="*/ 9 h 72"/>
                <a:gd name="T8" fmla="*/ 9 w 172"/>
                <a:gd name="T9" fmla="*/ 13 h 72"/>
                <a:gd name="T10" fmla="*/ 13 w 172"/>
                <a:gd name="T11" fmla="*/ 20 h 72"/>
                <a:gd name="T12" fmla="*/ 20 w 172"/>
                <a:gd name="T13" fmla="*/ 22 h 72"/>
                <a:gd name="T14" fmla="*/ 24 w 172"/>
                <a:gd name="T15" fmla="*/ 23 h 72"/>
                <a:gd name="T16" fmla="*/ 40 w 172"/>
                <a:gd name="T17" fmla="*/ 20 h 72"/>
                <a:gd name="T18" fmla="*/ 53 w 172"/>
                <a:gd name="T19" fmla="*/ 14 h 72"/>
                <a:gd name="T20" fmla="*/ 45 w 172"/>
                <a:gd name="T21" fmla="*/ 6 h 72"/>
                <a:gd name="T22" fmla="*/ 42 w 172"/>
                <a:gd name="T23" fmla="*/ 2 h 72"/>
                <a:gd name="T24" fmla="*/ 31 w 172"/>
                <a:gd name="T25" fmla="*/ 2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"/>
                <a:gd name="T40" fmla="*/ 0 h 72"/>
                <a:gd name="T41" fmla="*/ 172 w 172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71" name="Freeform 32"/>
            <p:cNvSpPr/>
            <p:nvPr/>
          </p:nvSpPr>
          <p:spPr bwMode="gray">
            <a:xfrm>
              <a:off x="2393" y="2038"/>
              <a:ext cx="39" cy="24"/>
            </a:xfrm>
            <a:custGeom>
              <a:avLst/>
              <a:gdLst>
                <a:gd name="T0" fmla="*/ 11 w 52"/>
                <a:gd name="T1" fmla="*/ 0 h 32"/>
                <a:gd name="T2" fmla="*/ 3 w 52"/>
                <a:gd name="T3" fmla="*/ 6 h 32"/>
                <a:gd name="T4" fmla="*/ 8 w 52"/>
                <a:gd name="T5" fmla="*/ 11 h 32"/>
                <a:gd name="T6" fmla="*/ 14 w 52"/>
                <a:gd name="T7" fmla="*/ 9 h 32"/>
                <a:gd name="T8" fmla="*/ 11 w 52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32"/>
                <a:gd name="T17" fmla="*/ 52 w 52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72" name="Freeform 33"/>
            <p:cNvSpPr/>
            <p:nvPr/>
          </p:nvSpPr>
          <p:spPr bwMode="gray">
            <a:xfrm>
              <a:off x="2662" y="2006"/>
              <a:ext cx="155" cy="63"/>
            </a:xfrm>
            <a:custGeom>
              <a:avLst/>
              <a:gdLst>
                <a:gd name="T0" fmla="*/ 61 w 206"/>
                <a:gd name="T1" fmla="*/ 2 h 85"/>
                <a:gd name="T2" fmla="*/ 33 w 206"/>
                <a:gd name="T3" fmla="*/ 3 h 85"/>
                <a:gd name="T4" fmla="*/ 35 w 206"/>
                <a:gd name="T5" fmla="*/ 7 h 85"/>
                <a:gd name="T6" fmla="*/ 35 w 206"/>
                <a:gd name="T7" fmla="*/ 10 h 85"/>
                <a:gd name="T8" fmla="*/ 29 w 206"/>
                <a:gd name="T9" fmla="*/ 8 h 85"/>
                <a:gd name="T10" fmla="*/ 25 w 206"/>
                <a:gd name="T11" fmla="*/ 5 h 85"/>
                <a:gd name="T12" fmla="*/ 8 w 206"/>
                <a:gd name="T13" fmla="*/ 8 h 85"/>
                <a:gd name="T14" fmla="*/ 10 w 206"/>
                <a:gd name="T15" fmla="*/ 15 h 85"/>
                <a:gd name="T16" fmla="*/ 17 w 206"/>
                <a:gd name="T17" fmla="*/ 16 h 85"/>
                <a:gd name="T18" fmla="*/ 24 w 206"/>
                <a:gd name="T19" fmla="*/ 22 h 85"/>
                <a:gd name="T20" fmla="*/ 29 w 206"/>
                <a:gd name="T21" fmla="*/ 26 h 85"/>
                <a:gd name="T22" fmla="*/ 35 w 206"/>
                <a:gd name="T23" fmla="*/ 20 h 85"/>
                <a:gd name="T24" fmla="*/ 38 w 206"/>
                <a:gd name="T25" fmla="*/ 18 h 85"/>
                <a:gd name="T26" fmla="*/ 41 w 206"/>
                <a:gd name="T27" fmla="*/ 14 h 85"/>
                <a:gd name="T28" fmla="*/ 53 w 206"/>
                <a:gd name="T29" fmla="*/ 10 h 85"/>
                <a:gd name="T30" fmla="*/ 60 w 206"/>
                <a:gd name="T31" fmla="*/ 10 h 85"/>
                <a:gd name="T32" fmla="*/ 64 w 206"/>
                <a:gd name="T33" fmla="*/ 8 h 85"/>
                <a:gd name="T34" fmla="*/ 61 w 206"/>
                <a:gd name="T35" fmla="*/ 2 h 8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06"/>
                <a:gd name="T55" fmla="*/ 0 h 85"/>
                <a:gd name="T56" fmla="*/ 206 w 206"/>
                <a:gd name="T57" fmla="*/ 85 h 8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73" name="Freeform 34"/>
            <p:cNvSpPr/>
            <p:nvPr/>
          </p:nvSpPr>
          <p:spPr bwMode="gray">
            <a:xfrm>
              <a:off x="2759" y="2039"/>
              <a:ext cx="48" cy="21"/>
            </a:xfrm>
            <a:custGeom>
              <a:avLst/>
              <a:gdLst>
                <a:gd name="T0" fmla="*/ 11 w 64"/>
                <a:gd name="T1" fmla="*/ 2 h 28"/>
                <a:gd name="T2" fmla="*/ 2 w 64"/>
                <a:gd name="T3" fmla="*/ 2 h 28"/>
                <a:gd name="T4" fmla="*/ 8 w 64"/>
                <a:gd name="T5" fmla="*/ 9 h 28"/>
                <a:gd name="T6" fmla="*/ 17 w 64"/>
                <a:gd name="T7" fmla="*/ 5 h 28"/>
                <a:gd name="T8" fmla="*/ 11 w 64"/>
                <a:gd name="T9" fmla="*/ 2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28"/>
                <a:gd name="T17" fmla="*/ 64 w 64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74" name="Freeform 35"/>
            <p:cNvSpPr/>
            <p:nvPr/>
          </p:nvSpPr>
          <p:spPr bwMode="gray">
            <a:xfrm>
              <a:off x="2467" y="2311"/>
              <a:ext cx="109" cy="132"/>
            </a:xfrm>
            <a:custGeom>
              <a:avLst/>
              <a:gdLst>
                <a:gd name="T0" fmla="*/ 7 w 146"/>
                <a:gd name="T1" fmla="*/ 6 h 176"/>
                <a:gd name="T2" fmla="*/ 0 w 146"/>
                <a:gd name="T3" fmla="*/ 8 h 176"/>
                <a:gd name="T4" fmla="*/ 4 w 146"/>
                <a:gd name="T5" fmla="*/ 14 h 176"/>
                <a:gd name="T6" fmla="*/ 10 w 146"/>
                <a:gd name="T7" fmla="*/ 28 h 176"/>
                <a:gd name="T8" fmla="*/ 16 w 146"/>
                <a:gd name="T9" fmla="*/ 29 h 176"/>
                <a:gd name="T10" fmla="*/ 16 w 146"/>
                <a:gd name="T11" fmla="*/ 34 h 176"/>
                <a:gd name="T12" fmla="*/ 9 w 146"/>
                <a:gd name="T13" fmla="*/ 36 h 176"/>
                <a:gd name="T14" fmla="*/ 5 w 146"/>
                <a:gd name="T15" fmla="*/ 41 h 176"/>
                <a:gd name="T16" fmla="*/ 5 w 146"/>
                <a:gd name="T17" fmla="*/ 44 h 176"/>
                <a:gd name="T18" fmla="*/ 9 w 146"/>
                <a:gd name="T19" fmla="*/ 44 h 176"/>
                <a:gd name="T20" fmla="*/ 5 w 146"/>
                <a:gd name="T21" fmla="*/ 53 h 176"/>
                <a:gd name="T22" fmla="*/ 6 w 146"/>
                <a:gd name="T23" fmla="*/ 56 h 176"/>
                <a:gd name="T24" fmla="*/ 10 w 146"/>
                <a:gd name="T25" fmla="*/ 54 h 176"/>
                <a:gd name="T26" fmla="*/ 18 w 146"/>
                <a:gd name="T27" fmla="*/ 53 h 176"/>
                <a:gd name="T28" fmla="*/ 29 w 146"/>
                <a:gd name="T29" fmla="*/ 54 h 176"/>
                <a:gd name="T30" fmla="*/ 34 w 146"/>
                <a:gd name="T31" fmla="*/ 53 h 176"/>
                <a:gd name="T32" fmla="*/ 38 w 146"/>
                <a:gd name="T33" fmla="*/ 53 h 176"/>
                <a:gd name="T34" fmla="*/ 40 w 146"/>
                <a:gd name="T35" fmla="*/ 44 h 176"/>
                <a:gd name="T36" fmla="*/ 45 w 146"/>
                <a:gd name="T37" fmla="*/ 42 h 176"/>
                <a:gd name="T38" fmla="*/ 34 w 146"/>
                <a:gd name="T39" fmla="*/ 35 h 176"/>
                <a:gd name="T40" fmla="*/ 28 w 146"/>
                <a:gd name="T41" fmla="*/ 26 h 176"/>
                <a:gd name="T42" fmla="*/ 25 w 146"/>
                <a:gd name="T43" fmla="*/ 22 h 176"/>
                <a:gd name="T44" fmla="*/ 20 w 146"/>
                <a:gd name="T45" fmla="*/ 20 h 176"/>
                <a:gd name="T46" fmla="*/ 27 w 146"/>
                <a:gd name="T47" fmla="*/ 15 h 176"/>
                <a:gd name="T48" fmla="*/ 20 w 146"/>
                <a:gd name="T49" fmla="*/ 10 h 176"/>
                <a:gd name="T50" fmla="*/ 22 w 146"/>
                <a:gd name="T51" fmla="*/ 5 h 176"/>
                <a:gd name="T52" fmla="*/ 14 w 146"/>
                <a:gd name="T53" fmla="*/ 1 h 176"/>
                <a:gd name="T54" fmla="*/ 9 w 146"/>
                <a:gd name="T55" fmla="*/ 3 h 176"/>
                <a:gd name="T56" fmla="*/ 7 w 146"/>
                <a:gd name="T57" fmla="*/ 6 h 1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6"/>
                <a:gd name="T88" fmla="*/ 0 h 176"/>
                <a:gd name="T89" fmla="*/ 146 w 146"/>
                <a:gd name="T90" fmla="*/ 176 h 17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75" name="Freeform 36"/>
            <p:cNvSpPr/>
            <p:nvPr/>
          </p:nvSpPr>
          <p:spPr bwMode="gray">
            <a:xfrm>
              <a:off x="2413" y="2359"/>
              <a:ext cx="69" cy="68"/>
            </a:xfrm>
            <a:custGeom>
              <a:avLst/>
              <a:gdLst>
                <a:gd name="T0" fmla="*/ 18 w 92"/>
                <a:gd name="T1" fmla="*/ 1 h 92"/>
                <a:gd name="T2" fmla="*/ 26 w 92"/>
                <a:gd name="T3" fmla="*/ 2 h 92"/>
                <a:gd name="T4" fmla="*/ 29 w 92"/>
                <a:gd name="T5" fmla="*/ 7 h 92"/>
                <a:gd name="T6" fmla="*/ 25 w 92"/>
                <a:gd name="T7" fmla="*/ 14 h 92"/>
                <a:gd name="T8" fmla="*/ 15 w 92"/>
                <a:gd name="T9" fmla="*/ 22 h 92"/>
                <a:gd name="T10" fmla="*/ 6 w 92"/>
                <a:gd name="T11" fmla="*/ 27 h 92"/>
                <a:gd name="T12" fmla="*/ 2 w 92"/>
                <a:gd name="T13" fmla="*/ 21 h 92"/>
                <a:gd name="T14" fmla="*/ 6 w 92"/>
                <a:gd name="T15" fmla="*/ 19 h 92"/>
                <a:gd name="T16" fmla="*/ 5 w 92"/>
                <a:gd name="T17" fmla="*/ 13 h 92"/>
                <a:gd name="T18" fmla="*/ 13 w 92"/>
                <a:gd name="T19" fmla="*/ 9 h 92"/>
                <a:gd name="T20" fmla="*/ 18 w 92"/>
                <a:gd name="T21" fmla="*/ 1 h 9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2"/>
                <a:gd name="T34" fmla="*/ 0 h 92"/>
                <a:gd name="T35" fmla="*/ 92 w 92"/>
                <a:gd name="T36" fmla="*/ 92 h 9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76" name="Freeform 37"/>
            <p:cNvSpPr/>
            <p:nvPr/>
          </p:nvSpPr>
          <p:spPr bwMode="gray">
            <a:xfrm>
              <a:off x="4099" y="3502"/>
              <a:ext cx="474" cy="495"/>
            </a:xfrm>
            <a:custGeom>
              <a:avLst/>
              <a:gdLst>
                <a:gd name="T0" fmla="*/ 67 w 633"/>
                <a:gd name="T1" fmla="*/ 4 h 660"/>
                <a:gd name="T2" fmla="*/ 55 w 633"/>
                <a:gd name="T3" fmla="*/ 6 h 660"/>
                <a:gd name="T4" fmla="*/ 46 w 633"/>
                <a:gd name="T5" fmla="*/ 17 h 660"/>
                <a:gd name="T6" fmla="*/ 32 w 633"/>
                <a:gd name="T7" fmla="*/ 19 h 660"/>
                <a:gd name="T8" fmla="*/ 26 w 633"/>
                <a:gd name="T9" fmla="*/ 24 h 660"/>
                <a:gd name="T10" fmla="*/ 21 w 633"/>
                <a:gd name="T11" fmla="*/ 36 h 660"/>
                <a:gd name="T12" fmla="*/ 11 w 633"/>
                <a:gd name="T13" fmla="*/ 53 h 660"/>
                <a:gd name="T14" fmla="*/ 0 w 633"/>
                <a:gd name="T15" fmla="*/ 57 h 660"/>
                <a:gd name="T16" fmla="*/ 22 w 633"/>
                <a:gd name="T17" fmla="*/ 102 h 660"/>
                <a:gd name="T18" fmla="*/ 37 w 633"/>
                <a:gd name="T19" fmla="*/ 135 h 660"/>
                <a:gd name="T20" fmla="*/ 46 w 633"/>
                <a:gd name="T21" fmla="*/ 140 h 660"/>
                <a:gd name="T22" fmla="*/ 52 w 633"/>
                <a:gd name="T23" fmla="*/ 143 h 660"/>
                <a:gd name="T24" fmla="*/ 72 w 633"/>
                <a:gd name="T25" fmla="*/ 137 h 660"/>
                <a:gd name="T26" fmla="*/ 79 w 633"/>
                <a:gd name="T27" fmla="*/ 134 h 660"/>
                <a:gd name="T28" fmla="*/ 94 w 633"/>
                <a:gd name="T29" fmla="*/ 143 h 660"/>
                <a:gd name="T30" fmla="*/ 102 w 633"/>
                <a:gd name="T31" fmla="*/ 167 h 660"/>
                <a:gd name="T32" fmla="*/ 106 w 633"/>
                <a:gd name="T33" fmla="*/ 166 h 660"/>
                <a:gd name="T34" fmla="*/ 109 w 633"/>
                <a:gd name="T35" fmla="*/ 161 h 660"/>
                <a:gd name="T36" fmla="*/ 116 w 633"/>
                <a:gd name="T37" fmla="*/ 173 h 660"/>
                <a:gd name="T38" fmla="*/ 127 w 633"/>
                <a:gd name="T39" fmla="*/ 181 h 660"/>
                <a:gd name="T40" fmla="*/ 137 w 633"/>
                <a:gd name="T41" fmla="*/ 191 h 660"/>
                <a:gd name="T42" fmla="*/ 139 w 633"/>
                <a:gd name="T43" fmla="*/ 195 h 660"/>
                <a:gd name="T44" fmla="*/ 143 w 633"/>
                <a:gd name="T45" fmla="*/ 197 h 660"/>
                <a:gd name="T46" fmla="*/ 152 w 633"/>
                <a:gd name="T47" fmla="*/ 207 h 660"/>
                <a:gd name="T48" fmla="*/ 155 w 633"/>
                <a:gd name="T49" fmla="*/ 200 h 660"/>
                <a:gd name="T50" fmla="*/ 170 w 633"/>
                <a:gd name="T51" fmla="*/ 209 h 660"/>
                <a:gd name="T52" fmla="*/ 184 w 633"/>
                <a:gd name="T53" fmla="*/ 207 h 660"/>
                <a:gd name="T54" fmla="*/ 193 w 633"/>
                <a:gd name="T55" fmla="*/ 168 h 660"/>
                <a:gd name="T56" fmla="*/ 198 w 633"/>
                <a:gd name="T57" fmla="*/ 146 h 660"/>
                <a:gd name="T58" fmla="*/ 195 w 633"/>
                <a:gd name="T59" fmla="*/ 116 h 660"/>
                <a:gd name="T60" fmla="*/ 168 w 633"/>
                <a:gd name="T61" fmla="*/ 86 h 660"/>
                <a:gd name="T62" fmla="*/ 166 w 633"/>
                <a:gd name="T63" fmla="*/ 74 h 660"/>
                <a:gd name="T64" fmla="*/ 145 w 633"/>
                <a:gd name="T65" fmla="*/ 57 h 660"/>
                <a:gd name="T66" fmla="*/ 148 w 633"/>
                <a:gd name="T67" fmla="*/ 49 h 660"/>
                <a:gd name="T68" fmla="*/ 143 w 633"/>
                <a:gd name="T69" fmla="*/ 41 h 660"/>
                <a:gd name="T70" fmla="*/ 131 w 633"/>
                <a:gd name="T71" fmla="*/ 25 h 660"/>
                <a:gd name="T72" fmla="*/ 124 w 633"/>
                <a:gd name="T73" fmla="*/ 10 h 660"/>
                <a:gd name="T74" fmla="*/ 122 w 633"/>
                <a:gd name="T75" fmla="*/ 6 h 660"/>
                <a:gd name="T76" fmla="*/ 115 w 633"/>
                <a:gd name="T77" fmla="*/ 48 h 660"/>
                <a:gd name="T78" fmla="*/ 102 w 633"/>
                <a:gd name="T79" fmla="*/ 36 h 660"/>
                <a:gd name="T80" fmla="*/ 92 w 633"/>
                <a:gd name="T81" fmla="*/ 35 h 660"/>
                <a:gd name="T82" fmla="*/ 86 w 633"/>
                <a:gd name="T83" fmla="*/ 28 h 660"/>
                <a:gd name="T84" fmla="*/ 83 w 633"/>
                <a:gd name="T85" fmla="*/ 20 h 660"/>
                <a:gd name="T86" fmla="*/ 87 w 633"/>
                <a:gd name="T87" fmla="*/ 17 h 660"/>
                <a:gd name="T88" fmla="*/ 76 w 633"/>
                <a:gd name="T89" fmla="*/ 6 h 660"/>
                <a:gd name="T90" fmla="*/ 68 w 633"/>
                <a:gd name="T91" fmla="*/ 4 h 660"/>
                <a:gd name="T92" fmla="*/ 64 w 633"/>
                <a:gd name="T93" fmla="*/ 2 h 660"/>
                <a:gd name="T94" fmla="*/ 67 w 633"/>
                <a:gd name="T95" fmla="*/ 4 h 6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633"/>
                <a:gd name="T145" fmla="*/ 0 h 660"/>
                <a:gd name="T146" fmla="*/ 633 w 633"/>
                <a:gd name="T147" fmla="*/ 660 h 66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77" name="Freeform 38"/>
            <p:cNvSpPr/>
            <p:nvPr/>
          </p:nvSpPr>
          <p:spPr bwMode="gray">
            <a:xfrm>
              <a:off x="4246" y="3241"/>
              <a:ext cx="319" cy="210"/>
            </a:xfrm>
            <a:custGeom>
              <a:avLst/>
              <a:gdLst>
                <a:gd name="T0" fmla="*/ 26 w 426"/>
                <a:gd name="T1" fmla="*/ 20 h 280"/>
                <a:gd name="T2" fmla="*/ 21 w 426"/>
                <a:gd name="T3" fmla="*/ 11 h 280"/>
                <a:gd name="T4" fmla="*/ 20 w 426"/>
                <a:gd name="T5" fmla="*/ 5 h 280"/>
                <a:gd name="T6" fmla="*/ 16 w 426"/>
                <a:gd name="T7" fmla="*/ 4 h 280"/>
                <a:gd name="T8" fmla="*/ 5 w 426"/>
                <a:gd name="T9" fmla="*/ 5 h 280"/>
                <a:gd name="T10" fmla="*/ 14 w 426"/>
                <a:gd name="T11" fmla="*/ 13 h 280"/>
                <a:gd name="T12" fmla="*/ 15 w 426"/>
                <a:gd name="T13" fmla="*/ 17 h 280"/>
                <a:gd name="T14" fmla="*/ 7 w 426"/>
                <a:gd name="T15" fmla="*/ 22 h 280"/>
                <a:gd name="T16" fmla="*/ 28 w 426"/>
                <a:gd name="T17" fmla="*/ 29 h 280"/>
                <a:gd name="T18" fmla="*/ 39 w 426"/>
                <a:gd name="T19" fmla="*/ 35 h 280"/>
                <a:gd name="T20" fmla="*/ 40 w 426"/>
                <a:gd name="T21" fmla="*/ 40 h 280"/>
                <a:gd name="T22" fmla="*/ 44 w 426"/>
                <a:gd name="T23" fmla="*/ 42 h 280"/>
                <a:gd name="T24" fmla="*/ 46 w 426"/>
                <a:gd name="T25" fmla="*/ 50 h 280"/>
                <a:gd name="T26" fmla="*/ 41 w 426"/>
                <a:gd name="T27" fmla="*/ 62 h 280"/>
                <a:gd name="T28" fmla="*/ 57 w 426"/>
                <a:gd name="T29" fmla="*/ 60 h 280"/>
                <a:gd name="T30" fmla="*/ 61 w 426"/>
                <a:gd name="T31" fmla="*/ 68 h 280"/>
                <a:gd name="T32" fmla="*/ 68 w 426"/>
                <a:gd name="T33" fmla="*/ 71 h 280"/>
                <a:gd name="T34" fmla="*/ 72 w 426"/>
                <a:gd name="T35" fmla="*/ 72 h 280"/>
                <a:gd name="T36" fmla="*/ 79 w 426"/>
                <a:gd name="T37" fmla="*/ 71 h 280"/>
                <a:gd name="T38" fmla="*/ 87 w 426"/>
                <a:gd name="T39" fmla="*/ 62 h 280"/>
                <a:gd name="T40" fmla="*/ 106 w 426"/>
                <a:gd name="T41" fmla="*/ 80 h 280"/>
                <a:gd name="T42" fmla="*/ 115 w 426"/>
                <a:gd name="T43" fmla="*/ 89 h 280"/>
                <a:gd name="T44" fmla="*/ 113 w 426"/>
                <a:gd name="T45" fmla="*/ 71 h 280"/>
                <a:gd name="T46" fmla="*/ 106 w 426"/>
                <a:gd name="T47" fmla="*/ 63 h 280"/>
                <a:gd name="T48" fmla="*/ 118 w 426"/>
                <a:gd name="T49" fmla="*/ 53 h 280"/>
                <a:gd name="T50" fmla="*/ 128 w 426"/>
                <a:gd name="T51" fmla="*/ 50 h 280"/>
                <a:gd name="T52" fmla="*/ 133 w 426"/>
                <a:gd name="T53" fmla="*/ 48 h 280"/>
                <a:gd name="T54" fmla="*/ 133 w 426"/>
                <a:gd name="T55" fmla="*/ 44 h 280"/>
                <a:gd name="T56" fmla="*/ 112 w 426"/>
                <a:gd name="T57" fmla="*/ 47 h 280"/>
                <a:gd name="T58" fmla="*/ 96 w 426"/>
                <a:gd name="T59" fmla="*/ 44 h 280"/>
                <a:gd name="T60" fmla="*/ 94 w 426"/>
                <a:gd name="T61" fmla="*/ 41 h 280"/>
                <a:gd name="T62" fmla="*/ 92 w 426"/>
                <a:gd name="T63" fmla="*/ 37 h 280"/>
                <a:gd name="T64" fmla="*/ 70 w 426"/>
                <a:gd name="T65" fmla="*/ 26 h 280"/>
                <a:gd name="T66" fmla="*/ 50 w 426"/>
                <a:gd name="T67" fmla="*/ 20 h 280"/>
                <a:gd name="T68" fmla="*/ 43 w 426"/>
                <a:gd name="T69" fmla="*/ 17 h 280"/>
                <a:gd name="T70" fmla="*/ 25 w 426"/>
                <a:gd name="T71" fmla="*/ 17 h 280"/>
                <a:gd name="T72" fmla="*/ 21 w 426"/>
                <a:gd name="T73" fmla="*/ 11 h 280"/>
                <a:gd name="T74" fmla="*/ 21 w 426"/>
                <a:gd name="T75" fmla="*/ 0 h 28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426"/>
                <a:gd name="T115" fmla="*/ 0 h 280"/>
                <a:gd name="T116" fmla="*/ 426 w 426"/>
                <a:gd name="T117" fmla="*/ 280 h 28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78" name="Freeform 39"/>
            <p:cNvSpPr/>
            <p:nvPr/>
          </p:nvSpPr>
          <p:spPr bwMode="gray">
            <a:xfrm>
              <a:off x="4255" y="3243"/>
              <a:ext cx="311" cy="211"/>
            </a:xfrm>
            <a:custGeom>
              <a:avLst/>
              <a:gdLst>
                <a:gd name="T0" fmla="*/ 0 w 416"/>
                <a:gd name="T1" fmla="*/ 1 h 282"/>
                <a:gd name="T2" fmla="*/ 6 w 416"/>
                <a:gd name="T3" fmla="*/ 12 h 282"/>
                <a:gd name="T4" fmla="*/ 9 w 416"/>
                <a:gd name="T5" fmla="*/ 16 h 282"/>
                <a:gd name="T6" fmla="*/ 26 w 416"/>
                <a:gd name="T7" fmla="*/ 28 h 282"/>
                <a:gd name="T8" fmla="*/ 37 w 416"/>
                <a:gd name="T9" fmla="*/ 36 h 282"/>
                <a:gd name="T10" fmla="*/ 41 w 416"/>
                <a:gd name="T11" fmla="*/ 38 h 282"/>
                <a:gd name="T12" fmla="*/ 43 w 416"/>
                <a:gd name="T13" fmla="*/ 52 h 282"/>
                <a:gd name="T14" fmla="*/ 37 w 416"/>
                <a:gd name="T15" fmla="*/ 63 h 282"/>
                <a:gd name="T16" fmla="*/ 43 w 416"/>
                <a:gd name="T17" fmla="*/ 61 h 282"/>
                <a:gd name="T18" fmla="*/ 46 w 416"/>
                <a:gd name="T19" fmla="*/ 59 h 282"/>
                <a:gd name="T20" fmla="*/ 50 w 416"/>
                <a:gd name="T21" fmla="*/ 63 h 282"/>
                <a:gd name="T22" fmla="*/ 58 w 416"/>
                <a:gd name="T23" fmla="*/ 68 h 282"/>
                <a:gd name="T24" fmla="*/ 65 w 416"/>
                <a:gd name="T25" fmla="*/ 73 h 282"/>
                <a:gd name="T26" fmla="*/ 75 w 416"/>
                <a:gd name="T27" fmla="*/ 69 h 282"/>
                <a:gd name="T28" fmla="*/ 77 w 416"/>
                <a:gd name="T29" fmla="*/ 61 h 282"/>
                <a:gd name="T30" fmla="*/ 84 w 416"/>
                <a:gd name="T31" fmla="*/ 63 h 282"/>
                <a:gd name="T32" fmla="*/ 91 w 416"/>
                <a:gd name="T33" fmla="*/ 66 h 282"/>
                <a:gd name="T34" fmla="*/ 106 w 416"/>
                <a:gd name="T35" fmla="*/ 88 h 282"/>
                <a:gd name="T36" fmla="*/ 111 w 416"/>
                <a:gd name="T37" fmla="*/ 87 h 282"/>
                <a:gd name="T38" fmla="*/ 110 w 416"/>
                <a:gd name="T39" fmla="*/ 79 h 282"/>
                <a:gd name="T40" fmla="*/ 99 w 416"/>
                <a:gd name="T41" fmla="*/ 61 h 282"/>
                <a:gd name="T42" fmla="*/ 112 w 416"/>
                <a:gd name="T43" fmla="*/ 55 h 282"/>
                <a:gd name="T44" fmla="*/ 127 w 416"/>
                <a:gd name="T45" fmla="*/ 46 h 282"/>
                <a:gd name="T46" fmla="*/ 128 w 416"/>
                <a:gd name="T47" fmla="*/ 37 h 282"/>
                <a:gd name="T48" fmla="*/ 114 w 416"/>
                <a:gd name="T49" fmla="*/ 43 h 282"/>
                <a:gd name="T50" fmla="*/ 96 w 416"/>
                <a:gd name="T51" fmla="*/ 43 h 282"/>
                <a:gd name="T52" fmla="*/ 82 w 416"/>
                <a:gd name="T53" fmla="*/ 31 h 282"/>
                <a:gd name="T54" fmla="*/ 57 w 416"/>
                <a:gd name="T55" fmla="*/ 19 h 282"/>
                <a:gd name="T56" fmla="*/ 41 w 416"/>
                <a:gd name="T57" fmla="*/ 10 h 282"/>
                <a:gd name="T58" fmla="*/ 29 w 416"/>
                <a:gd name="T59" fmla="*/ 13 h 282"/>
                <a:gd name="T60" fmla="*/ 24 w 416"/>
                <a:gd name="T61" fmla="*/ 18 h 282"/>
                <a:gd name="T62" fmla="*/ 17 w 416"/>
                <a:gd name="T63" fmla="*/ 5 h 282"/>
                <a:gd name="T64" fmla="*/ 0 w 416"/>
                <a:gd name="T65" fmla="*/ 1 h 28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16"/>
                <a:gd name="T100" fmla="*/ 0 h 282"/>
                <a:gd name="T101" fmla="*/ 416 w 416"/>
                <a:gd name="T102" fmla="*/ 282 h 28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16" h="282">
                  <a:moveTo>
                    <a:pt x="0" y="1"/>
                  </a:moveTo>
                  <a:cubicBezTo>
                    <a:pt x="7" y="22"/>
                    <a:pt x="2" y="9"/>
                    <a:pt x="20" y="37"/>
                  </a:cubicBezTo>
                  <a:cubicBezTo>
                    <a:pt x="23" y="41"/>
                    <a:pt x="28" y="49"/>
                    <a:pt x="28" y="49"/>
                  </a:cubicBezTo>
                  <a:cubicBezTo>
                    <a:pt x="5" y="84"/>
                    <a:pt x="65" y="78"/>
                    <a:pt x="84" y="89"/>
                  </a:cubicBezTo>
                  <a:cubicBezTo>
                    <a:pt x="97" y="96"/>
                    <a:pt x="108" y="105"/>
                    <a:pt x="120" y="113"/>
                  </a:cubicBezTo>
                  <a:cubicBezTo>
                    <a:pt x="124" y="116"/>
                    <a:pt x="132" y="121"/>
                    <a:pt x="132" y="121"/>
                  </a:cubicBezTo>
                  <a:cubicBezTo>
                    <a:pt x="138" y="138"/>
                    <a:pt x="132" y="151"/>
                    <a:pt x="136" y="169"/>
                  </a:cubicBezTo>
                  <a:cubicBezTo>
                    <a:pt x="107" y="188"/>
                    <a:pt x="110" y="176"/>
                    <a:pt x="116" y="201"/>
                  </a:cubicBezTo>
                  <a:cubicBezTo>
                    <a:pt x="123" y="200"/>
                    <a:pt x="130" y="199"/>
                    <a:pt x="136" y="197"/>
                  </a:cubicBezTo>
                  <a:cubicBezTo>
                    <a:pt x="141" y="195"/>
                    <a:pt x="143" y="188"/>
                    <a:pt x="148" y="189"/>
                  </a:cubicBezTo>
                  <a:cubicBezTo>
                    <a:pt x="154" y="190"/>
                    <a:pt x="156" y="198"/>
                    <a:pt x="160" y="201"/>
                  </a:cubicBezTo>
                  <a:cubicBezTo>
                    <a:pt x="168" y="207"/>
                    <a:pt x="176" y="212"/>
                    <a:pt x="184" y="217"/>
                  </a:cubicBezTo>
                  <a:cubicBezTo>
                    <a:pt x="192" y="222"/>
                    <a:pt x="208" y="233"/>
                    <a:pt x="208" y="233"/>
                  </a:cubicBezTo>
                  <a:cubicBezTo>
                    <a:pt x="216" y="231"/>
                    <a:pt x="234" y="230"/>
                    <a:pt x="240" y="221"/>
                  </a:cubicBezTo>
                  <a:cubicBezTo>
                    <a:pt x="244" y="214"/>
                    <a:pt x="248" y="197"/>
                    <a:pt x="248" y="197"/>
                  </a:cubicBezTo>
                  <a:cubicBezTo>
                    <a:pt x="255" y="198"/>
                    <a:pt x="261" y="199"/>
                    <a:pt x="268" y="201"/>
                  </a:cubicBezTo>
                  <a:cubicBezTo>
                    <a:pt x="276" y="203"/>
                    <a:pt x="292" y="209"/>
                    <a:pt x="292" y="209"/>
                  </a:cubicBezTo>
                  <a:cubicBezTo>
                    <a:pt x="298" y="242"/>
                    <a:pt x="306" y="270"/>
                    <a:pt x="340" y="281"/>
                  </a:cubicBezTo>
                  <a:cubicBezTo>
                    <a:pt x="345" y="280"/>
                    <a:pt x="354" y="282"/>
                    <a:pt x="356" y="277"/>
                  </a:cubicBezTo>
                  <a:cubicBezTo>
                    <a:pt x="359" y="270"/>
                    <a:pt x="355" y="260"/>
                    <a:pt x="352" y="253"/>
                  </a:cubicBezTo>
                  <a:cubicBezTo>
                    <a:pt x="346" y="238"/>
                    <a:pt x="329" y="206"/>
                    <a:pt x="316" y="197"/>
                  </a:cubicBezTo>
                  <a:cubicBezTo>
                    <a:pt x="307" y="170"/>
                    <a:pt x="339" y="175"/>
                    <a:pt x="360" y="173"/>
                  </a:cubicBezTo>
                  <a:cubicBezTo>
                    <a:pt x="383" y="165"/>
                    <a:pt x="391" y="162"/>
                    <a:pt x="408" y="145"/>
                  </a:cubicBezTo>
                  <a:cubicBezTo>
                    <a:pt x="412" y="140"/>
                    <a:pt x="416" y="121"/>
                    <a:pt x="409" y="120"/>
                  </a:cubicBezTo>
                  <a:cubicBezTo>
                    <a:pt x="402" y="119"/>
                    <a:pt x="384" y="135"/>
                    <a:pt x="367" y="138"/>
                  </a:cubicBezTo>
                  <a:cubicBezTo>
                    <a:pt x="350" y="141"/>
                    <a:pt x="325" y="144"/>
                    <a:pt x="308" y="137"/>
                  </a:cubicBezTo>
                  <a:cubicBezTo>
                    <a:pt x="286" y="130"/>
                    <a:pt x="284" y="111"/>
                    <a:pt x="264" y="97"/>
                  </a:cubicBezTo>
                  <a:cubicBezTo>
                    <a:pt x="238" y="80"/>
                    <a:pt x="203" y="76"/>
                    <a:pt x="180" y="61"/>
                  </a:cubicBezTo>
                  <a:cubicBezTo>
                    <a:pt x="163" y="50"/>
                    <a:pt x="150" y="39"/>
                    <a:pt x="132" y="33"/>
                  </a:cubicBezTo>
                  <a:cubicBezTo>
                    <a:pt x="119" y="35"/>
                    <a:pt x="102" y="31"/>
                    <a:pt x="92" y="41"/>
                  </a:cubicBezTo>
                  <a:cubicBezTo>
                    <a:pt x="71" y="62"/>
                    <a:pt x="108" y="46"/>
                    <a:pt x="76" y="57"/>
                  </a:cubicBezTo>
                  <a:cubicBezTo>
                    <a:pt x="52" y="49"/>
                    <a:pt x="67" y="38"/>
                    <a:pt x="56" y="17"/>
                  </a:cubicBezTo>
                  <a:cubicBezTo>
                    <a:pt x="48" y="0"/>
                    <a:pt x="16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79" name="Freeform 40"/>
            <p:cNvSpPr/>
            <p:nvPr/>
          </p:nvSpPr>
          <p:spPr bwMode="gray">
            <a:xfrm>
              <a:off x="4485" y="4013"/>
              <a:ext cx="45" cy="58"/>
            </a:xfrm>
            <a:custGeom>
              <a:avLst/>
              <a:gdLst>
                <a:gd name="T0" fmla="*/ 11 w 60"/>
                <a:gd name="T1" fmla="*/ 5 h 78"/>
                <a:gd name="T2" fmla="*/ 0 w 60"/>
                <a:gd name="T3" fmla="*/ 5 h 78"/>
                <a:gd name="T4" fmla="*/ 6 w 60"/>
                <a:gd name="T5" fmla="*/ 13 h 78"/>
                <a:gd name="T6" fmla="*/ 9 w 60"/>
                <a:gd name="T7" fmla="*/ 20 h 78"/>
                <a:gd name="T8" fmla="*/ 11 w 60"/>
                <a:gd name="T9" fmla="*/ 24 h 78"/>
                <a:gd name="T10" fmla="*/ 20 w 60"/>
                <a:gd name="T11" fmla="*/ 16 h 78"/>
                <a:gd name="T12" fmla="*/ 11 w 60"/>
                <a:gd name="T13" fmla="*/ 5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0"/>
                <a:gd name="T22" fmla="*/ 0 h 78"/>
                <a:gd name="T23" fmla="*/ 60 w 60"/>
                <a:gd name="T24" fmla="*/ 78 h 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80" name="Freeform 41"/>
            <p:cNvSpPr/>
            <p:nvPr/>
          </p:nvSpPr>
          <p:spPr bwMode="gray">
            <a:xfrm>
              <a:off x="4621" y="3923"/>
              <a:ext cx="164" cy="85"/>
            </a:xfrm>
            <a:custGeom>
              <a:avLst/>
              <a:gdLst>
                <a:gd name="T0" fmla="*/ 14 w 219"/>
                <a:gd name="T1" fmla="*/ 23 h 113"/>
                <a:gd name="T2" fmla="*/ 12 w 219"/>
                <a:gd name="T3" fmla="*/ 20 h 113"/>
                <a:gd name="T4" fmla="*/ 4 w 219"/>
                <a:gd name="T5" fmla="*/ 22 h 113"/>
                <a:gd name="T6" fmla="*/ 12 w 219"/>
                <a:gd name="T7" fmla="*/ 36 h 113"/>
                <a:gd name="T8" fmla="*/ 39 w 219"/>
                <a:gd name="T9" fmla="*/ 29 h 113"/>
                <a:gd name="T10" fmla="*/ 46 w 219"/>
                <a:gd name="T11" fmla="*/ 23 h 113"/>
                <a:gd name="T12" fmla="*/ 54 w 219"/>
                <a:gd name="T13" fmla="*/ 21 h 113"/>
                <a:gd name="T14" fmla="*/ 69 w 219"/>
                <a:gd name="T15" fmla="*/ 6 h 113"/>
                <a:gd name="T16" fmla="*/ 66 w 219"/>
                <a:gd name="T17" fmla="*/ 0 h 113"/>
                <a:gd name="T18" fmla="*/ 56 w 219"/>
                <a:gd name="T19" fmla="*/ 6 h 113"/>
                <a:gd name="T20" fmla="*/ 34 w 219"/>
                <a:gd name="T21" fmla="*/ 13 h 113"/>
                <a:gd name="T22" fmla="*/ 25 w 219"/>
                <a:gd name="T23" fmla="*/ 15 h 113"/>
                <a:gd name="T24" fmla="*/ 19 w 219"/>
                <a:gd name="T25" fmla="*/ 17 h 113"/>
                <a:gd name="T26" fmla="*/ 14 w 219"/>
                <a:gd name="T27" fmla="*/ 23 h 11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9"/>
                <a:gd name="T43" fmla="*/ 0 h 113"/>
                <a:gd name="T44" fmla="*/ 219 w 219"/>
                <a:gd name="T45" fmla="*/ 113 h 11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81" name="Freeform 42"/>
            <p:cNvSpPr/>
            <p:nvPr/>
          </p:nvSpPr>
          <p:spPr bwMode="gray">
            <a:xfrm>
              <a:off x="4791" y="3873"/>
              <a:ext cx="104" cy="92"/>
            </a:xfrm>
            <a:custGeom>
              <a:avLst/>
              <a:gdLst>
                <a:gd name="T0" fmla="*/ 4 w 139"/>
                <a:gd name="T1" fmla="*/ 20 h 122"/>
                <a:gd name="T2" fmla="*/ 2 w 139"/>
                <a:gd name="T3" fmla="*/ 27 h 122"/>
                <a:gd name="T4" fmla="*/ 0 w 139"/>
                <a:gd name="T5" fmla="*/ 35 h 122"/>
                <a:gd name="T6" fmla="*/ 11 w 139"/>
                <a:gd name="T7" fmla="*/ 38 h 122"/>
                <a:gd name="T8" fmla="*/ 16 w 139"/>
                <a:gd name="T9" fmla="*/ 31 h 122"/>
                <a:gd name="T10" fmla="*/ 39 w 139"/>
                <a:gd name="T11" fmla="*/ 22 h 122"/>
                <a:gd name="T12" fmla="*/ 43 w 139"/>
                <a:gd name="T13" fmla="*/ 14 h 122"/>
                <a:gd name="T14" fmla="*/ 35 w 139"/>
                <a:gd name="T15" fmla="*/ 9 h 122"/>
                <a:gd name="T16" fmla="*/ 31 w 139"/>
                <a:gd name="T17" fmla="*/ 6 h 122"/>
                <a:gd name="T18" fmla="*/ 20 w 139"/>
                <a:gd name="T19" fmla="*/ 4 h 122"/>
                <a:gd name="T20" fmla="*/ 16 w 139"/>
                <a:gd name="T21" fmla="*/ 11 h 122"/>
                <a:gd name="T22" fmla="*/ 4 w 139"/>
                <a:gd name="T23" fmla="*/ 20 h 1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9"/>
                <a:gd name="T37" fmla="*/ 0 h 122"/>
                <a:gd name="T38" fmla="*/ 139 w 139"/>
                <a:gd name="T39" fmla="*/ 122 h 12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82" name="Freeform 43"/>
            <p:cNvSpPr/>
            <p:nvPr/>
          </p:nvSpPr>
          <p:spPr bwMode="gray">
            <a:xfrm>
              <a:off x="4846" y="3832"/>
              <a:ext cx="37" cy="26"/>
            </a:xfrm>
            <a:custGeom>
              <a:avLst/>
              <a:gdLst>
                <a:gd name="T0" fmla="*/ 10 w 49"/>
                <a:gd name="T1" fmla="*/ 0 h 35"/>
                <a:gd name="T2" fmla="*/ 3 w 49"/>
                <a:gd name="T3" fmla="*/ 3 h 35"/>
                <a:gd name="T4" fmla="*/ 8 w 49"/>
                <a:gd name="T5" fmla="*/ 10 h 35"/>
                <a:gd name="T6" fmla="*/ 13 w 49"/>
                <a:gd name="T7" fmla="*/ 7 h 35"/>
                <a:gd name="T8" fmla="*/ 10 w 49"/>
                <a:gd name="T9" fmla="*/ 0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35"/>
                <a:gd name="T17" fmla="*/ 49 w 49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83" name="Freeform 44"/>
            <p:cNvSpPr/>
            <p:nvPr/>
          </p:nvSpPr>
          <p:spPr bwMode="gray">
            <a:xfrm>
              <a:off x="3123" y="3346"/>
              <a:ext cx="123" cy="201"/>
            </a:xfrm>
            <a:custGeom>
              <a:avLst/>
              <a:gdLst>
                <a:gd name="T0" fmla="*/ 41 w 164"/>
                <a:gd name="T1" fmla="*/ 0 h 268"/>
                <a:gd name="T2" fmla="*/ 33 w 164"/>
                <a:gd name="T3" fmla="*/ 9 h 268"/>
                <a:gd name="T4" fmla="*/ 29 w 164"/>
                <a:gd name="T5" fmla="*/ 20 h 268"/>
                <a:gd name="T6" fmla="*/ 11 w 164"/>
                <a:gd name="T7" fmla="*/ 26 h 268"/>
                <a:gd name="T8" fmla="*/ 9 w 164"/>
                <a:gd name="T9" fmla="*/ 31 h 268"/>
                <a:gd name="T10" fmla="*/ 5 w 164"/>
                <a:gd name="T11" fmla="*/ 32 h 268"/>
                <a:gd name="T12" fmla="*/ 6 w 164"/>
                <a:gd name="T13" fmla="*/ 42 h 268"/>
                <a:gd name="T14" fmla="*/ 9 w 164"/>
                <a:gd name="T15" fmla="*/ 50 h 268"/>
                <a:gd name="T16" fmla="*/ 0 w 164"/>
                <a:gd name="T17" fmla="*/ 63 h 268"/>
                <a:gd name="T18" fmla="*/ 9 w 164"/>
                <a:gd name="T19" fmla="*/ 83 h 268"/>
                <a:gd name="T20" fmla="*/ 17 w 164"/>
                <a:gd name="T21" fmla="*/ 85 h 268"/>
                <a:gd name="T22" fmla="*/ 29 w 164"/>
                <a:gd name="T23" fmla="*/ 68 h 268"/>
                <a:gd name="T24" fmla="*/ 33 w 164"/>
                <a:gd name="T25" fmla="*/ 61 h 268"/>
                <a:gd name="T26" fmla="*/ 41 w 164"/>
                <a:gd name="T27" fmla="*/ 37 h 268"/>
                <a:gd name="T28" fmla="*/ 44 w 164"/>
                <a:gd name="T29" fmla="*/ 24 h 268"/>
                <a:gd name="T30" fmla="*/ 52 w 164"/>
                <a:gd name="T31" fmla="*/ 23 h 268"/>
                <a:gd name="T32" fmla="*/ 41 w 164"/>
                <a:gd name="T33" fmla="*/ 0 h 2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4"/>
                <a:gd name="T52" fmla="*/ 0 h 268"/>
                <a:gd name="T53" fmla="*/ 164 w 164"/>
                <a:gd name="T54" fmla="*/ 268 h 2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84" name="Freeform 45"/>
            <p:cNvSpPr/>
            <p:nvPr/>
          </p:nvSpPr>
          <p:spPr bwMode="gray">
            <a:xfrm>
              <a:off x="3655" y="3034"/>
              <a:ext cx="49" cy="61"/>
            </a:xfrm>
            <a:custGeom>
              <a:avLst/>
              <a:gdLst>
                <a:gd name="T0" fmla="*/ 9 w 66"/>
                <a:gd name="T1" fmla="*/ 0 h 81"/>
                <a:gd name="T2" fmla="*/ 7 w 66"/>
                <a:gd name="T3" fmla="*/ 20 h 81"/>
                <a:gd name="T4" fmla="*/ 9 w 66"/>
                <a:gd name="T5" fmla="*/ 24 h 81"/>
                <a:gd name="T6" fmla="*/ 12 w 66"/>
                <a:gd name="T7" fmla="*/ 26 h 81"/>
                <a:gd name="T8" fmla="*/ 17 w 66"/>
                <a:gd name="T9" fmla="*/ 24 h 81"/>
                <a:gd name="T10" fmla="*/ 9 w 66"/>
                <a:gd name="T11" fmla="*/ 0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"/>
                <a:gd name="T19" fmla="*/ 0 h 81"/>
                <a:gd name="T20" fmla="*/ 66 w 66"/>
                <a:gd name="T21" fmla="*/ 81 h 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85" name="Freeform 46"/>
            <p:cNvSpPr/>
            <p:nvPr/>
          </p:nvSpPr>
          <p:spPr bwMode="gray">
            <a:xfrm>
              <a:off x="3988" y="3100"/>
              <a:ext cx="111" cy="183"/>
            </a:xfrm>
            <a:custGeom>
              <a:avLst/>
              <a:gdLst>
                <a:gd name="T0" fmla="*/ 31 w 148"/>
                <a:gd name="T1" fmla="*/ 0 h 244"/>
                <a:gd name="T2" fmla="*/ 20 w 148"/>
                <a:gd name="T3" fmla="*/ 26 h 244"/>
                <a:gd name="T4" fmla="*/ 11 w 148"/>
                <a:gd name="T5" fmla="*/ 29 h 244"/>
                <a:gd name="T6" fmla="*/ 4 w 148"/>
                <a:gd name="T7" fmla="*/ 35 h 244"/>
                <a:gd name="T8" fmla="*/ 13 w 148"/>
                <a:gd name="T9" fmla="*/ 60 h 244"/>
                <a:gd name="T10" fmla="*/ 17 w 148"/>
                <a:gd name="T11" fmla="*/ 71 h 244"/>
                <a:gd name="T12" fmla="*/ 20 w 148"/>
                <a:gd name="T13" fmla="*/ 75 h 244"/>
                <a:gd name="T14" fmla="*/ 26 w 148"/>
                <a:gd name="T15" fmla="*/ 77 h 244"/>
                <a:gd name="T16" fmla="*/ 31 w 148"/>
                <a:gd name="T17" fmla="*/ 62 h 244"/>
                <a:gd name="T18" fmla="*/ 40 w 148"/>
                <a:gd name="T19" fmla="*/ 53 h 244"/>
                <a:gd name="T20" fmla="*/ 35 w 148"/>
                <a:gd name="T21" fmla="*/ 22 h 244"/>
                <a:gd name="T22" fmla="*/ 44 w 148"/>
                <a:gd name="T23" fmla="*/ 15 h 244"/>
                <a:gd name="T24" fmla="*/ 35 w 148"/>
                <a:gd name="T25" fmla="*/ 6 h 244"/>
                <a:gd name="T26" fmla="*/ 31 w 148"/>
                <a:gd name="T27" fmla="*/ 0 h 2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8"/>
                <a:gd name="T43" fmla="*/ 0 h 244"/>
                <a:gd name="T44" fmla="*/ 148 w 148"/>
                <a:gd name="T45" fmla="*/ 244 h 24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86" name="Freeform 47"/>
            <p:cNvSpPr/>
            <p:nvPr/>
          </p:nvSpPr>
          <p:spPr bwMode="gray">
            <a:xfrm>
              <a:off x="3894" y="3043"/>
              <a:ext cx="72" cy="137"/>
            </a:xfrm>
            <a:custGeom>
              <a:avLst/>
              <a:gdLst>
                <a:gd name="T0" fmla="*/ 15 w 96"/>
                <a:gd name="T1" fmla="*/ 1 h 183"/>
                <a:gd name="T2" fmla="*/ 17 w 96"/>
                <a:gd name="T3" fmla="*/ 10 h 183"/>
                <a:gd name="T4" fmla="*/ 20 w 96"/>
                <a:gd name="T5" fmla="*/ 19 h 183"/>
                <a:gd name="T6" fmla="*/ 20 w 96"/>
                <a:gd name="T7" fmla="*/ 29 h 183"/>
                <a:gd name="T8" fmla="*/ 22 w 96"/>
                <a:gd name="T9" fmla="*/ 33 h 183"/>
                <a:gd name="T10" fmla="*/ 23 w 96"/>
                <a:gd name="T11" fmla="*/ 39 h 183"/>
                <a:gd name="T12" fmla="*/ 18 w 96"/>
                <a:gd name="T13" fmla="*/ 29 h 183"/>
                <a:gd name="T14" fmla="*/ 11 w 96"/>
                <a:gd name="T15" fmla="*/ 24 h 183"/>
                <a:gd name="T16" fmla="*/ 2 w 96"/>
                <a:gd name="T17" fmla="*/ 25 h 183"/>
                <a:gd name="T18" fmla="*/ 3 w 96"/>
                <a:gd name="T19" fmla="*/ 32 h 183"/>
                <a:gd name="T20" fmla="*/ 13 w 96"/>
                <a:gd name="T21" fmla="*/ 36 h 183"/>
                <a:gd name="T22" fmla="*/ 18 w 96"/>
                <a:gd name="T23" fmla="*/ 43 h 183"/>
                <a:gd name="T24" fmla="*/ 23 w 96"/>
                <a:gd name="T25" fmla="*/ 43 h 183"/>
                <a:gd name="T26" fmla="*/ 25 w 96"/>
                <a:gd name="T27" fmla="*/ 47 h 183"/>
                <a:gd name="T28" fmla="*/ 31 w 96"/>
                <a:gd name="T29" fmla="*/ 56 h 183"/>
                <a:gd name="T30" fmla="*/ 26 w 96"/>
                <a:gd name="T31" fmla="*/ 39 h 183"/>
                <a:gd name="T32" fmla="*/ 26 w 96"/>
                <a:gd name="T33" fmla="*/ 29 h 183"/>
                <a:gd name="T34" fmla="*/ 23 w 96"/>
                <a:gd name="T35" fmla="*/ 19 h 183"/>
                <a:gd name="T36" fmla="*/ 20 w 96"/>
                <a:gd name="T37" fmla="*/ 13 h 183"/>
                <a:gd name="T38" fmla="*/ 18 w 96"/>
                <a:gd name="T39" fmla="*/ 6 h 183"/>
                <a:gd name="T40" fmla="*/ 15 w 96"/>
                <a:gd name="T41" fmla="*/ 1 h 1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183"/>
                <a:gd name="T65" fmla="*/ 96 w 96"/>
                <a:gd name="T66" fmla="*/ 183 h 18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87" name="Freeform 48"/>
            <p:cNvSpPr/>
            <p:nvPr/>
          </p:nvSpPr>
          <p:spPr bwMode="gray">
            <a:xfrm>
              <a:off x="3943" y="3153"/>
              <a:ext cx="40" cy="131"/>
            </a:xfrm>
            <a:custGeom>
              <a:avLst/>
              <a:gdLst>
                <a:gd name="T0" fmla="*/ 1 w 54"/>
                <a:gd name="T1" fmla="*/ 0 h 175"/>
                <a:gd name="T2" fmla="*/ 0 w 54"/>
                <a:gd name="T3" fmla="*/ 7 h 175"/>
                <a:gd name="T4" fmla="*/ 3 w 54"/>
                <a:gd name="T5" fmla="*/ 16 h 175"/>
                <a:gd name="T6" fmla="*/ 5 w 54"/>
                <a:gd name="T7" fmla="*/ 29 h 175"/>
                <a:gd name="T8" fmla="*/ 10 w 54"/>
                <a:gd name="T9" fmla="*/ 41 h 175"/>
                <a:gd name="T10" fmla="*/ 16 w 54"/>
                <a:gd name="T11" fmla="*/ 55 h 175"/>
                <a:gd name="T12" fmla="*/ 12 w 54"/>
                <a:gd name="T13" fmla="*/ 36 h 175"/>
                <a:gd name="T14" fmla="*/ 10 w 54"/>
                <a:gd name="T15" fmla="*/ 29 h 175"/>
                <a:gd name="T16" fmla="*/ 9 w 54"/>
                <a:gd name="T17" fmla="*/ 19 h 175"/>
                <a:gd name="T18" fmla="*/ 7 w 54"/>
                <a:gd name="T19" fmla="*/ 14 h 175"/>
                <a:gd name="T20" fmla="*/ 5 w 54"/>
                <a:gd name="T21" fmla="*/ 12 h 175"/>
                <a:gd name="T22" fmla="*/ 1 w 54"/>
                <a:gd name="T23" fmla="*/ 0 h 17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4"/>
                <a:gd name="T37" fmla="*/ 0 h 175"/>
                <a:gd name="T38" fmla="*/ 54 w 54"/>
                <a:gd name="T39" fmla="*/ 175 h 17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88" name="Freeform 49"/>
            <p:cNvSpPr/>
            <p:nvPr/>
          </p:nvSpPr>
          <p:spPr bwMode="gray">
            <a:xfrm>
              <a:off x="3988" y="3290"/>
              <a:ext cx="65" cy="54"/>
            </a:xfrm>
            <a:custGeom>
              <a:avLst/>
              <a:gdLst>
                <a:gd name="T0" fmla="*/ 2 w 86"/>
                <a:gd name="T1" fmla="*/ 0 h 73"/>
                <a:gd name="T2" fmla="*/ 3 w 86"/>
                <a:gd name="T3" fmla="*/ 10 h 73"/>
                <a:gd name="T4" fmla="*/ 8 w 86"/>
                <a:gd name="T5" fmla="*/ 13 h 73"/>
                <a:gd name="T6" fmla="*/ 15 w 86"/>
                <a:gd name="T7" fmla="*/ 15 h 73"/>
                <a:gd name="T8" fmla="*/ 20 w 86"/>
                <a:gd name="T9" fmla="*/ 17 h 73"/>
                <a:gd name="T10" fmla="*/ 24 w 86"/>
                <a:gd name="T11" fmla="*/ 20 h 73"/>
                <a:gd name="T12" fmla="*/ 28 w 86"/>
                <a:gd name="T13" fmla="*/ 21 h 73"/>
                <a:gd name="T14" fmla="*/ 23 w 86"/>
                <a:gd name="T15" fmla="*/ 12 h 73"/>
                <a:gd name="T16" fmla="*/ 20 w 86"/>
                <a:gd name="T17" fmla="*/ 7 h 73"/>
                <a:gd name="T18" fmla="*/ 11 w 86"/>
                <a:gd name="T19" fmla="*/ 7 h 73"/>
                <a:gd name="T20" fmla="*/ 8 w 86"/>
                <a:gd name="T21" fmla="*/ 5 h 73"/>
                <a:gd name="T22" fmla="*/ 2 w 86"/>
                <a:gd name="T23" fmla="*/ 0 h 73"/>
                <a:gd name="T24" fmla="*/ 2 w 86"/>
                <a:gd name="T25" fmla="*/ 0 h 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6"/>
                <a:gd name="T40" fmla="*/ 0 h 73"/>
                <a:gd name="T41" fmla="*/ 86 w 86"/>
                <a:gd name="T42" fmla="*/ 73 h 7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89" name="Freeform 50"/>
            <p:cNvSpPr/>
            <p:nvPr/>
          </p:nvSpPr>
          <p:spPr bwMode="gray">
            <a:xfrm>
              <a:off x="4092" y="3195"/>
              <a:ext cx="83" cy="117"/>
            </a:xfrm>
            <a:custGeom>
              <a:avLst/>
              <a:gdLst>
                <a:gd name="T0" fmla="*/ 31 w 111"/>
                <a:gd name="T1" fmla="*/ 0 h 156"/>
                <a:gd name="T2" fmla="*/ 23 w 111"/>
                <a:gd name="T3" fmla="*/ 3 h 156"/>
                <a:gd name="T4" fmla="*/ 7 w 111"/>
                <a:gd name="T5" fmla="*/ 5 h 156"/>
                <a:gd name="T6" fmla="*/ 4 w 111"/>
                <a:gd name="T7" fmla="*/ 11 h 156"/>
                <a:gd name="T8" fmla="*/ 3 w 111"/>
                <a:gd name="T9" fmla="*/ 20 h 156"/>
                <a:gd name="T10" fmla="*/ 4 w 111"/>
                <a:gd name="T11" fmla="*/ 24 h 156"/>
                <a:gd name="T12" fmla="*/ 1 w 111"/>
                <a:gd name="T13" fmla="*/ 29 h 156"/>
                <a:gd name="T14" fmla="*/ 4 w 111"/>
                <a:gd name="T15" fmla="*/ 35 h 156"/>
                <a:gd name="T16" fmla="*/ 7 w 111"/>
                <a:gd name="T17" fmla="*/ 40 h 156"/>
                <a:gd name="T18" fmla="*/ 4 w 111"/>
                <a:gd name="T19" fmla="*/ 46 h 156"/>
                <a:gd name="T20" fmla="*/ 7 w 111"/>
                <a:gd name="T21" fmla="*/ 50 h 156"/>
                <a:gd name="T22" fmla="*/ 13 w 111"/>
                <a:gd name="T23" fmla="*/ 46 h 156"/>
                <a:gd name="T24" fmla="*/ 16 w 111"/>
                <a:gd name="T25" fmla="*/ 30 h 156"/>
                <a:gd name="T26" fmla="*/ 17 w 111"/>
                <a:gd name="T27" fmla="*/ 40 h 156"/>
                <a:gd name="T28" fmla="*/ 21 w 111"/>
                <a:gd name="T29" fmla="*/ 47 h 156"/>
                <a:gd name="T30" fmla="*/ 19 w 111"/>
                <a:gd name="T31" fmla="*/ 35 h 156"/>
                <a:gd name="T32" fmla="*/ 22 w 111"/>
                <a:gd name="T33" fmla="*/ 23 h 156"/>
                <a:gd name="T34" fmla="*/ 22 w 111"/>
                <a:gd name="T35" fmla="*/ 17 h 156"/>
                <a:gd name="T36" fmla="*/ 16 w 111"/>
                <a:gd name="T37" fmla="*/ 20 h 156"/>
                <a:gd name="T38" fmla="*/ 10 w 111"/>
                <a:gd name="T39" fmla="*/ 17 h 156"/>
                <a:gd name="T40" fmla="*/ 13 w 111"/>
                <a:gd name="T41" fmla="*/ 11 h 156"/>
                <a:gd name="T42" fmla="*/ 19 w 111"/>
                <a:gd name="T43" fmla="*/ 11 h 156"/>
                <a:gd name="T44" fmla="*/ 24 w 111"/>
                <a:gd name="T45" fmla="*/ 13 h 156"/>
                <a:gd name="T46" fmla="*/ 31 w 111"/>
                <a:gd name="T47" fmla="*/ 9 h 156"/>
                <a:gd name="T48" fmla="*/ 34 w 111"/>
                <a:gd name="T49" fmla="*/ 4 h 156"/>
                <a:gd name="T50" fmla="*/ 31 w 111"/>
                <a:gd name="T51" fmla="*/ 0 h 1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1"/>
                <a:gd name="T79" fmla="*/ 0 h 156"/>
                <a:gd name="T80" fmla="*/ 111 w 111"/>
                <a:gd name="T81" fmla="*/ 156 h 1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90" name="Freeform 51"/>
            <p:cNvSpPr/>
            <p:nvPr/>
          </p:nvSpPr>
          <p:spPr bwMode="gray">
            <a:xfrm>
              <a:off x="4064" y="2777"/>
              <a:ext cx="22" cy="71"/>
            </a:xfrm>
            <a:custGeom>
              <a:avLst/>
              <a:gdLst>
                <a:gd name="T0" fmla="*/ 4 w 30"/>
                <a:gd name="T1" fmla="*/ 0 h 94"/>
                <a:gd name="T2" fmla="*/ 0 w 30"/>
                <a:gd name="T3" fmla="*/ 5 h 94"/>
                <a:gd name="T4" fmla="*/ 1 w 30"/>
                <a:gd name="T5" fmla="*/ 12 h 94"/>
                <a:gd name="T6" fmla="*/ 1 w 30"/>
                <a:gd name="T7" fmla="*/ 20 h 94"/>
                <a:gd name="T8" fmla="*/ 5 w 30"/>
                <a:gd name="T9" fmla="*/ 31 h 94"/>
                <a:gd name="T10" fmla="*/ 9 w 30"/>
                <a:gd name="T11" fmla="*/ 27 h 94"/>
                <a:gd name="T12" fmla="*/ 7 w 30"/>
                <a:gd name="T13" fmla="*/ 20 h 94"/>
                <a:gd name="T14" fmla="*/ 4 w 30"/>
                <a:gd name="T15" fmla="*/ 0 h 9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0"/>
                <a:gd name="T25" fmla="*/ 0 h 94"/>
                <a:gd name="T26" fmla="*/ 30 w 30"/>
                <a:gd name="T27" fmla="*/ 94 h 9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91" name="Freeform 52"/>
            <p:cNvSpPr/>
            <p:nvPr/>
          </p:nvSpPr>
          <p:spPr bwMode="gray">
            <a:xfrm>
              <a:off x="4078" y="2896"/>
              <a:ext cx="61" cy="118"/>
            </a:xfrm>
            <a:custGeom>
              <a:avLst/>
              <a:gdLst>
                <a:gd name="T0" fmla="*/ 4 w 81"/>
                <a:gd name="T1" fmla="*/ 1 h 158"/>
                <a:gd name="T2" fmla="*/ 0 w 81"/>
                <a:gd name="T3" fmla="*/ 6 h 158"/>
                <a:gd name="T4" fmla="*/ 3 w 81"/>
                <a:gd name="T5" fmla="*/ 16 h 158"/>
                <a:gd name="T6" fmla="*/ 2 w 81"/>
                <a:gd name="T7" fmla="*/ 34 h 158"/>
                <a:gd name="T8" fmla="*/ 6 w 81"/>
                <a:gd name="T9" fmla="*/ 32 h 158"/>
                <a:gd name="T10" fmla="*/ 6 w 81"/>
                <a:gd name="T11" fmla="*/ 36 h 158"/>
                <a:gd name="T12" fmla="*/ 10 w 81"/>
                <a:gd name="T13" fmla="*/ 38 h 158"/>
                <a:gd name="T14" fmla="*/ 13 w 81"/>
                <a:gd name="T15" fmla="*/ 43 h 158"/>
                <a:gd name="T16" fmla="*/ 15 w 81"/>
                <a:gd name="T17" fmla="*/ 40 h 158"/>
                <a:gd name="T18" fmla="*/ 21 w 81"/>
                <a:gd name="T19" fmla="*/ 42 h 158"/>
                <a:gd name="T20" fmla="*/ 20 w 81"/>
                <a:gd name="T21" fmla="*/ 34 h 158"/>
                <a:gd name="T22" fmla="*/ 15 w 81"/>
                <a:gd name="T23" fmla="*/ 32 h 158"/>
                <a:gd name="T24" fmla="*/ 13 w 81"/>
                <a:gd name="T25" fmla="*/ 28 h 158"/>
                <a:gd name="T26" fmla="*/ 11 w 81"/>
                <a:gd name="T27" fmla="*/ 23 h 158"/>
                <a:gd name="T28" fmla="*/ 13 w 81"/>
                <a:gd name="T29" fmla="*/ 16 h 158"/>
                <a:gd name="T30" fmla="*/ 11 w 81"/>
                <a:gd name="T31" fmla="*/ 10 h 158"/>
                <a:gd name="T32" fmla="*/ 14 w 81"/>
                <a:gd name="T33" fmla="*/ 6 h 158"/>
                <a:gd name="T34" fmla="*/ 10 w 81"/>
                <a:gd name="T35" fmla="*/ 1 h 158"/>
                <a:gd name="T36" fmla="*/ 6 w 81"/>
                <a:gd name="T37" fmla="*/ 2 h 158"/>
                <a:gd name="T38" fmla="*/ 4 w 81"/>
                <a:gd name="T39" fmla="*/ 1 h 1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1"/>
                <a:gd name="T61" fmla="*/ 0 h 158"/>
                <a:gd name="T62" fmla="*/ 81 w 81"/>
                <a:gd name="T63" fmla="*/ 158 h 15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92" name="Freeform 53"/>
            <p:cNvSpPr/>
            <p:nvPr/>
          </p:nvSpPr>
          <p:spPr bwMode="gray">
            <a:xfrm>
              <a:off x="4121" y="3052"/>
              <a:ext cx="64" cy="79"/>
            </a:xfrm>
            <a:custGeom>
              <a:avLst/>
              <a:gdLst>
                <a:gd name="T0" fmla="*/ 17 w 85"/>
                <a:gd name="T1" fmla="*/ 0 h 105"/>
                <a:gd name="T2" fmla="*/ 14 w 85"/>
                <a:gd name="T3" fmla="*/ 6 h 105"/>
                <a:gd name="T4" fmla="*/ 11 w 85"/>
                <a:gd name="T5" fmla="*/ 10 h 105"/>
                <a:gd name="T6" fmla="*/ 5 w 85"/>
                <a:gd name="T7" fmla="*/ 11 h 105"/>
                <a:gd name="T8" fmla="*/ 3 w 85"/>
                <a:gd name="T9" fmla="*/ 15 h 105"/>
                <a:gd name="T10" fmla="*/ 2 w 85"/>
                <a:gd name="T11" fmla="*/ 24 h 105"/>
                <a:gd name="T12" fmla="*/ 5 w 85"/>
                <a:gd name="T13" fmla="*/ 23 h 105"/>
                <a:gd name="T14" fmla="*/ 8 w 85"/>
                <a:gd name="T15" fmla="*/ 20 h 105"/>
                <a:gd name="T16" fmla="*/ 11 w 85"/>
                <a:gd name="T17" fmla="*/ 22 h 105"/>
                <a:gd name="T18" fmla="*/ 19 w 85"/>
                <a:gd name="T19" fmla="*/ 32 h 105"/>
                <a:gd name="T20" fmla="*/ 23 w 85"/>
                <a:gd name="T21" fmla="*/ 23 h 105"/>
                <a:gd name="T22" fmla="*/ 27 w 85"/>
                <a:gd name="T23" fmla="*/ 22 h 105"/>
                <a:gd name="T24" fmla="*/ 24 w 85"/>
                <a:gd name="T25" fmla="*/ 13 h 105"/>
                <a:gd name="T26" fmla="*/ 17 w 85"/>
                <a:gd name="T27" fmla="*/ 0 h 1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5"/>
                <a:gd name="T43" fmla="*/ 0 h 105"/>
                <a:gd name="T44" fmla="*/ 85 w 85"/>
                <a:gd name="T45" fmla="*/ 105 h 1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93" name="Freeform 54"/>
            <p:cNvSpPr/>
            <p:nvPr/>
          </p:nvSpPr>
          <p:spPr bwMode="gray">
            <a:xfrm>
              <a:off x="4197" y="3193"/>
              <a:ext cx="29" cy="49"/>
            </a:xfrm>
            <a:custGeom>
              <a:avLst/>
              <a:gdLst>
                <a:gd name="T0" fmla="*/ 2 w 38"/>
                <a:gd name="T1" fmla="*/ 8 h 66"/>
                <a:gd name="T2" fmla="*/ 8 w 38"/>
                <a:gd name="T3" fmla="*/ 20 h 66"/>
                <a:gd name="T4" fmla="*/ 11 w 38"/>
                <a:gd name="T5" fmla="*/ 16 h 66"/>
                <a:gd name="T6" fmla="*/ 13 w 38"/>
                <a:gd name="T7" fmla="*/ 12 h 66"/>
                <a:gd name="T8" fmla="*/ 11 w 38"/>
                <a:gd name="T9" fmla="*/ 7 h 66"/>
                <a:gd name="T10" fmla="*/ 6 w 38"/>
                <a:gd name="T11" fmla="*/ 4 h 66"/>
                <a:gd name="T12" fmla="*/ 4 w 38"/>
                <a:gd name="T13" fmla="*/ 1 h 66"/>
                <a:gd name="T14" fmla="*/ 2 w 38"/>
                <a:gd name="T15" fmla="*/ 4 h 66"/>
                <a:gd name="T16" fmla="*/ 2 w 38"/>
                <a:gd name="T17" fmla="*/ 8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8"/>
                <a:gd name="T28" fmla="*/ 0 h 66"/>
                <a:gd name="T29" fmla="*/ 38 w 3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94" name="Freeform 55"/>
            <p:cNvSpPr/>
            <p:nvPr/>
          </p:nvSpPr>
          <p:spPr bwMode="gray">
            <a:xfrm>
              <a:off x="4181" y="3275"/>
              <a:ext cx="18" cy="17"/>
            </a:xfrm>
            <a:custGeom>
              <a:avLst/>
              <a:gdLst>
                <a:gd name="T0" fmla="*/ 0 w 24"/>
                <a:gd name="T1" fmla="*/ 0 h 23"/>
                <a:gd name="T2" fmla="*/ 2 w 24"/>
                <a:gd name="T3" fmla="*/ 7 h 23"/>
                <a:gd name="T4" fmla="*/ 8 w 24"/>
                <a:gd name="T5" fmla="*/ 3 h 23"/>
                <a:gd name="T6" fmla="*/ 0 w 24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23"/>
                <a:gd name="T14" fmla="*/ 24 w 24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95" name="Freeform 56"/>
            <p:cNvSpPr/>
            <p:nvPr/>
          </p:nvSpPr>
          <p:spPr bwMode="gray">
            <a:xfrm>
              <a:off x="4208" y="3265"/>
              <a:ext cx="45" cy="37"/>
            </a:xfrm>
            <a:custGeom>
              <a:avLst/>
              <a:gdLst>
                <a:gd name="T0" fmla="*/ 3 w 60"/>
                <a:gd name="T1" fmla="*/ 0 h 49"/>
                <a:gd name="T2" fmla="*/ 0 w 60"/>
                <a:gd name="T3" fmla="*/ 6 h 49"/>
                <a:gd name="T4" fmla="*/ 9 w 60"/>
                <a:gd name="T5" fmla="*/ 11 h 49"/>
                <a:gd name="T6" fmla="*/ 14 w 60"/>
                <a:gd name="T7" fmla="*/ 15 h 49"/>
                <a:gd name="T8" fmla="*/ 20 w 60"/>
                <a:gd name="T9" fmla="*/ 14 h 49"/>
                <a:gd name="T10" fmla="*/ 16 w 60"/>
                <a:gd name="T11" fmla="*/ 8 h 49"/>
                <a:gd name="T12" fmla="*/ 9 w 60"/>
                <a:gd name="T13" fmla="*/ 2 h 49"/>
                <a:gd name="T14" fmla="*/ 6 w 60"/>
                <a:gd name="T15" fmla="*/ 5 h 49"/>
                <a:gd name="T16" fmla="*/ 3 w 60"/>
                <a:gd name="T17" fmla="*/ 0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0"/>
                <a:gd name="T28" fmla="*/ 0 h 49"/>
                <a:gd name="T29" fmla="*/ 60 w 60"/>
                <a:gd name="T30" fmla="*/ 49 h 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96" name="Freeform 57"/>
            <p:cNvSpPr/>
            <p:nvPr/>
          </p:nvSpPr>
          <p:spPr bwMode="gray">
            <a:xfrm>
              <a:off x="4277" y="3335"/>
              <a:ext cx="24" cy="33"/>
            </a:xfrm>
            <a:custGeom>
              <a:avLst/>
              <a:gdLst>
                <a:gd name="T0" fmla="*/ 9 w 32"/>
                <a:gd name="T1" fmla="*/ 0 h 44"/>
                <a:gd name="T2" fmla="*/ 3 w 32"/>
                <a:gd name="T3" fmla="*/ 4 h 44"/>
                <a:gd name="T4" fmla="*/ 4 w 32"/>
                <a:gd name="T5" fmla="*/ 11 h 44"/>
                <a:gd name="T6" fmla="*/ 8 w 32"/>
                <a:gd name="T7" fmla="*/ 11 h 44"/>
                <a:gd name="T8" fmla="*/ 9 w 32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44"/>
                <a:gd name="T17" fmla="*/ 32 w 32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97" name="Freeform 58"/>
            <p:cNvSpPr/>
            <p:nvPr/>
          </p:nvSpPr>
          <p:spPr bwMode="gray">
            <a:xfrm>
              <a:off x="4544" y="3293"/>
              <a:ext cx="46" cy="47"/>
            </a:xfrm>
            <a:custGeom>
              <a:avLst/>
              <a:gdLst>
                <a:gd name="T0" fmla="*/ 2 w 61"/>
                <a:gd name="T1" fmla="*/ 0 h 63"/>
                <a:gd name="T2" fmla="*/ 0 w 61"/>
                <a:gd name="T3" fmla="*/ 4 h 63"/>
                <a:gd name="T4" fmla="*/ 8 w 61"/>
                <a:gd name="T5" fmla="*/ 10 h 63"/>
                <a:gd name="T6" fmla="*/ 11 w 61"/>
                <a:gd name="T7" fmla="*/ 16 h 63"/>
                <a:gd name="T8" fmla="*/ 15 w 61"/>
                <a:gd name="T9" fmla="*/ 19 h 63"/>
                <a:gd name="T10" fmla="*/ 20 w 61"/>
                <a:gd name="T11" fmla="*/ 17 h 63"/>
                <a:gd name="T12" fmla="*/ 11 w 61"/>
                <a:gd name="T13" fmla="*/ 5 h 63"/>
                <a:gd name="T14" fmla="*/ 2 w 61"/>
                <a:gd name="T15" fmla="*/ 0 h 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1"/>
                <a:gd name="T25" fmla="*/ 0 h 63"/>
                <a:gd name="T26" fmla="*/ 61 w 61"/>
                <a:gd name="T27" fmla="*/ 63 h 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98" name="Freeform 59"/>
            <p:cNvSpPr/>
            <p:nvPr/>
          </p:nvSpPr>
          <p:spPr bwMode="gray">
            <a:xfrm>
              <a:off x="4147" y="3352"/>
              <a:ext cx="46" cy="50"/>
            </a:xfrm>
            <a:custGeom>
              <a:avLst/>
              <a:gdLst>
                <a:gd name="T0" fmla="*/ 9 w 61"/>
                <a:gd name="T1" fmla="*/ 2 h 67"/>
                <a:gd name="T2" fmla="*/ 10 w 61"/>
                <a:gd name="T3" fmla="*/ 10 h 67"/>
                <a:gd name="T4" fmla="*/ 5 w 61"/>
                <a:gd name="T5" fmla="*/ 13 h 67"/>
                <a:gd name="T6" fmla="*/ 8 w 61"/>
                <a:gd name="T7" fmla="*/ 21 h 67"/>
                <a:gd name="T8" fmla="*/ 15 w 61"/>
                <a:gd name="T9" fmla="*/ 18 h 67"/>
                <a:gd name="T10" fmla="*/ 20 w 61"/>
                <a:gd name="T11" fmla="*/ 14 h 67"/>
                <a:gd name="T12" fmla="*/ 17 w 61"/>
                <a:gd name="T13" fmla="*/ 9 h 67"/>
                <a:gd name="T14" fmla="*/ 18 w 61"/>
                <a:gd name="T15" fmla="*/ 4 h 67"/>
                <a:gd name="T16" fmla="*/ 17 w 61"/>
                <a:gd name="T17" fmla="*/ 1 h 67"/>
                <a:gd name="T18" fmla="*/ 15 w 61"/>
                <a:gd name="T19" fmla="*/ 1 h 67"/>
                <a:gd name="T20" fmla="*/ 17 w 61"/>
                <a:gd name="T21" fmla="*/ 1 h 67"/>
                <a:gd name="T22" fmla="*/ 16 w 61"/>
                <a:gd name="T23" fmla="*/ 5 h 67"/>
                <a:gd name="T24" fmla="*/ 14 w 61"/>
                <a:gd name="T25" fmla="*/ 7 h 67"/>
                <a:gd name="T26" fmla="*/ 9 w 61"/>
                <a:gd name="T27" fmla="*/ 2 h 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1"/>
                <a:gd name="T43" fmla="*/ 0 h 67"/>
                <a:gd name="T44" fmla="*/ 61 w 61"/>
                <a:gd name="T45" fmla="*/ 67 h 6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99" name="Freeform 60"/>
            <p:cNvSpPr/>
            <p:nvPr/>
          </p:nvSpPr>
          <p:spPr bwMode="gray">
            <a:xfrm>
              <a:off x="4098" y="3371"/>
              <a:ext cx="32" cy="27"/>
            </a:xfrm>
            <a:custGeom>
              <a:avLst/>
              <a:gdLst>
                <a:gd name="T0" fmla="*/ 7 w 43"/>
                <a:gd name="T1" fmla="*/ 2 h 36"/>
                <a:gd name="T2" fmla="*/ 1 w 43"/>
                <a:gd name="T3" fmla="*/ 2 h 36"/>
                <a:gd name="T4" fmla="*/ 10 w 43"/>
                <a:gd name="T5" fmla="*/ 11 h 36"/>
                <a:gd name="T6" fmla="*/ 13 w 43"/>
                <a:gd name="T7" fmla="*/ 9 h 36"/>
                <a:gd name="T8" fmla="*/ 7 w 43"/>
                <a:gd name="T9" fmla="*/ 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6"/>
                <a:gd name="T17" fmla="*/ 43 w 43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00" name="Freeform 61"/>
            <p:cNvSpPr/>
            <p:nvPr/>
          </p:nvSpPr>
          <p:spPr bwMode="gray">
            <a:xfrm>
              <a:off x="4077" y="3342"/>
              <a:ext cx="24" cy="31"/>
            </a:xfrm>
            <a:custGeom>
              <a:avLst/>
              <a:gdLst>
                <a:gd name="T0" fmla="*/ 7 w 32"/>
                <a:gd name="T1" fmla="*/ 0 h 41"/>
                <a:gd name="T2" fmla="*/ 0 w 32"/>
                <a:gd name="T3" fmla="*/ 8 h 41"/>
                <a:gd name="T4" fmla="*/ 5 w 32"/>
                <a:gd name="T5" fmla="*/ 8 h 41"/>
                <a:gd name="T6" fmla="*/ 6 w 32"/>
                <a:gd name="T7" fmla="*/ 10 h 41"/>
                <a:gd name="T8" fmla="*/ 5 w 32"/>
                <a:gd name="T9" fmla="*/ 11 h 41"/>
                <a:gd name="T10" fmla="*/ 9 w 32"/>
                <a:gd name="T11" fmla="*/ 7 h 41"/>
                <a:gd name="T12" fmla="*/ 8 w 32"/>
                <a:gd name="T13" fmla="*/ 3 h 41"/>
                <a:gd name="T14" fmla="*/ 7 w 32"/>
                <a:gd name="T15" fmla="*/ 0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41"/>
                <a:gd name="T26" fmla="*/ 32 w 32"/>
                <a:gd name="T27" fmla="*/ 41 h 4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01" name="Freeform 62"/>
            <p:cNvSpPr/>
            <p:nvPr/>
          </p:nvSpPr>
          <p:spPr bwMode="gray">
            <a:xfrm>
              <a:off x="4111" y="3353"/>
              <a:ext cx="34" cy="24"/>
            </a:xfrm>
            <a:custGeom>
              <a:avLst/>
              <a:gdLst>
                <a:gd name="T0" fmla="*/ 7 w 45"/>
                <a:gd name="T1" fmla="*/ 0 h 32"/>
                <a:gd name="T2" fmla="*/ 0 w 45"/>
                <a:gd name="T3" fmla="*/ 2 h 32"/>
                <a:gd name="T4" fmla="*/ 8 w 45"/>
                <a:gd name="T5" fmla="*/ 10 h 32"/>
                <a:gd name="T6" fmla="*/ 15 w 45"/>
                <a:gd name="T7" fmla="*/ 8 h 32"/>
                <a:gd name="T8" fmla="*/ 8 w 45"/>
                <a:gd name="T9" fmla="*/ 3 h 32"/>
                <a:gd name="T10" fmla="*/ 7 w 45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32"/>
                <a:gd name="T20" fmla="*/ 45 w 45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02" name="Freeform 63"/>
            <p:cNvSpPr/>
            <p:nvPr/>
          </p:nvSpPr>
          <p:spPr bwMode="gray">
            <a:xfrm>
              <a:off x="4062" y="3021"/>
              <a:ext cx="27" cy="55"/>
            </a:xfrm>
            <a:custGeom>
              <a:avLst/>
              <a:gdLst>
                <a:gd name="T0" fmla="*/ 11 w 35"/>
                <a:gd name="T1" fmla="*/ 0 h 74"/>
                <a:gd name="T2" fmla="*/ 7 w 35"/>
                <a:gd name="T3" fmla="*/ 4 h 74"/>
                <a:gd name="T4" fmla="*/ 3 w 35"/>
                <a:gd name="T5" fmla="*/ 11 h 74"/>
                <a:gd name="T6" fmla="*/ 0 w 35"/>
                <a:gd name="T7" fmla="*/ 19 h 74"/>
                <a:gd name="T8" fmla="*/ 3 w 35"/>
                <a:gd name="T9" fmla="*/ 22 h 74"/>
                <a:gd name="T10" fmla="*/ 7 w 35"/>
                <a:gd name="T11" fmla="*/ 19 h 74"/>
                <a:gd name="T12" fmla="*/ 12 w 35"/>
                <a:gd name="T13" fmla="*/ 10 h 74"/>
                <a:gd name="T14" fmla="*/ 11 w 35"/>
                <a:gd name="T15" fmla="*/ 0 h 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5"/>
                <a:gd name="T25" fmla="*/ 0 h 74"/>
                <a:gd name="T26" fmla="*/ 35 w 35"/>
                <a:gd name="T27" fmla="*/ 74 h 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03" name="Freeform 64"/>
            <p:cNvSpPr/>
            <p:nvPr/>
          </p:nvSpPr>
          <p:spPr bwMode="gray">
            <a:xfrm>
              <a:off x="4113" y="3012"/>
              <a:ext cx="19" cy="55"/>
            </a:xfrm>
            <a:custGeom>
              <a:avLst/>
              <a:gdLst>
                <a:gd name="T0" fmla="*/ 5 w 25"/>
                <a:gd name="T1" fmla="*/ 2 h 73"/>
                <a:gd name="T2" fmla="*/ 2 w 25"/>
                <a:gd name="T3" fmla="*/ 3 h 73"/>
                <a:gd name="T4" fmla="*/ 0 w 25"/>
                <a:gd name="T5" fmla="*/ 8 h 73"/>
                <a:gd name="T6" fmla="*/ 5 w 25"/>
                <a:gd name="T7" fmla="*/ 13 h 73"/>
                <a:gd name="T8" fmla="*/ 8 w 25"/>
                <a:gd name="T9" fmla="*/ 18 h 73"/>
                <a:gd name="T10" fmla="*/ 5 w 25"/>
                <a:gd name="T11" fmla="*/ 6 h 73"/>
                <a:gd name="T12" fmla="*/ 5 w 25"/>
                <a:gd name="T13" fmla="*/ 2 h 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"/>
                <a:gd name="T22" fmla="*/ 0 h 73"/>
                <a:gd name="T23" fmla="*/ 25 w 25"/>
                <a:gd name="T24" fmla="*/ 73 h 7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04" name="Freeform 65"/>
            <p:cNvSpPr/>
            <p:nvPr/>
          </p:nvSpPr>
          <p:spPr bwMode="gray">
            <a:xfrm>
              <a:off x="4135" y="2995"/>
              <a:ext cx="10" cy="25"/>
            </a:xfrm>
            <a:custGeom>
              <a:avLst/>
              <a:gdLst>
                <a:gd name="T0" fmla="*/ 3 w 14"/>
                <a:gd name="T1" fmla="*/ 0 h 33"/>
                <a:gd name="T2" fmla="*/ 1 w 14"/>
                <a:gd name="T3" fmla="*/ 4 h 33"/>
                <a:gd name="T4" fmla="*/ 3 w 14"/>
                <a:gd name="T5" fmla="*/ 8 h 33"/>
                <a:gd name="T6" fmla="*/ 3 w 14"/>
                <a:gd name="T7" fmla="*/ 0 h 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33"/>
                <a:gd name="T14" fmla="*/ 14 w 14"/>
                <a:gd name="T15" fmla="*/ 33 h 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05" name="Freeform 66"/>
            <p:cNvSpPr/>
            <p:nvPr/>
          </p:nvSpPr>
          <p:spPr bwMode="gray">
            <a:xfrm>
              <a:off x="4145" y="3007"/>
              <a:ext cx="21" cy="48"/>
            </a:xfrm>
            <a:custGeom>
              <a:avLst/>
              <a:gdLst>
                <a:gd name="T0" fmla="*/ 2 w 28"/>
                <a:gd name="T1" fmla="*/ 0 h 64"/>
                <a:gd name="T2" fmla="*/ 4 w 28"/>
                <a:gd name="T3" fmla="*/ 4 h 64"/>
                <a:gd name="T4" fmla="*/ 6 w 28"/>
                <a:gd name="T5" fmla="*/ 7 h 64"/>
                <a:gd name="T6" fmla="*/ 3 w 28"/>
                <a:gd name="T7" fmla="*/ 13 h 64"/>
                <a:gd name="T8" fmla="*/ 0 w 28"/>
                <a:gd name="T9" fmla="*/ 17 h 64"/>
                <a:gd name="T10" fmla="*/ 4 w 28"/>
                <a:gd name="T11" fmla="*/ 18 h 64"/>
                <a:gd name="T12" fmla="*/ 8 w 28"/>
                <a:gd name="T13" fmla="*/ 8 h 64"/>
                <a:gd name="T14" fmla="*/ 2 w 28"/>
                <a:gd name="T15" fmla="*/ 0 h 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"/>
                <a:gd name="T25" fmla="*/ 0 h 64"/>
                <a:gd name="T26" fmla="*/ 28 w 28"/>
                <a:gd name="T27" fmla="*/ 64 h 6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06" name="Freeform 67"/>
            <p:cNvSpPr/>
            <p:nvPr/>
          </p:nvSpPr>
          <p:spPr bwMode="gray">
            <a:xfrm>
              <a:off x="3876" y="3076"/>
              <a:ext cx="12" cy="27"/>
            </a:xfrm>
            <a:custGeom>
              <a:avLst/>
              <a:gdLst>
                <a:gd name="T0" fmla="*/ 4 w 16"/>
                <a:gd name="T1" fmla="*/ 2 h 36"/>
                <a:gd name="T2" fmla="*/ 0 w 16"/>
                <a:gd name="T3" fmla="*/ 2 h 36"/>
                <a:gd name="T4" fmla="*/ 2 w 16"/>
                <a:gd name="T5" fmla="*/ 7 h 36"/>
                <a:gd name="T6" fmla="*/ 4 w 16"/>
                <a:gd name="T7" fmla="*/ 2 h 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36"/>
                <a:gd name="T14" fmla="*/ 16 w 16"/>
                <a:gd name="T15" fmla="*/ 36 h 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07" name="Freeform 68"/>
            <p:cNvSpPr/>
            <p:nvPr/>
          </p:nvSpPr>
          <p:spPr bwMode="gray">
            <a:xfrm>
              <a:off x="3866" y="3053"/>
              <a:ext cx="10" cy="15"/>
            </a:xfrm>
            <a:custGeom>
              <a:avLst/>
              <a:gdLst>
                <a:gd name="T0" fmla="*/ 4 w 13"/>
                <a:gd name="T1" fmla="*/ 2 h 20"/>
                <a:gd name="T2" fmla="*/ 1 w 13"/>
                <a:gd name="T3" fmla="*/ 4 h 20"/>
                <a:gd name="T4" fmla="*/ 3 w 13"/>
                <a:gd name="T5" fmla="*/ 6 h 20"/>
                <a:gd name="T6" fmla="*/ 4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08" name="Freeform 69"/>
            <p:cNvSpPr/>
            <p:nvPr/>
          </p:nvSpPr>
          <p:spPr bwMode="gray">
            <a:xfrm>
              <a:off x="3862" y="3035"/>
              <a:ext cx="12" cy="14"/>
            </a:xfrm>
            <a:custGeom>
              <a:avLst/>
              <a:gdLst>
                <a:gd name="T0" fmla="*/ 3 w 16"/>
                <a:gd name="T1" fmla="*/ 1 h 19"/>
                <a:gd name="T2" fmla="*/ 0 w 16"/>
                <a:gd name="T3" fmla="*/ 3 h 19"/>
                <a:gd name="T4" fmla="*/ 4 w 16"/>
                <a:gd name="T5" fmla="*/ 5 h 19"/>
                <a:gd name="T6" fmla="*/ 3 w 16"/>
                <a:gd name="T7" fmla="*/ 1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19"/>
                <a:gd name="T14" fmla="*/ 16 w 16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09" name="Freeform 70"/>
            <p:cNvSpPr/>
            <p:nvPr/>
          </p:nvSpPr>
          <p:spPr bwMode="gray">
            <a:xfrm>
              <a:off x="3850" y="2995"/>
              <a:ext cx="11" cy="19"/>
            </a:xfrm>
            <a:custGeom>
              <a:avLst/>
              <a:gdLst>
                <a:gd name="T0" fmla="*/ 2 w 14"/>
                <a:gd name="T1" fmla="*/ 0 h 25"/>
                <a:gd name="T2" fmla="*/ 0 w 14"/>
                <a:gd name="T3" fmla="*/ 5 h 25"/>
                <a:gd name="T4" fmla="*/ 5 w 14"/>
                <a:gd name="T5" fmla="*/ 8 h 25"/>
                <a:gd name="T6" fmla="*/ 2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25"/>
                <a:gd name="T14" fmla="*/ 14 w 14"/>
                <a:gd name="T15" fmla="*/ 25 h 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10" name="Freeform 71"/>
            <p:cNvSpPr/>
            <p:nvPr/>
          </p:nvSpPr>
          <p:spPr bwMode="gray">
            <a:xfrm>
              <a:off x="3852" y="3020"/>
              <a:ext cx="16" cy="13"/>
            </a:xfrm>
            <a:custGeom>
              <a:avLst/>
              <a:gdLst>
                <a:gd name="T0" fmla="*/ 4 w 22"/>
                <a:gd name="T1" fmla="*/ 0 h 18"/>
                <a:gd name="T2" fmla="*/ 5 w 22"/>
                <a:gd name="T3" fmla="*/ 5 h 18"/>
                <a:gd name="T4" fmla="*/ 4 w 22"/>
                <a:gd name="T5" fmla="*/ 1 h 18"/>
                <a:gd name="T6" fmla="*/ 4 w 22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"/>
                <a:gd name="T13" fmla="*/ 0 h 18"/>
                <a:gd name="T14" fmla="*/ 22 w 22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11" name="Freeform 72"/>
            <p:cNvSpPr/>
            <p:nvPr/>
          </p:nvSpPr>
          <p:spPr bwMode="gray">
            <a:xfrm>
              <a:off x="4688" y="3643"/>
              <a:ext cx="45" cy="60"/>
            </a:xfrm>
            <a:custGeom>
              <a:avLst/>
              <a:gdLst>
                <a:gd name="T0" fmla="*/ 4 w 60"/>
                <a:gd name="T1" fmla="*/ 2 h 81"/>
                <a:gd name="T2" fmla="*/ 2 w 60"/>
                <a:gd name="T3" fmla="*/ 5 h 81"/>
                <a:gd name="T4" fmla="*/ 5 w 60"/>
                <a:gd name="T5" fmla="*/ 12 h 81"/>
                <a:gd name="T6" fmla="*/ 8 w 60"/>
                <a:gd name="T7" fmla="*/ 16 h 81"/>
                <a:gd name="T8" fmla="*/ 13 w 60"/>
                <a:gd name="T9" fmla="*/ 19 h 81"/>
                <a:gd name="T10" fmla="*/ 17 w 60"/>
                <a:gd name="T11" fmla="*/ 24 h 81"/>
                <a:gd name="T12" fmla="*/ 17 w 60"/>
                <a:gd name="T13" fmla="*/ 17 h 81"/>
                <a:gd name="T14" fmla="*/ 14 w 60"/>
                <a:gd name="T15" fmla="*/ 11 h 81"/>
                <a:gd name="T16" fmla="*/ 8 w 60"/>
                <a:gd name="T17" fmla="*/ 5 h 81"/>
                <a:gd name="T18" fmla="*/ 4 w 60"/>
                <a:gd name="T19" fmla="*/ 2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0"/>
                <a:gd name="T31" fmla="*/ 0 h 81"/>
                <a:gd name="T32" fmla="*/ 60 w 60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12" name="Freeform 73"/>
            <p:cNvSpPr/>
            <p:nvPr/>
          </p:nvSpPr>
          <p:spPr bwMode="gray">
            <a:xfrm>
              <a:off x="4919" y="3594"/>
              <a:ext cx="53" cy="46"/>
            </a:xfrm>
            <a:custGeom>
              <a:avLst/>
              <a:gdLst>
                <a:gd name="T0" fmla="*/ 9 w 71"/>
                <a:gd name="T1" fmla="*/ 8 h 61"/>
                <a:gd name="T2" fmla="*/ 4 w 71"/>
                <a:gd name="T3" fmla="*/ 11 h 61"/>
                <a:gd name="T4" fmla="*/ 1 w 71"/>
                <a:gd name="T5" fmla="*/ 14 h 61"/>
                <a:gd name="T6" fmla="*/ 4 w 71"/>
                <a:gd name="T7" fmla="*/ 19 h 61"/>
                <a:gd name="T8" fmla="*/ 9 w 71"/>
                <a:gd name="T9" fmla="*/ 14 h 61"/>
                <a:gd name="T10" fmla="*/ 12 w 71"/>
                <a:gd name="T11" fmla="*/ 8 h 61"/>
                <a:gd name="T12" fmla="*/ 17 w 71"/>
                <a:gd name="T13" fmla="*/ 0 h 61"/>
                <a:gd name="T14" fmla="*/ 22 w 71"/>
                <a:gd name="T15" fmla="*/ 4 h 61"/>
                <a:gd name="T16" fmla="*/ 10 w 71"/>
                <a:gd name="T17" fmla="*/ 8 h 61"/>
                <a:gd name="T18" fmla="*/ 9 w 71"/>
                <a:gd name="T19" fmla="*/ 8 h 6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1"/>
                <a:gd name="T31" fmla="*/ 0 h 61"/>
                <a:gd name="T32" fmla="*/ 71 w 71"/>
                <a:gd name="T33" fmla="*/ 61 h 6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13" name="Freeform 74"/>
            <p:cNvSpPr/>
            <p:nvPr/>
          </p:nvSpPr>
          <p:spPr bwMode="gray">
            <a:xfrm>
              <a:off x="4759" y="3569"/>
              <a:ext cx="17" cy="23"/>
            </a:xfrm>
            <a:custGeom>
              <a:avLst/>
              <a:gdLst>
                <a:gd name="T0" fmla="*/ 3 w 23"/>
                <a:gd name="T1" fmla="*/ 0 h 30"/>
                <a:gd name="T2" fmla="*/ 0 w 23"/>
                <a:gd name="T3" fmla="*/ 5 h 30"/>
                <a:gd name="T4" fmla="*/ 4 w 23"/>
                <a:gd name="T5" fmla="*/ 11 h 30"/>
                <a:gd name="T6" fmla="*/ 3 w 23"/>
                <a:gd name="T7" fmla="*/ 0 h 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"/>
                <a:gd name="T13" fmla="*/ 0 h 30"/>
                <a:gd name="T14" fmla="*/ 23 w 23"/>
                <a:gd name="T15" fmla="*/ 30 h 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14" name="Freeform 75"/>
            <p:cNvSpPr/>
            <p:nvPr/>
          </p:nvSpPr>
          <p:spPr bwMode="gray">
            <a:xfrm>
              <a:off x="4751" y="3547"/>
              <a:ext cx="20" cy="17"/>
            </a:xfrm>
            <a:custGeom>
              <a:avLst/>
              <a:gdLst>
                <a:gd name="T0" fmla="*/ 7 w 26"/>
                <a:gd name="T1" fmla="*/ 0 h 23"/>
                <a:gd name="T2" fmla="*/ 0 w 26"/>
                <a:gd name="T3" fmla="*/ 4 h 23"/>
                <a:gd name="T4" fmla="*/ 7 w 26"/>
                <a:gd name="T5" fmla="*/ 6 h 23"/>
                <a:gd name="T6" fmla="*/ 7 w 26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"/>
                <a:gd name="T13" fmla="*/ 0 h 23"/>
                <a:gd name="T14" fmla="*/ 26 w 26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15" name="Freeform 76"/>
            <p:cNvSpPr/>
            <p:nvPr/>
          </p:nvSpPr>
          <p:spPr bwMode="gray">
            <a:xfrm>
              <a:off x="4598" y="3353"/>
              <a:ext cx="24" cy="33"/>
            </a:xfrm>
            <a:custGeom>
              <a:avLst/>
              <a:gdLst>
                <a:gd name="T0" fmla="*/ 9 w 32"/>
                <a:gd name="T1" fmla="*/ 0 h 44"/>
                <a:gd name="T2" fmla="*/ 3 w 32"/>
                <a:gd name="T3" fmla="*/ 4 h 44"/>
                <a:gd name="T4" fmla="*/ 4 w 32"/>
                <a:gd name="T5" fmla="*/ 11 h 44"/>
                <a:gd name="T6" fmla="*/ 8 w 32"/>
                <a:gd name="T7" fmla="*/ 11 h 44"/>
                <a:gd name="T8" fmla="*/ 9 w 32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44"/>
                <a:gd name="T17" fmla="*/ 32 w 32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16" name="Freeform 77"/>
            <p:cNvSpPr/>
            <p:nvPr/>
          </p:nvSpPr>
          <p:spPr bwMode="gray">
            <a:xfrm>
              <a:off x="4632" y="3396"/>
              <a:ext cx="26" cy="33"/>
            </a:xfrm>
            <a:custGeom>
              <a:avLst/>
              <a:gdLst>
                <a:gd name="T0" fmla="*/ 11 w 34"/>
                <a:gd name="T1" fmla="*/ 0 h 44"/>
                <a:gd name="T2" fmla="*/ 4 w 34"/>
                <a:gd name="T3" fmla="*/ 3 h 44"/>
                <a:gd name="T4" fmla="*/ 5 w 34"/>
                <a:gd name="T5" fmla="*/ 11 h 44"/>
                <a:gd name="T6" fmla="*/ 8 w 34"/>
                <a:gd name="T7" fmla="*/ 11 h 44"/>
                <a:gd name="T8" fmla="*/ 11 w 3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44"/>
                <a:gd name="T17" fmla="*/ 34 w 34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17" name="Freeform 78"/>
            <p:cNvSpPr/>
            <p:nvPr/>
          </p:nvSpPr>
          <p:spPr bwMode="gray">
            <a:xfrm>
              <a:off x="4659" y="3459"/>
              <a:ext cx="28" cy="28"/>
            </a:xfrm>
            <a:custGeom>
              <a:avLst/>
              <a:gdLst>
                <a:gd name="T0" fmla="*/ 10 w 38"/>
                <a:gd name="T1" fmla="*/ 2 h 37"/>
                <a:gd name="T2" fmla="*/ 3 w 38"/>
                <a:gd name="T3" fmla="*/ 2 h 37"/>
                <a:gd name="T4" fmla="*/ 4 w 38"/>
                <a:gd name="T5" fmla="*/ 8 h 37"/>
                <a:gd name="T6" fmla="*/ 7 w 38"/>
                <a:gd name="T7" fmla="*/ 10 h 37"/>
                <a:gd name="T8" fmla="*/ 10 w 38"/>
                <a:gd name="T9" fmla="*/ 2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7"/>
                <a:gd name="T17" fmla="*/ 38 w 38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18" name="Freeform 79"/>
            <p:cNvSpPr/>
            <p:nvPr/>
          </p:nvSpPr>
          <p:spPr bwMode="gray">
            <a:xfrm>
              <a:off x="4693" y="3449"/>
              <a:ext cx="28" cy="26"/>
            </a:xfrm>
            <a:custGeom>
              <a:avLst/>
              <a:gdLst>
                <a:gd name="T0" fmla="*/ 10 w 38"/>
                <a:gd name="T1" fmla="*/ 2 h 34"/>
                <a:gd name="T2" fmla="*/ 3 w 38"/>
                <a:gd name="T3" fmla="*/ 2 h 34"/>
                <a:gd name="T4" fmla="*/ 5 w 38"/>
                <a:gd name="T5" fmla="*/ 8 h 34"/>
                <a:gd name="T6" fmla="*/ 8 w 38"/>
                <a:gd name="T7" fmla="*/ 8 h 34"/>
                <a:gd name="T8" fmla="*/ 10 w 38"/>
                <a:gd name="T9" fmla="*/ 2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4"/>
                <a:gd name="T17" fmla="*/ 38 w 38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19" name="Freeform 80"/>
            <p:cNvSpPr/>
            <p:nvPr/>
          </p:nvSpPr>
          <p:spPr bwMode="gray">
            <a:xfrm>
              <a:off x="4683" y="3413"/>
              <a:ext cx="26" cy="20"/>
            </a:xfrm>
            <a:custGeom>
              <a:avLst/>
              <a:gdLst>
                <a:gd name="T0" fmla="*/ 10 w 35"/>
                <a:gd name="T1" fmla="*/ 1 h 27"/>
                <a:gd name="T2" fmla="*/ 3 w 35"/>
                <a:gd name="T3" fmla="*/ 1 h 27"/>
                <a:gd name="T4" fmla="*/ 4 w 35"/>
                <a:gd name="T5" fmla="*/ 4 h 27"/>
                <a:gd name="T6" fmla="*/ 7 w 35"/>
                <a:gd name="T7" fmla="*/ 5 h 27"/>
                <a:gd name="T8" fmla="*/ 10 w 35"/>
                <a:gd name="T9" fmla="*/ 1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7"/>
                <a:gd name="T17" fmla="*/ 35 w 35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20" name="Freeform 81"/>
            <p:cNvSpPr/>
            <p:nvPr/>
          </p:nvSpPr>
          <p:spPr bwMode="gray">
            <a:xfrm>
              <a:off x="4657" y="3388"/>
              <a:ext cx="26" cy="35"/>
            </a:xfrm>
            <a:custGeom>
              <a:avLst/>
              <a:gdLst>
                <a:gd name="T0" fmla="*/ 9 w 35"/>
                <a:gd name="T1" fmla="*/ 5 h 47"/>
                <a:gd name="T2" fmla="*/ 5 w 35"/>
                <a:gd name="T3" fmla="*/ 1 h 47"/>
                <a:gd name="T4" fmla="*/ 3 w 35"/>
                <a:gd name="T5" fmla="*/ 7 h 47"/>
                <a:gd name="T6" fmla="*/ 5 w 35"/>
                <a:gd name="T7" fmla="*/ 10 h 47"/>
                <a:gd name="T8" fmla="*/ 8 w 35"/>
                <a:gd name="T9" fmla="*/ 9 h 47"/>
                <a:gd name="T10" fmla="*/ 9 w 35"/>
                <a:gd name="T11" fmla="*/ 5 h 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47"/>
                <a:gd name="T20" fmla="*/ 35 w 35"/>
                <a:gd name="T21" fmla="*/ 47 h 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21" name="Freeform 82"/>
            <p:cNvSpPr/>
            <p:nvPr/>
          </p:nvSpPr>
          <p:spPr bwMode="gray">
            <a:xfrm>
              <a:off x="4625" y="3372"/>
              <a:ext cx="24" cy="26"/>
            </a:xfrm>
            <a:custGeom>
              <a:avLst/>
              <a:gdLst>
                <a:gd name="T0" fmla="*/ 7 w 32"/>
                <a:gd name="T1" fmla="*/ 3 h 35"/>
                <a:gd name="T2" fmla="*/ 3 w 32"/>
                <a:gd name="T3" fmla="*/ 1 h 35"/>
                <a:gd name="T4" fmla="*/ 4 w 32"/>
                <a:gd name="T5" fmla="*/ 7 h 35"/>
                <a:gd name="T6" fmla="*/ 8 w 32"/>
                <a:gd name="T7" fmla="*/ 8 h 35"/>
                <a:gd name="T8" fmla="*/ 7 w 32"/>
                <a:gd name="T9" fmla="*/ 3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35"/>
                <a:gd name="T17" fmla="*/ 32 w 32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22" name="Freeform 83"/>
            <p:cNvSpPr/>
            <p:nvPr/>
          </p:nvSpPr>
          <p:spPr bwMode="gray">
            <a:xfrm>
              <a:off x="4665" y="3425"/>
              <a:ext cx="24" cy="26"/>
            </a:xfrm>
            <a:custGeom>
              <a:avLst/>
              <a:gdLst>
                <a:gd name="T0" fmla="*/ 7 w 32"/>
                <a:gd name="T1" fmla="*/ 3 h 35"/>
                <a:gd name="T2" fmla="*/ 3 w 32"/>
                <a:gd name="T3" fmla="*/ 1 h 35"/>
                <a:gd name="T4" fmla="*/ 4 w 32"/>
                <a:gd name="T5" fmla="*/ 7 h 35"/>
                <a:gd name="T6" fmla="*/ 8 w 32"/>
                <a:gd name="T7" fmla="*/ 8 h 35"/>
                <a:gd name="T8" fmla="*/ 7 w 32"/>
                <a:gd name="T9" fmla="*/ 3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35"/>
                <a:gd name="T17" fmla="*/ 32 w 32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23" name="Freeform 84"/>
            <p:cNvSpPr/>
            <p:nvPr/>
          </p:nvSpPr>
          <p:spPr bwMode="gray">
            <a:xfrm>
              <a:off x="3055" y="2051"/>
              <a:ext cx="141" cy="108"/>
            </a:xfrm>
            <a:custGeom>
              <a:avLst/>
              <a:gdLst>
                <a:gd name="T0" fmla="*/ 53 w 189"/>
                <a:gd name="T1" fmla="*/ 2 h 144"/>
                <a:gd name="T2" fmla="*/ 57 w 189"/>
                <a:gd name="T3" fmla="*/ 2 h 144"/>
                <a:gd name="T4" fmla="*/ 58 w 189"/>
                <a:gd name="T5" fmla="*/ 5 h 144"/>
                <a:gd name="T6" fmla="*/ 58 w 189"/>
                <a:gd name="T7" fmla="*/ 8 h 144"/>
                <a:gd name="T8" fmla="*/ 40 w 189"/>
                <a:gd name="T9" fmla="*/ 14 h 144"/>
                <a:gd name="T10" fmla="*/ 34 w 189"/>
                <a:gd name="T11" fmla="*/ 18 h 144"/>
                <a:gd name="T12" fmla="*/ 30 w 189"/>
                <a:gd name="T13" fmla="*/ 20 h 144"/>
                <a:gd name="T14" fmla="*/ 22 w 189"/>
                <a:gd name="T15" fmla="*/ 26 h 144"/>
                <a:gd name="T16" fmla="*/ 23 w 189"/>
                <a:gd name="T17" fmla="*/ 29 h 144"/>
                <a:gd name="T18" fmla="*/ 25 w 189"/>
                <a:gd name="T19" fmla="*/ 37 h 144"/>
                <a:gd name="T20" fmla="*/ 34 w 189"/>
                <a:gd name="T21" fmla="*/ 40 h 144"/>
                <a:gd name="T22" fmla="*/ 28 w 189"/>
                <a:gd name="T23" fmla="*/ 44 h 144"/>
                <a:gd name="T24" fmla="*/ 25 w 189"/>
                <a:gd name="T25" fmla="*/ 41 h 144"/>
                <a:gd name="T26" fmla="*/ 22 w 189"/>
                <a:gd name="T27" fmla="*/ 43 h 144"/>
                <a:gd name="T28" fmla="*/ 7 w 189"/>
                <a:gd name="T29" fmla="*/ 38 h 144"/>
                <a:gd name="T30" fmla="*/ 5 w 189"/>
                <a:gd name="T31" fmla="*/ 33 h 144"/>
                <a:gd name="T32" fmla="*/ 14 w 189"/>
                <a:gd name="T33" fmla="*/ 29 h 144"/>
                <a:gd name="T34" fmla="*/ 16 w 189"/>
                <a:gd name="T35" fmla="*/ 24 h 144"/>
                <a:gd name="T36" fmla="*/ 14 w 189"/>
                <a:gd name="T37" fmla="*/ 20 h 144"/>
                <a:gd name="T38" fmla="*/ 22 w 189"/>
                <a:gd name="T39" fmla="*/ 15 h 144"/>
                <a:gd name="T40" fmla="*/ 30 w 189"/>
                <a:gd name="T41" fmla="*/ 11 h 144"/>
                <a:gd name="T42" fmla="*/ 35 w 189"/>
                <a:gd name="T43" fmla="*/ 8 h 144"/>
                <a:gd name="T44" fmla="*/ 53 w 189"/>
                <a:gd name="T45" fmla="*/ 2 h 1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89"/>
                <a:gd name="T70" fmla="*/ 0 h 144"/>
                <a:gd name="T71" fmla="*/ 189 w 189"/>
                <a:gd name="T72" fmla="*/ 144 h 14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24" name="Freeform 85"/>
            <p:cNvSpPr/>
            <p:nvPr/>
          </p:nvSpPr>
          <p:spPr bwMode="gray">
            <a:xfrm>
              <a:off x="3139" y="2155"/>
              <a:ext cx="40" cy="12"/>
            </a:xfrm>
            <a:custGeom>
              <a:avLst/>
              <a:gdLst>
                <a:gd name="T0" fmla="*/ 8 w 53"/>
                <a:gd name="T1" fmla="*/ 0 h 17"/>
                <a:gd name="T2" fmla="*/ 4 w 53"/>
                <a:gd name="T3" fmla="*/ 1 h 17"/>
                <a:gd name="T4" fmla="*/ 11 w 53"/>
                <a:gd name="T5" fmla="*/ 4 h 17"/>
                <a:gd name="T6" fmla="*/ 14 w 53"/>
                <a:gd name="T7" fmla="*/ 4 h 17"/>
                <a:gd name="T8" fmla="*/ 8 w 5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17"/>
                <a:gd name="T17" fmla="*/ 53 w 5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25" name="Freeform 86"/>
            <p:cNvSpPr/>
            <p:nvPr/>
          </p:nvSpPr>
          <p:spPr bwMode="gray">
            <a:xfrm>
              <a:off x="3344" y="1999"/>
              <a:ext cx="42" cy="28"/>
            </a:xfrm>
            <a:custGeom>
              <a:avLst/>
              <a:gdLst>
                <a:gd name="T0" fmla="*/ 17 w 57"/>
                <a:gd name="T1" fmla="*/ 2 h 37"/>
                <a:gd name="T2" fmla="*/ 7 w 57"/>
                <a:gd name="T3" fmla="*/ 8 h 37"/>
                <a:gd name="T4" fmla="*/ 3 w 57"/>
                <a:gd name="T5" fmla="*/ 11 h 37"/>
                <a:gd name="T6" fmla="*/ 3 w 57"/>
                <a:gd name="T7" fmla="*/ 2 h 37"/>
                <a:gd name="T8" fmla="*/ 6 w 57"/>
                <a:gd name="T9" fmla="*/ 0 h 37"/>
                <a:gd name="T10" fmla="*/ 17 w 57"/>
                <a:gd name="T11" fmla="*/ 2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"/>
                <a:gd name="T19" fmla="*/ 0 h 37"/>
                <a:gd name="T20" fmla="*/ 57 w 5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26" name="Freeform 87"/>
            <p:cNvSpPr/>
            <p:nvPr/>
          </p:nvSpPr>
          <p:spPr bwMode="gray">
            <a:xfrm>
              <a:off x="3374" y="2012"/>
              <a:ext cx="50" cy="20"/>
            </a:xfrm>
            <a:custGeom>
              <a:avLst/>
              <a:gdLst>
                <a:gd name="T0" fmla="*/ 8 w 68"/>
                <a:gd name="T1" fmla="*/ 0 h 26"/>
                <a:gd name="T2" fmla="*/ 3 w 68"/>
                <a:gd name="T3" fmla="*/ 2 h 26"/>
                <a:gd name="T4" fmla="*/ 17 w 68"/>
                <a:gd name="T5" fmla="*/ 9 h 26"/>
                <a:gd name="T6" fmla="*/ 18 w 68"/>
                <a:gd name="T7" fmla="*/ 8 h 26"/>
                <a:gd name="T8" fmla="*/ 8 w 68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"/>
                <a:gd name="T16" fmla="*/ 0 h 26"/>
                <a:gd name="T17" fmla="*/ 68 w 68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27" name="Freeform 88"/>
            <p:cNvSpPr/>
            <p:nvPr/>
          </p:nvSpPr>
          <p:spPr bwMode="gray">
            <a:xfrm>
              <a:off x="3428" y="2015"/>
              <a:ext cx="50" cy="32"/>
            </a:xfrm>
            <a:custGeom>
              <a:avLst/>
              <a:gdLst>
                <a:gd name="T0" fmla="*/ 17 w 66"/>
                <a:gd name="T1" fmla="*/ 3 h 43"/>
                <a:gd name="T2" fmla="*/ 8 w 66"/>
                <a:gd name="T3" fmla="*/ 3 h 43"/>
                <a:gd name="T4" fmla="*/ 4 w 66"/>
                <a:gd name="T5" fmla="*/ 3 h 43"/>
                <a:gd name="T6" fmla="*/ 3 w 66"/>
                <a:gd name="T7" fmla="*/ 10 h 43"/>
                <a:gd name="T8" fmla="*/ 11 w 66"/>
                <a:gd name="T9" fmla="*/ 13 h 43"/>
                <a:gd name="T10" fmla="*/ 20 w 66"/>
                <a:gd name="T11" fmla="*/ 8 h 43"/>
                <a:gd name="T12" fmla="*/ 17 w 66"/>
                <a:gd name="T13" fmla="*/ 3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6"/>
                <a:gd name="T22" fmla="*/ 0 h 43"/>
                <a:gd name="T23" fmla="*/ 66 w 66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28" name="Freeform 89"/>
            <p:cNvSpPr/>
            <p:nvPr/>
          </p:nvSpPr>
          <p:spPr bwMode="gray">
            <a:xfrm>
              <a:off x="3777" y="2042"/>
              <a:ext cx="88" cy="31"/>
            </a:xfrm>
            <a:custGeom>
              <a:avLst/>
              <a:gdLst>
                <a:gd name="T0" fmla="*/ 5 w 117"/>
                <a:gd name="T1" fmla="*/ 0 h 41"/>
                <a:gd name="T2" fmla="*/ 3 w 117"/>
                <a:gd name="T3" fmla="*/ 5 h 41"/>
                <a:gd name="T4" fmla="*/ 17 w 117"/>
                <a:gd name="T5" fmla="*/ 10 h 41"/>
                <a:gd name="T6" fmla="*/ 24 w 117"/>
                <a:gd name="T7" fmla="*/ 11 h 41"/>
                <a:gd name="T8" fmla="*/ 35 w 117"/>
                <a:gd name="T9" fmla="*/ 8 h 41"/>
                <a:gd name="T10" fmla="*/ 25 w 117"/>
                <a:gd name="T11" fmla="*/ 2 h 41"/>
                <a:gd name="T12" fmla="*/ 5 w 117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7"/>
                <a:gd name="T22" fmla="*/ 0 h 41"/>
                <a:gd name="T23" fmla="*/ 117 w 117"/>
                <a:gd name="T24" fmla="*/ 41 h 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29" name="Freeform 90"/>
            <p:cNvSpPr/>
            <p:nvPr/>
          </p:nvSpPr>
          <p:spPr bwMode="gray">
            <a:xfrm>
              <a:off x="3867" y="2041"/>
              <a:ext cx="46" cy="24"/>
            </a:xfrm>
            <a:custGeom>
              <a:avLst/>
              <a:gdLst>
                <a:gd name="T0" fmla="*/ 10 w 62"/>
                <a:gd name="T1" fmla="*/ 2 h 32"/>
                <a:gd name="T2" fmla="*/ 19 w 62"/>
                <a:gd name="T3" fmla="*/ 3 h 32"/>
                <a:gd name="T4" fmla="*/ 9 w 62"/>
                <a:gd name="T5" fmla="*/ 11 h 32"/>
                <a:gd name="T6" fmla="*/ 1 w 62"/>
                <a:gd name="T7" fmla="*/ 7 h 32"/>
                <a:gd name="T8" fmla="*/ 10 w 62"/>
                <a:gd name="T9" fmla="*/ 2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"/>
                <a:gd name="T16" fmla="*/ 0 h 32"/>
                <a:gd name="T17" fmla="*/ 62 w 62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30" name="Freeform 91"/>
            <p:cNvSpPr/>
            <p:nvPr/>
          </p:nvSpPr>
          <p:spPr bwMode="gray">
            <a:xfrm>
              <a:off x="3846" y="2070"/>
              <a:ext cx="37" cy="17"/>
            </a:xfrm>
            <a:custGeom>
              <a:avLst/>
              <a:gdLst>
                <a:gd name="T0" fmla="*/ 6 w 49"/>
                <a:gd name="T1" fmla="*/ 1 h 23"/>
                <a:gd name="T2" fmla="*/ 2 w 49"/>
                <a:gd name="T3" fmla="*/ 1 h 23"/>
                <a:gd name="T4" fmla="*/ 13 w 49"/>
                <a:gd name="T5" fmla="*/ 7 h 23"/>
                <a:gd name="T6" fmla="*/ 6 w 49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"/>
                <a:gd name="T13" fmla="*/ 0 h 23"/>
                <a:gd name="T14" fmla="*/ 49 w 49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31" name="Freeform 92"/>
            <p:cNvSpPr/>
            <p:nvPr/>
          </p:nvSpPr>
          <p:spPr bwMode="gray">
            <a:xfrm>
              <a:off x="4098" y="2294"/>
              <a:ext cx="76" cy="114"/>
            </a:xfrm>
            <a:custGeom>
              <a:avLst/>
              <a:gdLst>
                <a:gd name="T0" fmla="*/ 1 w 102"/>
                <a:gd name="T1" fmla="*/ 0 h 152"/>
                <a:gd name="T2" fmla="*/ 0 w 102"/>
                <a:gd name="T3" fmla="*/ 6 h 152"/>
                <a:gd name="T4" fmla="*/ 4 w 102"/>
                <a:gd name="T5" fmla="*/ 13 h 152"/>
                <a:gd name="T6" fmla="*/ 10 w 102"/>
                <a:gd name="T7" fmla="*/ 23 h 152"/>
                <a:gd name="T8" fmla="*/ 11 w 102"/>
                <a:gd name="T9" fmla="*/ 33 h 152"/>
                <a:gd name="T10" fmla="*/ 25 w 102"/>
                <a:gd name="T11" fmla="*/ 48 h 152"/>
                <a:gd name="T12" fmla="*/ 27 w 102"/>
                <a:gd name="T13" fmla="*/ 40 h 152"/>
                <a:gd name="T14" fmla="*/ 23 w 102"/>
                <a:gd name="T15" fmla="*/ 32 h 152"/>
                <a:gd name="T16" fmla="*/ 19 w 102"/>
                <a:gd name="T17" fmla="*/ 29 h 152"/>
                <a:gd name="T18" fmla="*/ 16 w 102"/>
                <a:gd name="T19" fmla="*/ 24 h 152"/>
                <a:gd name="T20" fmla="*/ 13 w 102"/>
                <a:gd name="T21" fmla="*/ 14 h 152"/>
                <a:gd name="T22" fmla="*/ 1 w 102"/>
                <a:gd name="T23" fmla="*/ 4 h 152"/>
                <a:gd name="T24" fmla="*/ 1 w 102"/>
                <a:gd name="T25" fmla="*/ 0 h 1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2"/>
                <a:gd name="T40" fmla="*/ 0 h 152"/>
                <a:gd name="T41" fmla="*/ 102 w 102"/>
                <a:gd name="T42" fmla="*/ 152 h 15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32" name="Freeform 93"/>
            <p:cNvSpPr/>
            <p:nvPr/>
          </p:nvSpPr>
          <p:spPr bwMode="gray">
            <a:xfrm>
              <a:off x="4159" y="2412"/>
              <a:ext cx="55" cy="78"/>
            </a:xfrm>
            <a:custGeom>
              <a:avLst/>
              <a:gdLst>
                <a:gd name="T0" fmla="*/ 20 w 74"/>
                <a:gd name="T1" fmla="*/ 8 h 103"/>
                <a:gd name="T2" fmla="*/ 22 w 74"/>
                <a:gd name="T3" fmla="*/ 13 h 103"/>
                <a:gd name="T4" fmla="*/ 9 w 74"/>
                <a:gd name="T5" fmla="*/ 27 h 103"/>
                <a:gd name="T6" fmla="*/ 10 w 74"/>
                <a:gd name="T7" fmla="*/ 33 h 103"/>
                <a:gd name="T8" fmla="*/ 6 w 74"/>
                <a:gd name="T9" fmla="*/ 31 h 103"/>
                <a:gd name="T10" fmla="*/ 1 w 74"/>
                <a:gd name="T11" fmla="*/ 27 h 103"/>
                <a:gd name="T12" fmla="*/ 0 w 74"/>
                <a:gd name="T13" fmla="*/ 27 h 103"/>
                <a:gd name="T14" fmla="*/ 3 w 74"/>
                <a:gd name="T15" fmla="*/ 19 h 103"/>
                <a:gd name="T16" fmla="*/ 4 w 74"/>
                <a:gd name="T17" fmla="*/ 17 h 103"/>
                <a:gd name="T18" fmla="*/ 1 w 74"/>
                <a:gd name="T19" fmla="*/ 8 h 103"/>
                <a:gd name="T20" fmla="*/ 1 w 74"/>
                <a:gd name="T21" fmla="*/ 5 h 103"/>
                <a:gd name="T22" fmla="*/ 7 w 74"/>
                <a:gd name="T23" fmla="*/ 8 h 103"/>
                <a:gd name="T24" fmla="*/ 11 w 74"/>
                <a:gd name="T25" fmla="*/ 11 h 103"/>
                <a:gd name="T26" fmla="*/ 20 w 74"/>
                <a:gd name="T27" fmla="*/ 8 h 1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4"/>
                <a:gd name="T43" fmla="*/ 0 h 103"/>
                <a:gd name="T44" fmla="*/ 74 w 74"/>
                <a:gd name="T45" fmla="*/ 103 h 10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33" name="Freeform 94"/>
            <p:cNvSpPr/>
            <p:nvPr/>
          </p:nvSpPr>
          <p:spPr bwMode="gray">
            <a:xfrm>
              <a:off x="4123" y="2492"/>
              <a:ext cx="109" cy="189"/>
            </a:xfrm>
            <a:custGeom>
              <a:avLst/>
              <a:gdLst>
                <a:gd name="T0" fmla="*/ 25 w 146"/>
                <a:gd name="T1" fmla="*/ 32 h 252"/>
                <a:gd name="T2" fmla="*/ 21 w 146"/>
                <a:gd name="T3" fmla="*/ 34 h 252"/>
                <a:gd name="T4" fmla="*/ 20 w 146"/>
                <a:gd name="T5" fmla="*/ 42 h 252"/>
                <a:gd name="T6" fmla="*/ 7 w 146"/>
                <a:gd name="T7" fmla="*/ 47 h 252"/>
                <a:gd name="T8" fmla="*/ 2 w 146"/>
                <a:gd name="T9" fmla="*/ 53 h 252"/>
                <a:gd name="T10" fmla="*/ 6 w 146"/>
                <a:gd name="T11" fmla="*/ 58 h 252"/>
                <a:gd name="T12" fmla="*/ 2 w 146"/>
                <a:gd name="T13" fmla="*/ 63 h 252"/>
                <a:gd name="T14" fmla="*/ 7 w 146"/>
                <a:gd name="T15" fmla="*/ 80 h 252"/>
                <a:gd name="T16" fmla="*/ 9 w 146"/>
                <a:gd name="T17" fmla="*/ 68 h 252"/>
                <a:gd name="T18" fmla="*/ 7 w 146"/>
                <a:gd name="T19" fmla="*/ 61 h 252"/>
                <a:gd name="T20" fmla="*/ 13 w 146"/>
                <a:gd name="T21" fmla="*/ 56 h 252"/>
                <a:gd name="T22" fmla="*/ 16 w 146"/>
                <a:gd name="T23" fmla="*/ 50 h 252"/>
                <a:gd name="T24" fmla="*/ 21 w 146"/>
                <a:gd name="T25" fmla="*/ 56 h 252"/>
                <a:gd name="T26" fmla="*/ 14 w 146"/>
                <a:gd name="T27" fmla="*/ 60 h 252"/>
                <a:gd name="T28" fmla="*/ 17 w 146"/>
                <a:gd name="T29" fmla="*/ 64 h 252"/>
                <a:gd name="T30" fmla="*/ 21 w 146"/>
                <a:gd name="T31" fmla="*/ 57 h 252"/>
                <a:gd name="T32" fmla="*/ 26 w 146"/>
                <a:gd name="T33" fmla="*/ 59 h 252"/>
                <a:gd name="T34" fmla="*/ 32 w 146"/>
                <a:gd name="T35" fmla="*/ 47 h 252"/>
                <a:gd name="T36" fmla="*/ 35 w 146"/>
                <a:gd name="T37" fmla="*/ 50 h 252"/>
                <a:gd name="T38" fmla="*/ 43 w 146"/>
                <a:gd name="T39" fmla="*/ 47 h 252"/>
                <a:gd name="T40" fmla="*/ 45 w 146"/>
                <a:gd name="T41" fmla="*/ 42 h 252"/>
                <a:gd name="T42" fmla="*/ 44 w 146"/>
                <a:gd name="T43" fmla="*/ 35 h 252"/>
                <a:gd name="T44" fmla="*/ 42 w 146"/>
                <a:gd name="T45" fmla="*/ 32 h 252"/>
                <a:gd name="T46" fmla="*/ 38 w 146"/>
                <a:gd name="T47" fmla="*/ 13 h 252"/>
                <a:gd name="T48" fmla="*/ 29 w 146"/>
                <a:gd name="T49" fmla="*/ 0 h 252"/>
                <a:gd name="T50" fmla="*/ 24 w 146"/>
                <a:gd name="T51" fmla="*/ 4 h 252"/>
                <a:gd name="T52" fmla="*/ 30 w 146"/>
                <a:gd name="T53" fmla="*/ 11 h 252"/>
                <a:gd name="T54" fmla="*/ 30 w 146"/>
                <a:gd name="T55" fmla="*/ 20 h 252"/>
                <a:gd name="T56" fmla="*/ 25 w 146"/>
                <a:gd name="T57" fmla="*/ 32 h 2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6"/>
                <a:gd name="T88" fmla="*/ 0 h 252"/>
                <a:gd name="T89" fmla="*/ 146 w 146"/>
                <a:gd name="T90" fmla="*/ 252 h 25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34" name="Freeform 95"/>
            <p:cNvSpPr/>
            <p:nvPr/>
          </p:nvSpPr>
          <p:spPr bwMode="gray">
            <a:xfrm>
              <a:off x="3062" y="1988"/>
              <a:ext cx="52" cy="30"/>
            </a:xfrm>
            <a:custGeom>
              <a:avLst/>
              <a:gdLst>
                <a:gd name="T0" fmla="*/ 19 w 70"/>
                <a:gd name="T1" fmla="*/ 0 h 40"/>
                <a:gd name="T2" fmla="*/ 20 w 70"/>
                <a:gd name="T3" fmla="*/ 6 h 40"/>
                <a:gd name="T4" fmla="*/ 12 w 70"/>
                <a:gd name="T5" fmla="*/ 8 h 40"/>
                <a:gd name="T6" fmla="*/ 10 w 70"/>
                <a:gd name="T7" fmla="*/ 13 h 40"/>
                <a:gd name="T8" fmla="*/ 2 w 70"/>
                <a:gd name="T9" fmla="*/ 13 h 40"/>
                <a:gd name="T10" fmla="*/ 1 w 70"/>
                <a:gd name="T11" fmla="*/ 11 h 40"/>
                <a:gd name="T12" fmla="*/ 10 w 70"/>
                <a:gd name="T13" fmla="*/ 6 h 40"/>
                <a:gd name="T14" fmla="*/ 19 w 70"/>
                <a:gd name="T15" fmla="*/ 0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0"/>
                <a:gd name="T25" fmla="*/ 0 h 40"/>
                <a:gd name="T26" fmla="*/ 70 w 70"/>
                <a:gd name="T27" fmla="*/ 40 h 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35" name="Freeform 96"/>
            <p:cNvSpPr/>
            <p:nvPr/>
          </p:nvSpPr>
          <p:spPr bwMode="gray">
            <a:xfrm>
              <a:off x="2955" y="1997"/>
              <a:ext cx="19" cy="22"/>
            </a:xfrm>
            <a:custGeom>
              <a:avLst/>
              <a:gdLst>
                <a:gd name="T0" fmla="*/ 5 w 26"/>
                <a:gd name="T1" fmla="*/ 0 h 29"/>
                <a:gd name="T2" fmla="*/ 0 w 26"/>
                <a:gd name="T3" fmla="*/ 6 h 29"/>
                <a:gd name="T4" fmla="*/ 5 w 26"/>
                <a:gd name="T5" fmla="*/ 8 h 29"/>
                <a:gd name="T6" fmla="*/ 5 w 26"/>
                <a:gd name="T7" fmla="*/ 0 h 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"/>
                <a:gd name="T13" fmla="*/ 0 h 29"/>
                <a:gd name="T14" fmla="*/ 26 w 26"/>
                <a:gd name="T15" fmla="*/ 29 h 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36" name="Freeform 97"/>
            <p:cNvSpPr/>
            <p:nvPr/>
          </p:nvSpPr>
          <p:spPr bwMode="gray">
            <a:xfrm>
              <a:off x="2979" y="1996"/>
              <a:ext cx="37" cy="27"/>
            </a:xfrm>
            <a:custGeom>
              <a:avLst/>
              <a:gdLst>
                <a:gd name="T0" fmla="*/ 5 w 49"/>
                <a:gd name="T1" fmla="*/ 2 h 36"/>
                <a:gd name="T2" fmla="*/ 0 w 49"/>
                <a:gd name="T3" fmla="*/ 6 h 36"/>
                <a:gd name="T4" fmla="*/ 2 w 49"/>
                <a:gd name="T5" fmla="*/ 11 h 36"/>
                <a:gd name="T6" fmla="*/ 6 w 49"/>
                <a:gd name="T7" fmla="*/ 11 h 36"/>
                <a:gd name="T8" fmla="*/ 13 w 49"/>
                <a:gd name="T9" fmla="*/ 8 h 36"/>
                <a:gd name="T10" fmla="*/ 5 w 49"/>
                <a:gd name="T11" fmla="*/ 2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9"/>
                <a:gd name="T19" fmla="*/ 0 h 36"/>
                <a:gd name="T20" fmla="*/ 49 w 49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37" name="Freeform 98"/>
            <p:cNvSpPr/>
            <p:nvPr/>
          </p:nvSpPr>
          <p:spPr bwMode="gray">
            <a:xfrm>
              <a:off x="3040" y="1987"/>
              <a:ext cx="20" cy="16"/>
            </a:xfrm>
            <a:custGeom>
              <a:avLst/>
              <a:gdLst>
                <a:gd name="T0" fmla="*/ 3 w 27"/>
                <a:gd name="T1" fmla="*/ 0 h 22"/>
                <a:gd name="T2" fmla="*/ 1 w 27"/>
                <a:gd name="T3" fmla="*/ 4 h 22"/>
                <a:gd name="T4" fmla="*/ 5 w 27"/>
                <a:gd name="T5" fmla="*/ 7 h 22"/>
                <a:gd name="T6" fmla="*/ 3 w 27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"/>
                <a:gd name="T13" fmla="*/ 0 h 22"/>
                <a:gd name="T14" fmla="*/ 27 w 2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38" name="Freeform 99"/>
            <p:cNvSpPr/>
            <p:nvPr/>
          </p:nvSpPr>
          <p:spPr bwMode="gray">
            <a:xfrm>
              <a:off x="3022" y="2005"/>
              <a:ext cx="15" cy="13"/>
            </a:xfrm>
            <a:custGeom>
              <a:avLst/>
              <a:gdLst>
                <a:gd name="T0" fmla="*/ 4 w 20"/>
                <a:gd name="T1" fmla="*/ 0 h 18"/>
                <a:gd name="T2" fmla="*/ 3 w 20"/>
                <a:gd name="T3" fmla="*/ 5 h 18"/>
                <a:gd name="T4" fmla="*/ 4 w 20"/>
                <a:gd name="T5" fmla="*/ 0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39" name="Freeform 100"/>
            <p:cNvSpPr/>
            <p:nvPr/>
          </p:nvSpPr>
          <p:spPr bwMode="gray">
            <a:xfrm>
              <a:off x="4162" y="2021"/>
              <a:ext cx="18" cy="33"/>
            </a:xfrm>
            <a:custGeom>
              <a:avLst/>
              <a:gdLst>
                <a:gd name="T0" fmla="*/ 8 w 24"/>
                <a:gd name="T1" fmla="*/ 0 h 44"/>
                <a:gd name="T2" fmla="*/ 3 w 24"/>
                <a:gd name="T3" fmla="*/ 5 h 44"/>
                <a:gd name="T4" fmla="*/ 0 w 24"/>
                <a:gd name="T5" fmla="*/ 11 h 44"/>
                <a:gd name="T6" fmla="*/ 5 w 24"/>
                <a:gd name="T7" fmla="*/ 13 h 44"/>
                <a:gd name="T8" fmla="*/ 8 w 2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44"/>
                <a:gd name="T17" fmla="*/ 24 w 24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40" name="Freeform 101"/>
            <p:cNvSpPr/>
            <p:nvPr/>
          </p:nvSpPr>
          <p:spPr bwMode="gray">
            <a:xfrm>
              <a:off x="3278" y="3473"/>
              <a:ext cx="31" cy="18"/>
            </a:xfrm>
            <a:custGeom>
              <a:avLst/>
              <a:gdLst>
                <a:gd name="T0" fmla="*/ 10 w 41"/>
                <a:gd name="T1" fmla="*/ 0 h 24"/>
                <a:gd name="T2" fmla="*/ 8 w 41"/>
                <a:gd name="T3" fmla="*/ 8 h 24"/>
                <a:gd name="T4" fmla="*/ 10 w 41"/>
                <a:gd name="T5" fmla="*/ 0 h 24"/>
                <a:gd name="T6" fmla="*/ 0 60000 65536"/>
                <a:gd name="T7" fmla="*/ 0 60000 65536"/>
                <a:gd name="T8" fmla="*/ 0 60000 65536"/>
                <a:gd name="T9" fmla="*/ 0 w 41"/>
                <a:gd name="T10" fmla="*/ 0 h 24"/>
                <a:gd name="T11" fmla="*/ 41 w 41"/>
                <a:gd name="T12" fmla="*/ 24 h 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41" name="Freeform 102"/>
            <p:cNvSpPr/>
            <p:nvPr/>
          </p:nvSpPr>
          <p:spPr bwMode="gray">
            <a:xfrm>
              <a:off x="3318" y="3466"/>
              <a:ext cx="10" cy="15"/>
            </a:xfrm>
            <a:custGeom>
              <a:avLst/>
              <a:gdLst>
                <a:gd name="T0" fmla="*/ 4 w 13"/>
                <a:gd name="T1" fmla="*/ 2 h 20"/>
                <a:gd name="T2" fmla="*/ 1 w 13"/>
                <a:gd name="T3" fmla="*/ 4 h 20"/>
                <a:gd name="T4" fmla="*/ 3 w 13"/>
                <a:gd name="T5" fmla="*/ 6 h 20"/>
                <a:gd name="T6" fmla="*/ 4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42" name="Freeform 103"/>
            <p:cNvSpPr/>
            <p:nvPr/>
          </p:nvSpPr>
          <p:spPr bwMode="gray">
            <a:xfrm>
              <a:off x="3251" y="3312"/>
              <a:ext cx="9" cy="15"/>
            </a:xfrm>
            <a:custGeom>
              <a:avLst/>
              <a:gdLst>
                <a:gd name="T0" fmla="*/ 2 w 13"/>
                <a:gd name="T1" fmla="*/ 2 h 20"/>
                <a:gd name="T2" fmla="*/ 1 w 13"/>
                <a:gd name="T3" fmla="*/ 4 h 20"/>
                <a:gd name="T4" fmla="*/ 2 w 13"/>
                <a:gd name="T5" fmla="*/ 6 h 20"/>
                <a:gd name="T6" fmla="*/ 2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43" name="Freeform 104"/>
            <p:cNvSpPr/>
            <p:nvPr/>
          </p:nvSpPr>
          <p:spPr bwMode="gray">
            <a:xfrm>
              <a:off x="3311" y="3239"/>
              <a:ext cx="11" cy="19"/>
            </a:xfrm>
            <a:custGeom>
              <a:avLst/>
              <a:gdLst>
                <a:gd name="T0" fmla="*/ 2 w 14"/>
                <a:gd name="T1" fmla="*/ 0 h 25"/>
                <a:gd name="T2" fmla="*/ 0 w 14"/>
                <a:gd name="T3" fmla="*/ 5 h 25"/>
                <a:gd name="T4" fmla="*/ 5 w 14"/>
                <a:gd name="T5" fmla="*/ 8 h 25"/>
                <a:gd name="T6" fmla="*/ 2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25"/>
                <a:gd name="T14" fmla="*/ 14 w 14"/>
                <a:gd name="T15" fmla="*/ 25 h 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44" name="Freeform 105"/>
            <p:cNvSpPr/>
            <p:nvPr/>
          </p:nvSpPr>
          <p:spPr bwMode="gray">
            <a:xfrm>
              <a:off x="3287" y="3238"/>
              <a:ext cx="11" cy="19"/>
            </a:xfrm>
            <a:custGeom>
              <a:avLst/>
              <a:gdLst>
                <a:gd name="T0" fmla="*/ 2 w 14"/>
                <a:gd name="T1" fmla="*/ 0 h 25"/>
                <a:gd name="T2" fmla="*/ 0 w 14"/>
                <a:gd name="T3" fmla="*/ 5 h 25"/>
                <a:gd name="T4" fmla="*/ 5 w 14"/>
                <a:gd name="T5" fmla="*/ 8 h 25"/>
                <a:gd name="T6" fmla="*/ 2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25"/>
                <a:gd name="T14" fmla="*/ 14 w 14"/>
                <a:gd name="T15" fmla="*/ 25 h 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45" name="Freeform 106"/>
            <p:cNvSpPr/>
            <p:nvPr/>
          </p:nvSpPr>
          <p:spPr bwMode="gray">
            <a:xfrm>
              <a:off x="3276" y="3260"/>
              <a:ext cx="10" cy="15"/>
            </a:xfrm>
            <a:custGeom>
              <a:avLst/>
              <a:gdLst>
                <a:gd name="T0" fmla="*/ 4 w 13"/>
                <a:gd name="T1" fmla="*/ 2 h 20"/>
                <a:gd name="T2" fmla="*/ 1 w 13"/>
                <a:gd name="T3" fmla="*/ 4 h 20"/>
                <a:gd name="T4" fmla="*/ 3 w 13"/>
                <a:gd name="T5" fmla="*/ 6 h 20"/>
                <a:gd name="T6" fmla="*/ 4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46" name="Freeform 107"/>
            <p:cNvSpPr/>
            <p:nvPr/>
          </p:nvSpPr>
          <p:spPr bwMode="gray">
            <a:xfrm>
              <a:off x="3251" y="3294"/>
              <a:ext cx="9" cy="15"/>
            </a:xfrm>
            <a:custGeom>
              <a:avLst/>
              <a:gdLst>
                <a:gd name="T0" fmla="*/ 2 w 13"/>
                <a:gd name="T1" fmla="*/ 2 h 20"/>
                <a:gd name="T2" fmla="*/ 1 w 13"/>
                <a:gd name="T3" fmla="*/ 4 h 20"/>
                <a:gd name="T4" fmla="*/ 2 w 13"/>
                <a:gd name="T5" fmla="*/ 6 h 20"/>
                <a:gd name="T6" fmla="*/ 2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47" name="Freeform 108"/>
            <p:cNvSpPr/>
            <p:nvPr/>
          </p:nvSpPr>
          <p:spPr bwMode="gray">
            <a:xfrm>
              <a:off x="3270" y="3281"/>
              <a:ext cx="10" cy="15"/>
            </a:xfrm>
            <a:custGeom>
              <a:avLst/>
              <a:gdLst>
                <a:gd name="T0" fmla="*/ 4 w 13"/>
                <a:gd name="T1" fmla="*/ 2 h 20"/>
                <a:gd name="T2" fmla="*/ 1 w 13"/>
                <a:gd name="T3" fmla="*/ 4 h 20"/>
                <a:gd name="T4" fmla="*/ 3 w 13"/>
                <a:gd name="T5" fmla="*/ 6 h 20"/>
                <a:gd name="T6" fmla="*/ 4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48" name="Freeform 109"/>
            <p:cNvSpPr/>
            <p:nvPr/>
          </p:nvSpPr>
          <p:spPr bwMode="gray">
            <a:xfrm>
              <a:off x="2537" y="2293"/>
              <a:ext cx="10" cy="15"/>
            </a:xfrm>
            <a:custGeom>
              <a:avLst/>
              <a:gdLst>
                <a:gd name="T0" fmla="*/ 4 w 13"/>
                <a:gd name="T1" fmla="*/ 2 h 20"/>
                <a:gd name="T2" fmla="*/ 1 w 13"/>
                <a:gd name="T3" fmla="*/ 4 h 20"/>
                <a:gd name="T4" fmla="*/ 3 w 13"/>
                <a:gd name="T5" fmla="*/ 6 h 20"/>
                <a:gd name="T6" fmla="*/ 4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49" name="Freeform 110"/>
            <p:cNvSpPr/>
            <p:nvPr/>
          </p:nvSpPr>
          <p:spPr bwMode="gray">
            <a:xfrm>
              <a:off x="2476" y="2259"/>
              <a:ext cx="10" cy="15"/>
            </a:xfrm>
            <a:custGeom>
              <a:avLst/>
              <a:gdLst>
                <a:gd name="T0" fmla="*/ 4 w 13"/>
                <a:gd name="T1" fmla="*/ 2 h 20"/>
                <a:gd name="T2" fmla="*/ 1 w 13"/>
                <a:gd name="T3" fmla="*/ 4 h 20"/>
                <a:gd name="T4" fmla="*/ 3 w 13"/>
                <a:gd name="T5" fmla="*/ 6 h 20"/>
                <a:gd name="T6" fmla="*/ 4 w 13"/>
                <a:gd name="T7" fmla="*/ 2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50" name="Freeform 111"/>
            <p:cNvSpPr/>
            <p:nvPr/>
          </p:nvSpPr>
          <p:spPr bwMode="gray">
            <a:xfrm>
              <a:off x="2238" y="2042"/>
              <a:ext cx="2060" cy="1644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60"/>
                <a:gd name="T175" fmla="*/ 0 h 1644"/>
                <a:gd name="T176" fmla="*/ 2060 w 2060"/>
                <a:gd name="T177" fmla="*/ 1644 h 164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prstDash val="dash"/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350"/>
            </a:p>
          </p:txBody>
        </p:sp>
      </p:grpSp>
      <p:sp>
        <p:nvSpPr>
          <p:cNvPr id="151" name="平行四边形 103"/>
          <p:cNvSpPr/>
          <p:nvPr/>
        </p:nvSpPr>
        <p:spPr>
          <a:xfrm>
            <a:off x="179705" y="51435"/>
            <a:ext cx="3960000" cy="378460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核心工艺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—LIM 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防水运用</a:t>
            </a:r>
          </a:p>
        </p:txBody>
      </p:sp>
      <p:sp>
        <p:nvSpPr>
          <p:cNvPr id="152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6970610" y="4896677"/>
            <a:ext cx="2133600" cy="273844"/>
          </a:xfrm>
        </p:spPr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/>
          <p:nvPr/>
        </p:nvPicPr>
        <p:blipFill>
          <a:blip r:embed="rId2"/>
          <a:stretch>
            <a:fillRect/>
          </a:stretch>
        </p:blipFill>
        <p:spPr>
          <a:xfrm>
            <a:off x="6974840" y="2520950"/>
            <a:ext cx="1044000" cy="90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/>
          <p:cNvPicPr/>
          <p:nvPr/>
        </p:nvPicPr>
        <p:blipFill>
          <a:blip r:embed="rId3"/>
          <a:stretch>
            <a:fillRect/>
          </a:stretch>
        </p:blipFill>
        <p:spPr>
          <a:xfrm>
            <a:off x="5596890" y="3805555"/>
            <a:ext cx="1080000" cy="82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26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群組 31"/>
          <p:cNvGrpSpPr/>
          <p:nvPr/>
        </p:nvGrpSpPr>
        <p:grpSpPr>
          <a:xfrm>
            <a:off x="1963820" y="1468873"/>
            <a:ext cx="5076825" cy="2343785"/>
            <a:chOff x="1717567" y="2950455"/>
            <a:chExt cx="5076825" cy="2343785"/>
          </a:xfrm>
        </p:grpSpPr>
        <p:sp>
          <p:nvSpPr>
            <p:cNvPr id="33" name="Oval 55"/>
            <p:cNvSpPr>
              <a:spLocks noChangeAspect="1" noChangeArrowheads="1"/>
            </p:cNvSpPr>
            <p:nvPr/>
          </p:nvSpPr>
          <p:spPr bwMode="auto">
            <a:xfrm>
              <a:off x="3691476" y="3276412"/>
              <a:ext cx="1637324" cy="162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 algn="ctr">
              <a:noFill/>
              <a:rou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82124" tIns="41061" rIns="82124" bIns="41061" anchor="ctr"/>
            <a:lstStyle/>
            <a:p>
              <a:pPr algn="ctr" eaLnBrk="0" hangingPunct="0">
                <a:lnSpc>
                  <a:spcPct val="90000"/>
                </a:lnSpc>
              </a:pPr>
              <a:endParaRPr lang="zh-TW" altLang="zh-TW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字方塊 34"/>
            <p:cNvSpPr txBox="1"/>
            <p:nvPr/>
          </p:nvSpPr>
          <p:spPr>
            <a:xfrm>
              <a:off x="1717567" y="3477505"/>
              <a:ext cx="914400" cy="229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buClrTx/>
                <a:buSzTx/>
                <a:buFontTx/>
              </a:pPr>
              <a:r>
                <a:rPr lang="zh-TW" altLang="en-US" sz="900" b="1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 </a:t>
              </a:r>
              <a:r>
                <a:rPr lang="zh-CN" altLang="zh-TW" sz="900" b="1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熔胶流动模拟</a:t>
              </a:r>
            </a:p>
          </p:txBody>
        </p:sp>
        <p:sp>
          <p:nvSpPr>
            <p:cNvPr id="41" name="文字方塊 40"/>
            <p:cNvSpPr txBox="1"/>
            <p:nvPr/>
          </p:nvSpPr>
          <p:spPr>
            <a:xfrm>
              <a:off x="5431976" y="2950455"/>
              <a:ext cx="960823" cy="229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>
                <a:buClrTx/>
                <a:buSzTx/>
                <a:buFontTx/>
              </a:pPr>
              <a:r>
                <a:rPr lang="zh-TW" altLang="en-US" sz="900" b="1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翘曲预测</a:t>
              </a:r>
            </a:p>
          </p:txBody>
        </p:sp>
        <p:sp>
          <p:nvSpPr>
            <p:cNvPr id="42" name="文字方塊 41"/>
            <p:cNvSpPr txBox="1"/>
            <p:nvPr/>
          </p:nvSpPr>
          <p:spPr>
            <a:xfrm>
              <a:off x="5836177" y="4002650"/>
              <a:ext cx="958215" cy="229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buClrTx/>
                <a:buSzTx/>
                <a:buFontTx/>
              </a:pPr>
              <a:r>
                <a:rPr lang="zh-TW" altLang="en-US" sz="900" b="1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玻纤配向</a:t>
              </a:r>
              <a:r>
                <a:rPr lang="zh-CN" altLang="zh-TW" sz="900" b="1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预测</a:t>
              </a:r>
            </a:p>
          </p:txBody>
        </p:sp>
        <p:sp>
          <p:nvSpPr>
            <p:cNvPr id="43" name="文字方塊 42"/>
            <p:cNvSpPr txBox="1"/>
            <p:nvPr/>
          </p:nvSpPr>
          <p:spPr>
            <a:xfrm>
              <a:off x="5494547" y="5064370"/>
              <a:ext cx="864235" cy="229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buClrTx/>
                <a:buSzTx/>
                <a:buFontTx/>
              </a:pPr>
              <a:r>
                <a:rPr lang="zh-TW" altLang="en-US" sz="900" b="1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压力预测</a:t>
              </a:r>
            </a:p>
          </p:txBody>
        </p:sp>
        <p:sp>
          <p:nvSpPr>
            <p:cNvPr id="44" name="文字方塊 43"/>
            <p:cNvSpPr txBox="1"/>
            <p:nvPr/>
          </p:nvSpPr>
          <p:spPr>
            <a:xfrm>
              <a:off x="2348122" y="4053450"/>
              <a:ext cx="988060" cy="229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buClrTx/>
                <a:buSzTx/>
                <a:buFontTx/>
              </a:pPr>
              <a:r>
                <a:rPr lang="zh-TW" altLang="en-US" sz="900" b="1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熔合线分布</a:t>
              </a:r>
            </a:p>
          </p:txBody>
        </p:sp>
        <p:cxnSp>
          <p:nvCxnSpPr>
            <p:cNvPr id="45" name="圖案 44"/>
            <p:cNvCxnSpPr/>
            <p:nvPr/>
          </p:nvCxnSpPr>
          <p:spPr>
            <a:xfrm rot="5400000">
              <a:off x="5513696" y="4116390"/>
              <a:ext cx="684000" cy="1008000"/>
            </a:xfrm>
            <a:prstGeom prst="bentConnector2">
              <a:avLst/>
            </a:prstGeom>
            <a:ln w="12700"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肘形接點 45"/>
            <p:cNvCxnSpPr/>
            <p:nvPr/>
          </p:nvCxnSpPr>
          <p:spPr>
            <a:xfrm>
              <a:off x="5422792" y="3226080"/>
              <a:ext cx="936000" cy="720000"/>
            </a:xfrm>
            <a:prstGeom prst="bentConnector3">
              <a:avLst>
                <a:gd name="adj1" fmla="val 101064"/>
              </a:avLst>
            </a:prstGeom>
            <a:ln w="12700"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肘形接點 46"/>
            <p:cNvCxnSpPr/>
            <p:nvPr/>
          </p:nvCxnSpPr>
          <p:spPr>
            <a:xfrm rot="10800000" flipV="1">
              <a:off x="2632320" y="3262136"/>
              <a:ext cx="900000" cy="684000"/>
            </a:xfrm>
            <a:prstGeom prst="bentConnector3">
              <a:avLst>
                <a:gd name="adj1" fmla="val 99711"/>
              </a:avLst>
            </a:prstGeom>
            <a:ln w="12700"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肘形接點 48"/>
            <p:cNvCxnSpPr/>
            <p:nvPr/>
          </p:nvCxnSpPr>
          <p:spPr>
            <a:xfrm rot="16200000" flipH="1">
              <a:off x="2815040" y="4175720"/>
              <a:ext cx="648000" cy="1008000"/>
            </a:xfrm>
            <a:prstGeom prst="bentConnector3">
              <a:avLst>
                <a:gd name="adj1" fmla="val 98052"/>
              </a:avLst>
            </a:prstGeom>
            <a:ln w="12700"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字方塊 50"/>
            <p:cNvSpPr txBox="1"/>
            <p:nvPr/>
          </p:nvSpPr>
          <p:spPr>
            <a:xfrm>
              <a:off x="2577662" y="5064370"/>
              <a:ext cx="1113790" cy="229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buClrTx/>
                <a:buSzTx/>
                <a:buFontTx/>
              </a:pPr>
              <a:r>
                <a:rPr lang="zh-TW" altLang="en-US" sz="900" b="1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包封位置预测</a:t>
              </a:r>
            </a:p>
          </p:txBody>
        </p:sp>
      </p:grpSp>
      <p:sp>
        <p:nvSpPr>
          <p:cNvPr id="4" name="文字方塊 41"/>
          <p:cNvSpPr txBox="1"/>
          <p:nvPr/>
        </p:nvSpPr>
        <p:spPr>
          <a:xfrm>
            <a:off x="3720742" y="2326914"/>
            <a:ext cx="20726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模流分析</a:t>
            </a:r>
          </a:p>
        </p:txBody>
      </p:sp>
      <p:sp>
        <p:nvSpPr>
          <p:cNvPr id="5" name="文字方塊 34"/>
          <p:cNvSpPr txBox="1"/>
          <p:nvPr/>
        </p:nvSpPr>
        <p:spPr>
          <a:xfrm>
            <a:off x="2880995" y="1550670"/>
            <a:ext cx="701675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TW" altLang="en-US" sz="9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厚度分析</a:t>
            </a:r>
          </a:p>
        </p:txBody>
      </p:sp>
      <p:sp>
        <p:nvSpPr>
          <p:cNvPr id="7" name="文字方塊 41"/>
          <p:cNvSpPr txBox="1"/>
          <p:nvPr/>
        </p:nvSpPr>
        <p:spPr>
          <a:xfrm>
            <a:off x="6781565" y="1985763"/>
            <a:ext cx="84328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TW" altLang="en-US" sz="9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缩痕预测</a:t>
            </a:r>
          </a:p>
        </p:txBody>
      </p:sp>
      <p:sp>
        <p:nvSpPr>
          <p:cNvPr id="8" name="文字方塊 50"/>
          <p:cNvSpPr txBox="1"/>
          <p:nvPr/>
        </p:nvSpPr>
        <p:spPr>
          <a:xfrm>
            <a:off x="2089220" y="3291958"/>
            <a:ext cx="111379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zh-TW" sz="9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温度分布</a:t>
            </a:r>
          </a:p>
        </p:txBody>
      </p:sp>
      <p:sp>
        <p:nvSpPr>
          <p:cNvPr id="9" name="文字方塊 42"/>
          <p:cNvSpPr txBox="1"/>
          <p:nvPr/>
        </p:nvSpPr>
        <p:spPr>
          <a:xfrm>
            <a:off x="6516370" y="3415030"/>
            <a:ext cx="6737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zh-TW" sz="9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浇口进胶量占比</a:t>
            </a:r>
          </a:p>
        </p:txBody>
      </p:sp>
      <p:pic>
        <p:nvPicPr>
          <p:cNvPr id="10" name="图片 9"/>
          <p:cNvPicPr/>
          <p:nvPr/>
        </p:nvPicPr>
        <p:blipFill>
          <a:blip r:embed="rId4"/>
          <a:stretch>
            <a:fillRect/>
          </a:stretch>
        </p:blipFill>
        <p:spPr>
          <a:xfrm>
            <a:off x="1690370" y="1022350"/>
            <a:ext cx="1080000" cy="86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图片 11"/>
          <p:cNvPicPr/>
          <p:nvPr/>
        </p:nvPicPr>
        <p:blipFill>
          <a:blip r:embed="rId5"/>
          <a:stretch>
            <a:fillRect/>
          </a:stretch>
        </p:blipFill>
        <p:spPr>
          <a:xfrm>
            <a:off x="6663055" y="777875"/>
            <a:ext cx="1080000" cy="90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 12"/>
          <p:cNvPicPr/>
          <p:nvPr/>
        </p:nvPicPr>
        <p:blipFill>
          <a:blip r:embed="rId6"/>
          <a:stretch>
            <a:fillRect/>
          </a:stretch>
        </p:blipFill>
        <p:spPr>
          <a:xfrm>
            <a:off x="7402830" y="3660140"/>
            <a:ext cx="1080000" cy="86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图片 15"/>
          <p:cNvPicPr/>
          <p:nvPr/>
        </p:nvPicPr>
        <p:blipFill>
          <a:blip r:embed="rId7"/>
          <a:stretch>
            <a:fillRect/>
          </a:stretch>
        </p:blipFill>
        <p:spPr>
          <a:xfrm>
            <a:off x="2770505" y="3805555"/>
            <a:ext cx="1008000" cy="82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170" name="Picture 12"/>
          <p:cNvPicPr/>
          <p:nvPr/>
        </p:nvPicPr>
        <p:blipFill>
          <a:blip r:embed="rId8"/>
          <a:stretch>
            <a:fillRect/>
          </a:stretch>
        </p:blipFill>
        <p:spPr>
          <a:xfrm>
            <a:off x="1395095" y="2303463"/>
            <a:ext cx="1080000" cy="900000"/>
          </a:xfrm>
          <a:prstGeom prst="rect">
            <a:avLst/>
          </a:prstGeom>
          <a:noFill/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图片 16" descr="Filling_Melt Front Time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8745" y="1677670"/>
            <a:ext cx="1224000" cy="8908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图片 17"/>
          <p:cNvPicPr/>
          <p:nvPr/>
        </p:nvPicPr>
        <p:blipFill>
          <a:blip r:embed="rId10"/>
          <a:stretch>
            <a:fillRect/>
          </a:stretch>
        </p:blipFill>
        <p:spPr>
          <a:xfrm>
            <a:off x="7807960" y="1698625"/>
            <a:ext cx="1080770" cy="7658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图片 18"/>
          <p:cNvPicPr/>
          <p:nvPr/>
        </p:nvPicPr>
        <p:blipFill>
          <a:blip r:embed="rId11"/>
          <a:stretch>
            <a:fillRect/>
          </a:stretch>
        </p:blipFill>
        <p:spPr>
          <a:xfrm>
            <a:off x="4217035" y="3812540"/>
            <a:ext cx="1080000" cy="86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文字方塊 50"/>
          <p:cNvSpPr txBox="1"/>
          <p:nvPr/>
        </p:nvSpPr>
        <p:spPr>
          <a:xfrm>
            <a:off x="4384040" y="3582670"/>
            <a:ext cx="746125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zh-TW" sz="9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积热分布</a:t>
            </a:r>
          </a:p>
        </p:txBody>
      </p:sp>
      <p:pic>
        <p:nvPicPr>
          <p:cNvPr id="21" name="图片 20"/>
          <p:cNvPicPr/>
          <p:nvPr/>
        </p:nvPicPr>
        <p:blipFill>
          <a:blip r:embed="rId12"/>
          <a:stretch>
            <a:fillRect/>
          </a:stretch>
        </p:blipFill>
        <p:spPr>
          <a:xfrm>
            <a:off x="727710" y="3480435"/>
            <a:ext cx="1260000" cy="104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文本框 21"/>
          <p:cNvSpPr txBox="1"/>
          <p:nvPr/>
        </p:nvSpPr>
        <p:spPr>
          <a:xfrm>
            <a:off x="251460" y="627380"/>
            <a:ext cx="790575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针对产品的不同分析需求，高阶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模流分析模组，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均可进行一站式模拟分析预测。</a:t>
            </a:r>
          </a:p>
        </p:txBody>
      </p:sp>
      <p:cxnSp>
        <p:nvCxnSpPr>
          <p:cNvPr id="6" name="直接箭头连接符 5"/>
          <p:cNvCxnSpPr>
            <a:stCxn id="5" idx="0"/>
          </p:cNvCxnSpPr>
          <p:nvPr/>
        </p:nvCxnSpPr>
        <p:spPr>
          <a:xfrm flipH="1" flipV="1">
            <a:off x="2771775" y="1275715"/>
            <a:ext cx="460375" cy="2749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>
            <a:endCxn id="17" idx="3"/>
          </p:cNvCxnSpPr>
          <p:nvPr/>
        </p:nvCxnSpPr>
        <p:spPr>
          <a:xfrm flipH="1" flipV="1">
            <a:off x="1343025" y="2123440"/>
            <a:ext cx="70104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H="1">
            <a:off x="2475230" y="2681605"/>
            <a:ext cx="1778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>
            <a:endCxn id="21" idx="3"/>
          </p:cNvCxnSpPr>
          <p:nvPr/>
        </p:nvCxnSpPr>
        <p:spPr>
          <a:xfrm flipH="1">
            <a:off x="1987550" y="3458845"/>
            <a:ext cx="403860" cy="5435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>
            <a:endCxn id="13" idx="1"/>
          </p:cNvCxnSpPr>
          <p:nvPr/>
        </p:nvCxnSpPr>
        <p:spPr>
          <a:xfrm>
            <a:off x="7042785" y="3582670"/>
            <a:ext cx="360045" cy="50990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>
            <a:endCxn id="12" idx="1"/>
          </p:cNvCxnSpPr>
          <p:nvPr/>
        </p:nvCxnSpPr>
        <p:spPr>
          <a:xfrm flipV="1">
            <a:off x="6381750" y="1228090"/>
            <a:ext cx="281305" cy="2476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>
            <a:endCxn id="18" idx="1"/>
          </p:cNvCxnSpPr>
          <p:nvPr/>
        </p:nvCxnSpPr>
        <p:spPr>
          <a:xfrm flipV="1">
            <a:off x="7343775" y="2081530"/>
            <a:ext cx="46418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>
            <a:endCxn id="14" idx="1"/>
          </p:cNvCxnSpPr>
          <p:nvPr/>
        </p:nvCxnSpPr>
        <p:spPr>
          <a:xfrm>
            <a:off x="6879590" y="2631440"/>
            <a:ext cx="95250" cy="3397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平行四边形 103"/>
          <p:cNvSpPr/>
          <p:nvPr/>
        </p:nvSpPr>
        <p:spPr>
          <a:xfrm>
            <a:off x="179705" y="51435"/>
            <a:ext cx="3812400" cy="378460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核心工艺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模流分析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6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9080" y="1437005"/>
            <a:ext cx="1898650" cy="226949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3" name="矩形 172"/>
          <p:cNvSpPr/>
          <p:nvPr/>
        </p:nvSpPr>
        <p:spPr>
          <a:xfrm>
            <a:off x="107315" y="4192270"/>
            <a:ext cx="662305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共提出</a:t>
            </a:r>
            <a:r>
              <a:rPr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308</a:t>
            </a:r>
            <a:r>
              <a:rPr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项专利，其中</a:t>
            </a:r>
            <a:r>
              <a:rPr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211</a:t>
            </a:r>
            <a:r>
              <a:rPr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项专利已经获得批准，另外</a:t>
            </a:r>
            <a:r>
              <a:rPr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97</a:t>
            </a:r>
            <a:r>
              <a:rPr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项专利审核中。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其中发明专利</a:t>
            </a:r>
            <a:r>
              <a:rPr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84</a:t>
            </a:r>
            <a:r>
              <a:rPr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件，实用新型</a:t>
            </a:r>
            <a:r>
              <a:rPr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223</a:t>
            </a:r>
            <a:r>
              <a:rPr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件，外观设计</a:t>
            </a:r>
            <a:r>
              <a:rPr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件</a:t>
            </a:r>
            <a:r>
              <a:rPr kumimoji="1"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en-US" altLang="zh-CN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27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平行四边形 103"/>
          <p:cNvSpPr/>
          <p:nvPr/>
        </p:nvSpPr>
        <p:spPr>
          <a:xfrm>
            <a:off x="179506" y="51723"/>
            <a:ext cx="2030095" cy="378143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专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利</a:t>
            </a:r>
            <a:endParaRPr lang="zh-CN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69" name="Picture 6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965" y="2757805"/>
            <a:ext cx="1743075" cy="2080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" name="Picture 6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730" y="570865"/>
            <a:ext cx="1718310" cy="207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表格 6"/>
          <p:cNvGraphicFramePr/>
          <p:nvPr>
            <p:custDataLst>
              <p:tags r:id="rId1"/>
            </p:custDataLst>
          </p:nvPr>
        </p:nvGraphicFramePr>
        <p:xfrm>
          <a:off x="323850" y="570865"/>
          <a:ext cx="4705350" cy="3438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8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19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74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1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99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580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61620">
                <a:tc rowSpan="2" grid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zh-CN" sz="1400" b="1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Arial" panose="020B0604020202020204" pitchFamily="34" charset="0"/>
                        </a:rPr>
                        <a:t>专利类型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CN"/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400" b="1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专利分布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zh-CN" sz="1400" b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总数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565">
                <a:tc gridSpan="2" vMerge="1">
                  <a:txBody>
                    <a:bodyPr/>
                    <a:lstStyle/>
                    <a:p>
                      <a:endParaRPr lang="zh-CN"/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zh-CN"/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4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发明专利</a:t>
                      </a:r>
                      <a:endParaRPr lang="zh-CN" altLang="en-US" sz="14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4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实用新型</a:t>
                      </a:r>
                      <a:endParaRPr lang="zh-CN" altLang="en-US" sz="14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4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外观设计</a:t>
                      </a:r>
                      <a:endParaRPr lang="zh-CN" altLang="en-US" sz="14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620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手机类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授予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14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186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68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待审批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67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29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96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780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笔电类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授予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62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待审批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985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汽车类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授予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845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待审批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1780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Cable</a:t>
                      </a: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类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授予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098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待审批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070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总数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授予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194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211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829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待审批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68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29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97</a:t>
                      </a:r>
                      <a:endParaRPr lang="en-US" altLang="en-US" sz="1400" b="1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571876" y="2315767"/>
            <a:ext cx="5419725" cy="646331"/>
          </a:xfrm>
          <a:prstGeom prst="rect">
            <a:avLst/>
          </a:prstGeom>
          <a:noFill/>
          <a:ln w="19050">
            <a:noFill/>
            <a:prstDash val="dashDot"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023C9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生产能力</a:t>
            </a:r>
            <a:endParaRPr lang="en-US" altLang="zh-CN" sz="3600" dirty="0">
              <a:solidFill>
                <a:srgbClr val="023C9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1"/>
          <p:cNvGrpSpPr/>
          <p:nvPr/>
        </p:nvGrpSpPr>
        <p:grpSpPr>
          <a:xfrm>
            <a:off x="1524000" y="1938337"/>
            <a:ext cx="1905000" cy="1262063"/>
            <a:chOff x="1219200" y="2584450"/>
            <a:chExt cx="1905000" cy="1682750"/>
          </a:xfrm>
        </p:grpSpPr>
        <p:sp>
          <p:nvSpPr>
            <p:cNvPr id="6" name="燕尾形 2"/>
            <p:cNvSpPr/>
            <p:nvPr/>
          </p:nvSpPr>
          <p:spPr bwMode="auto">
            <a:xfrm>
              <a:off x="1524000" y="3038475"/>
              <a:ext cx="633413" cy="774700"/>
            </a:xfrm>
            <a:prstGeom prst="chevron">
              <a:avLst/>
            </a:prstGeom>
            <a:solidFill>
              <a:srgbClr val="83C0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 bwMode="auto">
            <a:xfrm>
              <a:off x="1744663" y="2584450"/>
              <a:ext cx="1379537" cy="1682750"/>
            </a:xfrm>
            <a:prstGeom prst="chevron">
              <a:avLst/>
            </a:prstGeom>
            <a:solidFill>
              <a:srgbClr val="83C0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燕尾形 2"/>
            <p:cNvSpPr/>
            <p:nvPr/>
          </p:nvSpPr>
          <p:spPr bwMode="auto">
            <a:xfrm>
              <a:off x="1219200" y="3101290"/>
              <a:ext cx="381000" cy="619125"/>
            </a:xfrm>
            <a:prstGeom prst="chevron">
              <a:avLst/>
            </a:prstGeom>
            <a:solidFill>
              <a:srgbClr val="83C0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表格 10"/>
          <p:cNvGraphicFramePr/>
          <p:nvPr>
            <p:custDataLst>
              <p:tags r:id="rId1"/>
            </p:custDataLst>
          </p:nvPr>
        </p:nvGraphicFramePr>
        <p:xfrm>
          <a:off x="377190" y="688340"/>
          <a:ext cx="8371840" cy="3898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4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378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产</a:t>
                      </a:r>
                      <a:r>
                        <a:rPr lang="en-US" altLang="zh-CN" sz="18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</a:t>
                      </a:r>
                      <a:r>
                        <a:rPr lang="zh-CN" altLang="en-US" sz="18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品</a:t>
                      </a:r>
                    </a:p>
                    <a:p>
                      <a:pPr algn="ctr">
                        <a:buNone/>
                      </a:pPr>
                      <a:r>
                        <a:rPr lang="zh-CN" altLang="en-US" sz="18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系</a:t>
                      </a:r>
                      <a:r>
                        <a:rPr lang="en-US" altLang="zh-CN" sz="18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</a:t>
                      </a:r>
                      <a:r>
                        <a:rPr lang="zh-CN" altLang="en-US" sz="18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列</a:t>
                      </a:r>
                    </a:p>
                  </a:txBody>
                  <a:tcPr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日产能</a:t>
                      </a:r>
                    </a:p>
                    <a:p>
                      <a:pPr algn="ctr">
                        <a:buNone/>
                      </a:pPr>
                      <a:r>
                        <a:rPr lang="zh-CN" altLang="en-US" sz="18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</a:t>
                      </a:r>
                      <a:r>
                        <a:rPr lang="en-US" altLang="zh-CN" sz="18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pcs</a:t>
                      </a:r>
                      <a:r>
                        <a:rPr lang="zh-CN" altLang="en-US" sz="18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）</a:t>
                      </a:r>
                    </a:p>
                  </a:txBody>
                  <a:tcPr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年总产能</a:t>
                      </a:r>
                    </a:p>
                    <a:p>
                      <a:pPr algn="ctr">
                        <a:buNone/>
                      </a:pPr>
                      <a:r>
                        <a:rPr lang="zh-CN" altLang="en-US" sz="18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</a:t>
                      </a:r>
                      <a:r>
                        <a:rPr lang="en-US" altLang="zh-CN" sz="18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pcs</a:t>
                      </a:r>
                      <a:r>
                        <a:rPr lang="zh-CN" altLang="en-US" sz="18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）</a:t>
                      </a:r>
                    </a:p>
                  </a:txBody>
                  <a:tcPr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BTB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11685K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33.42</a:t>
                      </a:r>
                      <a:r>
                        <a:rPr lang="zh-CN" altLang="en-US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亿</a:t>
                      </a:r>
                      <a:endParaRPr lang="en-US" altLang="zh-CN" sz="1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Pinpush</a:t>
                      </a:r>
                      <a:endParaRPr lang="en-US" altLang="zh-CN" sz="1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5405K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15.46</a:t>
                      </a:r>
                      <a:r>
                        <a:rPr lang="zh-CN" altLang="en-US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亿</a:t>
                      </a:r>
                      <a:endParaRPr lang="zh-CN" altLang="en-US" sz="1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TypeC</a:t>
                      </a:r>
                      <a:endParaRPr lang="en-US" altLang="zh-CN" sz="1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1365K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3.90</a:t>
                      </a:r>
                      <a:r>
                        <a:rPr lang="zh-CN" altLang="en-US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亿</a:t>
                      </a:r>
                      <a:endParaRPr lang="zh-CN" altLang="en-US" sz="1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360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USB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360K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1.03</a:t>
                      </a:r>
                      <a:r>
                        <a:rPr lang="zh-CN" altLang="en-US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亿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Audio Jack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677K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1.94</a:t>
                      </a:r>
                      <a:r>
                        <a:rPr lang="zh-CN" altLang="en-US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亿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PC-SHIM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258K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0.73</a:t>
                      </a:r>
                      <a:r>
                        <a:rPr lang="zh-CN" altLang="en-US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亿</a:t>
                      </a:r>
                      <a:endParaRPr lang="zh-CN" altLang="en-US" sz="1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9890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zh-CN" altLang="en-US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汽车连接器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259K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0.74</a:t>
                      </a:r>
                      <a:r>
                        <a:rPr lang="zh-CN" altLang="en-US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亿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9753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zh-CN" altLang="en-US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其他（包括</a:t>
                      </a:r>
                      <a:r>
                        <a:rPr lang="en-US" altLang="zh-CN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Battery</a:t>
                      </a:r>
                      <a:r>
                        <a:rPr lang="zh-CN" altLang="en-US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，</a:t>
                      </a:r>
                      <a:r>
                        <a:rPr lang="en-US" altLang="zh-CN" sz="12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SIM</a:t>
                      </a:r>
                      <a:r>
                        <a:rPr lang="zh-CN" altLang="en-US" sz="12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卡，</a:t>
                      </a:r>
                      <a:r>
                        <a:rPr lang="en-US" altLang="zh-CN" sz="12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RJ45</a:t>
                      </a:r>
                      <a:r>
                        <a:rPr lang="zh-CN" altLang="en-US" sz="12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，</a:t>
                      </a:r>
                      <a:r>
                        <a:rPr lang="en-US" altLang="zh-CN" sz="12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WTB</a:t>
                      </a:r>
                      <a:r>
                        <a:rPr lang="zh-CN" altLang="en-US" sz="12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，</a:t>
                      </a:r>
                      <a:r>
                        <a:rPr lang="en-US" altLang="zh-CN" sz="12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HDMI</a:t>
                      </a:r>
                      <a:r>
                        <a:rPr lang="zh-CN" altLang="en-US" sz="12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，</a:t>
                      </a:r>
                      <a:r>
                        <a:rPr lang="en-US" altLang="zh-CN" sz="12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NGFF</a:t>
                      </a:r>
                      <a:r>
                        <a:rPr lang="zh-CN" altLang="en-US" sz="12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等）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468K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1.34</a:t>
                      </a:r>
                      <a:r>
                        <a:rPr lang="zh-CN" altLang="en-US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亿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29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平行四边形 103"/>
          <p:cNvSpPr/>
          <p:nvPr/>
        </p:nvSpPr>
        <p:spPr>
          <a:xfrm>
            <a:off x="179705" y="51435"/>
            <a:ext cx="2679065" cy="378460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生产能力一览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68166" y="735546"/>
            <a:ext cx="8382000" cy="3672408"/>
          </a:xfrm>
        </p:spPr>
        <p:txBody>
          <a:bodyPr>
            <a:normAutofit fontScale="80000" lnSpcReduction="10000"/>
          </a:bodyPr>
          <a:lstStyle/>
          <a:p>
            <a:pPr lvl="1" eaLnBrk="1" hangingPunct="1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手机、汽车电子等连接器厂商；职工总数</a:t>
            </a:r>
            <a:r>
              <a:rPr lang="en-US" altLang="zh-CN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3000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余人，年营业额</a:t>
            </a:r>
            <a:r>
              <a:rPr lang="en-US" altLang="zh-CN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15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亿左右，年产连接器</a:t>
            </a:r>
            <a:r>
              <a:rPr lang="en-US" altLang="zh-CN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60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亿件；</a:t>
            </a:r>
            <a:endParaRPr lang="en-US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lvl="1" eaLnBrk="1" hangingPunct="1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公司主要经营手机、笔记本电脑及面板、汽车电子系统等产业之连接器设计、制造与销售；</a:t>
            </a:r>
            <a:endParaRPr lang="en-US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lvl="1" eaLnBrk="1" hangingPunct="1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系国家火炬计划产业化示范项目承接单位、江苏省高新技术企业、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南通市精密连接器工程技术研究中心、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启东市金牌企业；</a:t>
            </a:r>
            <a:endParaRPr lang="en-US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lvl="1" eaLnBrk="1" hangingPunct="1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zh-CN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3C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类客户：</a:t>
            </a:r>
            <a:r>
              <a:rPr lang="en-US" altLang="zh-CN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Apple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、三星、小米、</a:t>
            </a:r>
            <a:r>
              <a:rPr lang="en-US" altLang="zh-CN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OPPO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vivo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等；</a:t>
            </a:r>
          </a:p>
          <a:p>
            <a:pPr lvl="1" eaLnBrk="1" hangingPunct="1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笔电类客户：</a:t>
            </a:r>
            <a:r>
              <a:rPr lang="en-US" altLang="zh-CN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Apple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、华硕、广达、纬创、仁宝、戴尔等；</a:t>
            </a:r>
            <a:endParaRPr lang="en-US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lvl="1" eaLnBrk="1" hangingPunct="1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汽车类客户：</a:t>
            </a:r>
            <a:r>
              <a:rPr lang="en-US" altLang="zh-CN" sz="180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Valeo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、联创、武汉恒隆、李尔等；</a:t>
            </a:r>
            <a:endParaRPr lang="en-US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lvl="1" eaLnBrk="1" hangingPunct="1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在企业不断的努力及追求创新之下，为客户提供了高性价比的优质产品及优良服务，赢得众多客户的支持与信赖，树立</a:t>
            </a:r>
            <a:r>
              <a:rPr lang="en-US" altLang="zh-CN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LCN</a:t>
            </a:r>
            <a:r>
              <a:rPr lang="en-US" altLang="zh-CN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的品牌形象；</a:t>
            </a:r>
            <a:endParaRPr lang="en-US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lvl="1" eaLnBrk="1" hangingPunct="1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公司经营方针：健康、快速、持续。</a:t>
            </a:r>
            <a:endParaRPr lang="en-US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平行四边形 103"/>
          <p:cNvSpPr/>
          <p:nvPr/>
        </p:nvSpPr>
        <p:spPr>
          <a:xfrm>
            <a:off x="179506" y="51723"/>
            <a:ext cx="2030095" cy="378143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公司概况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31128" y="613595"/>
            <a:ext cx="8932525" cy="4193482"/>
            <a:chOff x="106363" y="936625"/>
            <a:chExt cx="8932525" cy="5591310"/>
          </a:xfrm>
        </p:grpSpPr>
        <p:sp>
          <p:nvSpPr>
            <p:cNvPr id="12" name="圓角矩形 61"/>
            <p:cNvSpPr>
              <a:spLocks noChangeArrowheads="1"/>
            </p:cNvSpPr>
            <p:nvPr/>
          </p:nvSpPr>
          <p:spPr bwMode="auto">
            <a:xfrm>
              <a:off x="242888" y="936625"/>
              <a:ext cx="2016000" cy="1747200"/>
            </a:xfrm>
            <a:prstGeom prst="roundRect">
              <a:avLst>
                <a:gd name="adj" fmla="val 12657"/>
              </a:avLst>
            </a:prstGeom>
            <a:solidFill>
              <a:schemeClr val="bg1"/>
            </a:solidFill>
            <a:ln w="25400">
              <a:solidFill>
                <a:srgbClr val="0B5FD1"/>
              </a:solidFill>
              <a:round/>
            </a:ln>
          </p:spPr>
          <p:txBody>
            <a:bodyPr/>
            <a:lstStyle/>
            <a:p>
              <a:pPr eaLnBrk="1" hangingPunct="1"/>
              <a:endParaRPr kumimoji="0" lang="zh-TW" altLang="en-US" sz="3200">
                <a:solidFill>
                  <a:srgbClr val="0D086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Gill Sans" pitchFamily="2" charset="0"/>
              </a:endParaRPr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574678" y="2242460"/>
              <a:ext cx="1354116" cy="424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9999" tIns="51999" rIns="99999" bIns="51999"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5pPr>
              <a:lvl6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6pPr>
              <a:lvl7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7pPr>
              <a:lvl8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8pPr>
              <a:lvl9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</a:defRPr>
              </a:lvl9pPr>
            </a:lstStyle>
            <a:p>
              <a:pPr algn="ctr" eaLnBrk="1" hangingPunct="1"/>
              <a:r>
                <a:rPr kumimoji="0" lang="zh-CN" altLang="en-US" sz="1400" b="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冲压</a:t>
              </a:r>
            </a:p>
          </p:txBody>
        </p:sp>
        <p:grpSp>
          <p:nvGrpSpPr>
            <p:cNvPr id="14" name="群組 14"/>
            <p:cNvGrpSpPr/>
            <p:nvPr/>
          </p:nvGrpSpPr>
          <p:grpSpPr bwMode="auto">
            <a:xfrm>
              <a:off x="2951783" y="3163147"/>
              <a:ext cx="1944289" cy="1650486"/>
              <a:chOff x="2957921" y="4579198"/>
              <a:chExt cx="1944478" cy="1665903"/>
            </a:xfrm>
          </p:grpSpPr>
          <p:sp>
            <p:nvSpPr>
              <p:cNvPr id="49" name="圓角矩形 13"/>
              <p:cNvSpPr>
                <a:spLocks noChangeArrowheads="1"/>
              </p:cNvSpPr>
              <p:nvPr/>
            </p:nvSpPr>
            <p:spPr bwMode="auto">
              <a:xfrm>
                <a:off x="2957921" y="4579198"/>
                <a:ext cx="1944478" cy="1584176"/>
              </a:xfrm>
              <a:prstGeom prst="roundRect">
                <a:avLst>
                  <a:gd name="adj" fmla="val 12657"/>
                </a:avLst>
              </a:prstGeom>
              <a:solidFill>
                <a:schemeClr val="bg1"/>
              </a:solidFill>
              <a:ln w="25400">
                <a:solidFill>
                  <a:srgbClr val="0766D4"/>
                </a:solidFill>
                <a:round/>
              </a:ln>
            </p:spPr>
            <p:txBody>
              <a:bodyPr/>
              <a:lstStyle/>
              <a:p>
                <a:pPr eaLnBrk="1" hangingPunct="1"/>
                <a:endParaRPr kumimoji="0" lang="zh-TW" altLang="en-US" sz="3200">
                  <a:solidFill>
                    <a:srgbClr val="0D086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pitchFamily="2" charset="0"/>
                </a:endParaRPr>
              </a:p>
            </p:txBody>
          </p:sp>
          <p:sp>
            <p:nvSpPr>
              <p:cNvPr id="50" name="Text Box 11"/>
              <p:cNvSpPr txBox="1">
                <a:spLocks noChangeArrowheads="1"/>
              </p:cNvSpPr>
              <p:nvPr/>
            </p:nvSpPr>
            <p:spPr bwMode="auto">
              <a:xfrm>
                <a:off x="3688996" y="5813834"/>
                <a:ext cx="684491" cy="4312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9999" tIns="51999" rIns="99999" bIns="51999">
                <a:spAutoFit/>
              </a:bodyPr>
              <a:lstStyle>
                <a:lvl1pPr>
                  <a:defRPr kumimoji="1" sz="32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1pPr>
                <a:lvl2pPr>
                  <a:defRPr kumimoji="1" sz="28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3pPr>
                <a:lvl4pPr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4pPr>
                <a:lvl5pPr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9pPr>
              </a:lstStyle>
              <a:p>
                <a:r>
                  <a:rPr kumimoji="0" lang="zh-CN" altLang="en-US" sz="1400" b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注塑</a:t>
                </a:r>
              </a:p>
            </p:txBody>
          </p:sp>
        </p:grpSp>
        <p:grpSp>
          <p:nvGrpSpPr>
            <p:cNvPr id="15" name="群組 12"/>
            <p:cNvGrpSpPr/>
            <p:nvPr/>
          </p:nvGrpSpPr>
          <p:grpSpPr bwMode="auto">
            <a:xfrm>
              <a:off x="5122843" y="4537026"/>
              <a:ext cx="3916045" cy="1855047"/>
              <a:chOff x="6082110" y="4926747"/>
              <a:chExt cx="3915552" cy="1872072"/>
            </a:xfrm>
          </p:grpSpPr>
          <p:sp>
            <p:nvSpPr>
              <p:cNvPr id="45" name="圓角矩形 11"/>
              <p:cNvSpPr>
                <a:spLocks noChangeArrowheads="1"/>
              </p:cNvSpPr>
              <p:nvPr/>
            </p:nvSpPr>
            <p:spPr bwMode="auto">
              <a:xfrm>
                <a:off x="6082110" y="4926747"/>
                <a:ext cx="3915552" cy="1872072"/>
              </a:xfrm>
              <a:prstGeom prst="roundRect">
                <a:avLst>
                  <a:gd name="adj" fmla="val 11241"/>
                </a:avLst>
              </a:prstGeom>
              <a:solidFill>
                <a:schemeClr val="bg1"/>
              </a:solidFill>
              <a:ln w="25400">
                <a:solidFill>
                  <a:srgbClr val="0766D4"/>
                </a:solidFill>
                <a:round/>
              </a:ln>
            </p:spPr>
            <p:txBody>
              <a:bodyPr/>
              <a:lstStyle/>
              <a:p>
                <a:pPr eaLnBrk="1" hangingPunct="1"/>
                <a:endParaRPr kumimoji="0" lang="zh-TW" altLang="en-US" sz="3200">
                  <a:solidFill>
                    <a:srgbClr val="0D086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pitchFamily="2" charset="0"/>
                </a:endParaRPr>
              </a:p>
            </p:txBody>
          </p:sp>
          <p:sp>
            <p:nvSpPr>
              <p:cNvPr id="46" name="Text Box 12"/>
              <p:cNvSpPr txBox="1">
                <a:spLocks noChangeArrowheads="1"/>
              </p:cNvSpPr>
              <p:nvPr/>
            </p:nvSpPr>
            <p:spPr bwMode="auto">
              <a:xfrm>
                <a:off x="7474840" y="6367298"/>
                <a:ext cx="1229352" cy="4311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9999" tIns="51999" rIns="99999" bIns="51999">
                <a:spAutoFit/>
              </a:bodyPr>
              <a:lstStyle>
                <a:lvl1pPr>
                  <a:defRPr kumimoji="1" sz="32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1pPr>
                <a:lvl2pPr>
                  <a:defRPr kumimoji="1" sz="28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3pPr>
                <a:lvl4pPr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4pPr>
                <a:lvl5pPr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9pPr>
              </a:lstStyle>
              <a:p>
                <a:r>
                  <a:rPr kumimoji="0" lang="zh-CN" altLang="en-US" sz="1400" b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测试与验证</a:t>
                </a:r>
              </a:p>
            </p:txBody>
          </p:sp>
          <p:sp>
            <p:nvSpPr>
              <p:cNvPr id="47" name="Text Box 13"/>
              <p:cNvSpPr txBox="1">
                <a:spLocks noChangeArrowheads="1"/>
              </p:cNvSpPr>
              <p:nvPr/>
            </p:nvSpPr>
            <p:spPr bwMode="auto">
              <a:xfrm>
                <a:off x="6317055" y="6215804"/>
                <a:ext cx="1428580" cy="43119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9999" tIns="51999" rIns="99999" bIns="51999">
                <a:spAutoFit/>
              </a:bodyPr>
              <a:lstStyle>
                <a:lvl1pPr>
                  <a:defRPr kumimoji="1" sz="32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1pPr>
                <a:lvl2pPr>
                  <a:defRPr kumimoji="1" sz="28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3pPr>
                <a:lvl4pPr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4pPr>
                <a:lvl5pPr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9pPr>
              </a:lstStyle>
              <a:p>
                <a:r>
                  <a:rPr kumimoji="0" lang="zh-CN" altLang="en-US" sz="1400" b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物理和环境</a:t>
                </a:r>
              </a:p>
            </p:txBody>
          </p:sp>
          <p:sp>
            <p:nvSpPr>
              <p:cNvPr id="48" name="Text Box 14"/>
              <p:cNvSpPr txBox="1">
                <a:spLocks noChangeArrowheads="1"/>
              </p:cNvSpPr>
              <p:nvPr/>
            </p:nvSpPr>
            <p:spPr bwMode="auto">
              <a:xfrm>
                <a:off x="8682108" y="6237454"/>
                <a:ext cx="1169523" cy="42807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9999" tIns="51999" rIns="99999" bIns="51999">
                <a:spAutoFit/>
              </a:bodyPr>
              <a:lstStyle>
                <a:lvl1pPr>
                  <a:defRPr kumimoji="1" sz="32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1pPr>
                <a:lvl2pPr>
                  <a:defRPr kumimoji="1" sz="28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3pPr>
                <a:lvl4pPr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4pPr>
                <a:lvl5pPr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9pPr>
              </a:lstStyle>
              <a:p>
                <a:r>
                  <a:rPr kumimoji="0" lang="en-US" altLang="zh-CN" sz="1400" b="0" dirty="0" err="1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HSF </a:t>
                </a:r>
                <a:r>
                  <a:rPr kumimoji="0" lang="zh-CN" altLang="en-US" sz="1400" b="0" dirty="0" err="1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检测</a:t>
                </a:r>
              </a:p>
            </p:txBody>
          </p:sp>
        </p:grpSp>
        <p:grpSp>
          <p:nvGrpSpPr>
            <p:cNvPr id="16" name="群組 7"/>
            <p:cNvGrpSpPr/>
            <p:nvPr/>
          </p:nvGrpSpPr>
          <p:grpSpPr bwMode="auto">
            <a:xfrm>
              <a:off x="2655219" y="936625"/>
              <a:ext cx="2016223" cy="1782853"/>
              <a:chOff x="2847752" y="1073696"/>
              <a:chExt cx="2016224" cy="1799391"/>
            </a:xfrm>
          </p:grpSpPr>
          <p:sp>
            <p:nvSpPr>
              <p:cNvPr id="43" name="圓角矩形 3"/>
              <p:cNvSpPr>
                <a:spLocks noChangeArrowheads="1"/>
              </p:cNvSpPr>
              <p:nvPr/>
            </p:nvSpPr>
            <p:spPr bwMode="auto">
              <a:xfrm>
                <a:off x="2847752" y="1073696"/>
                <a:ext cx="2016224" cy="1765653"/>
              </a:xfrm>
              <a:prstGeom prst="roundRect">
                <a:avLst>
                  <a:gd name="adj" fmla="val 11000"/>
                </a:avLst>
              </a:prstGeom>
              <a:solidFill>
                <a:schemeClr val="bg1"/>
              </a:solidFill>
              <a:ln w="25400">
                <a:solidFill>
                  <a:srgbClr val="0766D4"/>
                </a:solidFill>
                <a:round/>
              </a:ln>
            </p:spPr>
            <p:txBody>
              <a:bodyPr/>
              <a:lstStyle/>
              <a:p>
                <a:pPr eaLnBrk="1" hangingPunct="1"/>
                <a:endParaRPr kumimoji="0" lang="zh-TW" altLang="en-US" sz="3200">
                  <a:solidFill>
                    <a:srgbClr val="0D086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pitchFamily="2" charset="0"/>
                </a:endParaRPr>
              </a:p>
            </p:txBody>
          </p:sp>
          <p:sp>
            <p:nvSpPr>
              <p:cNvPr id="44" name="Text Box 10"/>
              <p:cNvSpPr txBox="1">
                <a:spLocks noChangeArrowheads="1"/>
              </p:cNvSpPr>
              <p:nvPr/>
            </p:nvSpPr>
            <p:spPr bwMode="auto">
              <a:xfrm>
                <a:off x="3034160" y="2441848"/>
                <a:ext cx="873117" cy="431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9999" tIns="51999" rIns="99999" bIns="51999">
                <a:spAutoFit/>
              </a:bodyPr>
              <a:lstStyle>
                <a:lvl1pPr>
                  <a:defRPr kumimoji="1" sz="32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1pPr>
                <a:lvl2pPr>
                  <a:defRPr kumimoji="1" sz="28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3pPr>
                <a:lvl4pPr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4pPr>
                <a:lvl5pPr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9pPr>
              </a:lstStyle>
              <a:p>
                <a:r>
                  <a:rPr kumimoji="0" lang="zh-CN" altLang="en-US" sz="1400" b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电镀</a:t>
                </a:r>
              </a:p>
            </p:txBody>
          </p:sp>
        </p:grpSp>
        <p:grpSp>
          <p:nvGrpSpPr>
            <p:cNvPr id="17" name="群組 10"/>
            <p:cNvGrpSpPr/>
            <p:nvPr/>
          </p:nvGrpSpPr>
          <p:grpSpPr bwMode="auto">
            <a:xfrm>
              <a:off x="129858" y="4969075"/>
              <a:ext cx="3085466" cy="1558860"/>
              <a:chOff x="19424" y="5643559"/>
              <a:chExt cx="2550798" cy="1298602"/>
            </a:xfrm>
          </p:grpSpPr>
          <p:sp>
            <p:nvSpPr>
              <p:cNvPr id="41" name="圓角矩形 9"/>
              <p:cNvSpPr>
                <a:spLocks noChangeArrowheads="1"/>
              </p:cNvSpPr>
              <p:nvPr/>
            </p:nvSpPr>
            <p:spPr bwMode="auto">
              <a:xfrm>
                <a:off x="19424" y="5643559"/>
                <a:ext cx="2550798" cy="128155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>
                <a:solidFill>
                  <a:srgbClr val="0766D4"/>
                </a:solidFill>
                <a:round/>
              </a:ln>
            </p:spPr>
            <p:txBody>
              <a:bodyPr/>
              <a:lstStyle/>
              <a:p>
                <a:pPr eaLnBrk="1" hangingPunct="1"/>
                <a:endParaRPr kumimoji="0" lang="zh-TW" altLang="en-US" sz="3200">
                  <a:solidFill>
                    <a:srgbClr val="0D086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pitchFamily="2" charset="0"/>
                </a:endParaRPr>
              </a:p>
            </p:txBody>
          </p:sp>
          <p:sp>
            <p:nvSpPr>
              <p:cNvPr id="42" name="Text Box 17"/>
              <p:cNvSpPr txBox="1">
                <a:spLocks noChangeArrowheads="1"/>
              </p:cNvSpPr>
              <p:nvPr/>
            </p:nvSpPr>
            <p:spPr bwMode="auto">
              <a:xfrm>
                <a:off x="806866" y="6588800"/>
                <a:ext cx="1216252" cy="353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9999" tIns="51999" rIns="99999" bIns="51999">
                <a:spAutoFit/>
              </a:bodyPr>
              <a:lstStyle>
                <a:lvl1pPr>
                  <a:defRPr kumimoji="1" sz="32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1pPr>
                <a:lvl2pPr>
                  <a:defRPr kumimoji="1" sz="28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3pPr>
                <a:lvl4pPr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4pPr>
                <a:lvl5pPr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9pPr>
              </a:lstStyle>
              <a:p>
                <a:r>
                  <a:rPr kumimoji="0" lang="zh-CN" altLang="en-US" sz="1400" b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模具零件制造</a:t>
                </a:r>
              </a:p>
            </p:txBody>
          </p:sp>
        </p:grpSp>
        <p:grpSp>
          <p:nvGrpSpPr>
            <p:cNvPr id="18" name="群組 8"/>
            <p:cNvGrpSpPr/>
            <p:nvPr/>
          </p:nvGrpSpPr>
          <p:grpSpPr bwMode="auto">
            <a:xfrm>
              <a:off x="5219577" y="971550"/>
              <a:ext cx="3744913" cy="3216959"/>
              <a:chOff x="5687997" y="1073696"/>
              <a:chExt cx="4464496" cy="3456911"/>
            </a:xfrm>
          </p:grpSpPr>
          <p:sp>
            <p:nvSpPr>
              <p:cNvPr id="39" name="圓角矩形 4"/>
              <p:cNvSpPr>
                <a:spLocks noChangeArrowheads="1"/>
              </p:cNvSpPr>
              <p:nvPr/>
            </p:nvSpPr>
            <p:spPr bwMode="auto">
              <a:xfrm>
                <a:off x="5687997" y="1073696"/>
                <a:ext cx="4464496" cy="3456384"/>
              </a:xfrm>
              <a:prstGeom prst="roundRect">
                <a:avLst>
                  <a:gd name="adj" fmla="val 6745"/>
                </a:avLst>
              </a:prstGeom>
              <a:solidFill>
                <a:schemeClr val="bg1"/>
              </a:solidFill>
              <a:ln w="25400">
                <a:solidFill>
                  <a:srgbClr val="0766D4"/>
                </a:solidFill>
                <a:round/>
              </a:ln>
            </p:spPr>
            <p:txBody>
              <a:bodyPr/>
              <a:lstStyle/>
              <a:p>
                <a:pPr eaLnBrk="1" hangingPunct="1"/>
                <a:endParaRPr kumimoji="0" lang="zh-TW" altLang="en-US" sz="3200">
                  <a:solidFill>
                    <a:srgbClr val="0D086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pitchFamily="2" charset="0"/>
                </a:endParaRPr>
              </a:p>
            </p:txBody>
          </p:sp>
          <p:sp>
            <p:nvSpPr>
              <p:cNvPr id="40" name="Text Box 10"/>
              <p:cNvSpPr txBox="1">
                <a:spLocks noChangeArrowheads="1"/>
              </p:cNvSpPr>
              <p:nvPr/>
            </p:nvSpPr>
            <p:spPr bwMode="auto">
              <a:xfrm>
                <a:off x="6775113" y="4071461"/>
                <a:ext cx="2735441" cy="459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9999" tIns="51999" rIns="99999" bIns="51999">
                <a:spAutoFit/>
              </a:bodyPr>
              <a:lstStyle>
                <a:lvl1pPr>
                  <a:defRPr kumimoji="1" sz="32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1pPr>
                <a:lvl2pPr>
                  <a:defRPr kumimoji="1" sz="28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3pPr>
                <a:lvl4pPr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4pPr>
                <a:lvl5pPr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9pPr>
              </a:lstStyle>
              <a:p>
                <a:r>
                  <a:rPr kumimoji="0" lang="zh-CN" altLang="en-US" sz="1400" b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自动化装配、检验和包装</a:t>
                </a:r>
              </a:p>
            </p:txBody>
          </p:sp>
        </p:grpSp>
        <p:grpSp>
          <p:nvGrpSpPr>
            <p:cNvPr id="19" name="群組 1"/>
            <p:cNvGrpSpPr/>
            <p:nvPr/>
          </p:nvGrpSpPr>
          <p:grpSpPr bwMode="auto">
            <a:xfrm>
              <a:off x="106363" y="3113786"/>
              <a:ext cx="2487612" cy="1546063"/>
              <a:chOff x="0" y="3519663"/>
              <a:chExt cx="2487613" cy="1560530"/>
            </a:xfrm>
          </p:grpSpPr>
          <p:sp>
            <p:nvSpPr>
              <p:cNvPr id="35" name="圓角矩形 59"/>
              <p:cNvSpPr>
                <a:spLocks noChangeArrowheads="1"/>
              </p:cNvSpPr>
              <p:nvPr/>
            </p:nvSpPr>
            <p:spPr bwMode="auto">
              <a:xfrm>
                <a:off x="0" y="3519663"/>
                <a:ext cx="2487613" cy="1537458"/>
              </a:xfrm>
              <a:prstGeom prst="roundRect">
                <a:avLst>
                  <a:gd name="adj" fmla="val 12657"/>
                </a:avLst>
              </a:prstGeom>
              <a:solidFill>
                <a:schemeClr val="bg1"/>
              </a:solidFill>
              <a:ln w="25400">
                <a:solidFill>
                  <a:srgbClr val="0766D4"/>
                </a:solidFill>
                <a:round/>
              </a:ln>
            </p:spPr>
            <p:txBody>
              <a:bodyPr/>
              <a:lstStyle/>
              <a:p>
                <a:pPr eaLnBrk="1" hangingPunct="1"/>
                <a:endParaRPr kumimoji="0" lang="zh-TW" altLang="en-US" sz="3200">
                  <a:solidFill>
                    <a:srgbClr val="0D086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pitchFamily="2" charset="0"/>
                </a:endParaRPr>
              </a:p>
            </p:txBody>
          </p:sp>
          <p:pic>
            <p:nvPicPr>
              <p:cNvPr id="36" name="Picture 16" descr="Contact stamp tooli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688" y="3599153"/>
                <a:ext cx="1422400" cy="11525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Text Box 17"/>
              <p:cNvSpPr txBox="1">
                <a:spLocks noChangeArrowheads="1"/>
              </p:cNvSpPr>
              <p:nvPr/>
            </p:nvSpPr>
            <p:spPr bwMode="auto">
              <a:xfrm>
                <a:off x="791185" y="4648919"/>
                <a:ext cx="982686" cy="4312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9999" tIns="51999" rIns="99999" bIns="51999">
                <a:spAutoFit/>
              </a:bodyPr>
              <a:lstStyle>
                <a:lvl1pPr>
                  <a:defRPr kumimoji="1" sz="32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1pPr>
                <a:lvl2pPr>
                  <a:defRPr kumimoji="1" sz="28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3pPr>
                <a:lvl4pPr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4pPr>
                <a:lvl5pPr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charset="0"/>
                    <a:ea typeface="PMingLiU" panose="02020500000000000000" charset="-120"/>
                  </a:defRPr>
                </a:lvl9pPr>
              </a:lstStyle>
              <a:p>
                <a:r>
                  <a:rPr kumimoji="0" lang="zh-CN" altLang="en-US" sz="1400" b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模具组装</a:t>
                </a:r>
              </a:p>
            </p:txBody>
          </p:sp>
          <p:pic>
            <p:nvPicPr>
              <p:cNvPr id="38" name="圖片 1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79550" y="3599153"/>
                <a:ext cx="936625" cy="1154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3" name="圖片 5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28" y="1065318"/>
              <a:ext cx="1798320" cy="1177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圖片 5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6766" y="5062318"/>
              <a:ext cx="1444625" cy="1090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圖片 5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586" y="5061894"/>
              <a:ext cx="1419225" cy="1092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1714" y="3259244"/>
              <a:ext cx="1633537" cy="1223963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rgbClr val="2F4D7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</p:pic>
        <p:pic>
          <p:nvPicPr>
            <p:cNvPr id="28" name="Picture 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1065213"/>
              <a:ext cx="1792288" cy="1341437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rgbClr val="2F4D7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</p:pic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8505" y="1090613"/>
              <a:ext cx="1724025" cy="1292225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rgbClr val="2F4D7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</p:pic>
        <p:pic>
          <p:nvPicPr>
            <p:cNvPr id="30" name="Picture 2" descr="C:\Users\James Yang\Pictures\Photo Stream\Machines\IMG_0092.JP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8484" y="2435225"/>
              <a:ext cx="1739900" cy="130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圖片 57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5990" y="4584650"/>
              <a:ext cx="1692275" cy="1239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圖片 58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6941" y="4584650"/>
              <a:ext cx="1665287" cy="1220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圖片 59" descr="IMG_20150810_153151.jp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3625" y="1014413"/>
              <a:ext cx="877888" cy="1563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圖片 60" descr="IMG_20150810_152436.jp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6693" y="1014518"/>
              <a:ext cx="734060" cy="1310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51" name="直接箭头连接符 50"/>
          <p:cNvCxnSpPr/>
          <p:nvPr/>
        </p:nvCxnSpPr>
        <p:spPr>
          <a:xfrm flipV="1">
            <a:off x="2313309" y="1297093"/>
            <a:ext cx="324000" cy="1"/>
          </a:xfrm>
          <a:prstGeom prst="straightConnector1">
            <a:avLst/>
          </a:prstGeom>
          <a:ln w="38100">
            <a:solidFill>
              <a:srgbClr val="0766D4"/>
            </a:solidFill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直接箭头连接符 51"/>
          <p:cNvCxnSpPr/>
          <p:nvPr/>
        </p:nvCxnSpPr>
        <p:spPr>
          <a:xfrm flipV="1">
            <a:off x="4716016" y="1337574"/>
            <a:ext cx="432000" cy="1"/>
          </a:xfrm>
          <a:prstGeom prst="straightConnector1">
            <a:avLst/>
          </a:prstGeom>
          <a:ln w="38100">
            <a:solidFill>
              <a:srgbClr val="0766D4"/>
            </a:solidFill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直接箭头连接符 52"/>
          <p:cNvCxnSpPr/>
          <p:nvPr/>
        </p:nvCxnSpPr>
        <p:spPr>
          <a:xfrm flipV="1">
            <a:off x="1322863" y="1950621"/>
            <a:ext cx="0" cy="270000"/>
          </a:xfrm>
          <a:prstGeom prst="straightConnector1">
            <a:avLst/>
          </a:prstGeom>
          <a:ln w="38100">
            <a:solidFill>
              <a:srgbClr val="0766D4"/>
            </a:solidFill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/>
          <p:nvPr/>
        </p:nvCxnSpPr>
        <p:spPr>
          <a:xfrm flipV="1">
            <a:off x="1323003" y="3363542"/>
            <a:ext cx="0" cy="270000"/>
          </a:xfrm>
          <a:prstGeom prst="straightConnector1">
            <a:avLst/>
          </a:prstGeom>
          <a:ln w="38100">
            <a:solidFill>
              <a:srgbClr val="0766D4"/>
            </a:solidFill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直接箭头连接符 54"/>
          <p:cNvCxnSpPr/>
          <p:nvPr/>
        </p:nvCxnSpPr>
        <p:spPr>
          <a:xfrm flipV="1">
            <a:off x="2652549" y="2872325"/>
            <a:ext cx="324000" cy="1"/>
          </a:xfrm>
          <a:prstGeom prst="straightConnector1">
            <a:avLst/>
          </a:prstGeom>
          <a:ln w="38100">
            <a:solidFill>
              <a:srgbClr val="0766D4"/>
            </a:solidFill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直接箭头连接符 55"/>
          <p:cNvCxnSpPr/>
          <p:nvPr/>
        </p:nvCxnSpPr>
        <p:spPr>
          <a:xfrm flipV="1">
            <a:off x="4932267" y="2643567"/>
            <a:ext cx="324000" cy="1"/>
          </a:xfrm>
          <a:prstGeom prst="straightConnector1">
            <a:avLst/>
          </a:prstGeom>
          <a:ln w="38100">
            <a:solidFill>
              <a:srgbClr val="0766D4"/>
            </a:solidFill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 flipH="1">
            <a:off x="7108544" y="3052755"/>
            <a:ext cx="1" cy="264972"/>
          </a:xfrm>
          <a:prstGeom prst="straightConnector1">
            <a:avLst/>
          </a:prstGeom>
          <a:ln w="38100">
            <a:solidFill>
              <a:srgbClr val="0766D4"/>
            </a:solidFill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3707765" y="1923415"/>
            <a:ext cx="0" cy="360045"/>
          </a:xfrm>
          <a:prstGeom prst="straightConnector1">
            <a:avLst/>
          </a:prstGeom>
          <a:ln w="38100">
            <a:solidFill>
              <a:srgbClr val="0766D4"/>
            </a:solidFill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平行四边形 103"/>
          <p:cNvSpPr/>
          <p:nvPr/>
        </p:nvSpPr>
        <p:spPr>
          <a:xfrm>
            <a:off x="179705" y="51435"/>
            <a:ext cx="2285365" cy="378460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集成化生产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24790" y="699135"/>
            <a:ext cx="8695055" cy="15278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85750" indent="-285750" eaLnBrk="0" hangingPunct="0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kumimoji="1"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启东工厂现有</a:t>
            </a:r>
            <a:r>
              <a:rPr kumimoji="1"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30T-160T</a:t>
            </a:r>
            <a:r>
              <a:rPr kumimoji="1"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的冲压机</a:t>
            </a:r>
            <a:r>
              <a:rPr kumimoji="1" lang="en-US" altLang="zh-CN" sz="14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16</a:t>
            </a:r>
            <a:r>
              <a:rPr kumimoji="1" lang="en-US" sz="14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kumimoji="1"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台，其中</a:t>
            </a:r>
            <a:r>
              <a:rPr kumimoji="1"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日本</a:t>
            </a:r>
            <a:r>
              <a:rPr kumimoji="1"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品牌</a:t>
            </a:r>
            <a:r>
              <a:rPr kumimoji="1"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高速精密冲床90台</a:t>
            </a:r>
            <a:r>
              <a:rPr kumimoji="1"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</a:t>
            </a:r>
            <a:r>
              <a:rPr kumimoji="1"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台湾</a:t>
            </a:r>
            <a:r>
              <a:rPr kumimoji="1"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品牌</a:t>
            </a:r>
            <a:r>
              <a:rPr kumimoji="1"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高速冲床76台</a:t>
            </a:r>
            <a:r>
              <a:rPr kumimoji="1"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 kumimoji="1" lang="zh-CN" altLang="en-US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eaLnBrk="0" hangingPunct="0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kumimoji="1"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核心精密端子生产车间配置全自动收料机，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产品</a:t>
            </a:r>
            <a:r>
              <a:rPr kumimoji="1"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在线AOI检测</a:t>
            </a:r>
            <a:r>
              <a:rPr kumimoji="1"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 kumimoji="1" lang="en-US" altLang="zh-CN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eaLnBrk="0" hangingPunct="0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kumimoji="1"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主要开发及生产的有</a:t>
            </a:r>
            <a:r>
              <a:rPr kumimoji="1"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BTB、RF、TYPE-C、PIN PUSH、DDR、NGFF、汽车</a:t>
            </a:r>
            <a:r>
              <a:rPr kumimoji="1"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连接器</a:t>
            </a:r>
            <a:r>
              <a:rPr kumimoji="1"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、Press-fit端子、精密拉伸件等</a:t>
            </a:r>
            <a:r>
              <a:rPr kumimoji="1" lang="en-US" altLang="zh-CN" sz="14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kumimoji="1" lang="zh-CN" altLang="en-US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23963"/>
            <a:ext cx="4248150" cy="2578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4" name="平行四边形 103"/>
          <p:cNvSpPr/>
          <p:nvPr/>
        </p:nvSpPr>
        <p:spPr>
          <a:xfrm>
            <a:off x="179506" y="51723"/>
            <a:ext cx="2030095" cy="378143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冲压能力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4084" y="1867549"/>
            <a:ext cx="2182759" cy="2912731"/>
          </a:xfrm>
          <a:prstGeom prst="round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rcRect b="4869"/>
          <a:stretch>
            <a:fillRect/>
          </a:stretch>
        </p:blipFill>
        <p:spPr>
          <a:xfrm>
            <a:off x="4632007" y="1884725"/>
            <a:ext cx="1955895" cy="2895555"/>
          </a:xfrm>
          <a:prstGeom prst="roundRect">
            <a:avLst/>
          </a:prstGeom>
        </p:spPr>
      </p:pic>
      <p:sp>
        <p:nvSpPr>
          <p:cNvPr id="9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6970610" y="4896677"/>
            <a:ext cx="2133600" cy="273844"/>
          </a:xfrm>
        </p:spPr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31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917" y="3498471"/>
            <a:ext cx="1479346" cy="1337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12" descr="电镜扫描仪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751" y="3752438"/>
            <a:ext cx="1700530" cy="1051560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32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平行四边形 103"/>
          <p:cNvSpPr/>
          <p:nvPr/>
        </p:nvSpPr>
        <p:spPr>
          <a:xfrm>
            <a:off x="179506" y="51723"/>
            <a:ext cx="2030095" cy="378143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电镀能力</a:t>
            </a:r>
          </a:p>
        </p:txBody>
      </p:sp>
      <p:pic>
        <p:nvPicPr>
          <p:cNvPr id="2" name="图片 1" descr="微信图片_20210118115849"/>
          <p:cNvPicPr>
            <a:picLocks noChangeAspect="1"/>
          </p:cNvPicPr>
          <p:nvPr/>
        </p:nvPicPr>
        <p:blipFill>
          <a:blip r:embed="rId5"/>
          <a:srcRect r="15267"/>
          <a:stretch>
            <a:fillRect/>
          </a:stretch>
        </p:blipFill>
        <p:spPr>
          <a:xfrm rot="5400000">
            <a:off x="232009" y="2159849"/>
            <a:ext cx="2849364" cy="2522309"/>
          </a:xfrm>
          <a:prstGeom prst="rect">
            <a:avLst/>
          </a:prstGeom>
        </p:spPr>
      </p:pic>
      <p:pic>
        <p:nvPicPr>
          <p:cNvPr id="5" name="图片 4" descr="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83909" y="1995687"/>
            <a:ext cx="2136164" cy="2849364"/>
          </a:xfrm>
          <a:prstGeom prst="rect">
            <a:avLst/>
          </a:prstGeom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236220" y="611505"/>
            <a:ext cx="8377555" cy="15278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85750" indent="-285750" eaLnBrk="0" hangingPunct="0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现有连续电镀线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30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条线，后期在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D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栋车间增加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18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条线，总规模达到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48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条线；</a:t>
            </a:r>
          </a:p>
          <a:p>
            <a:pPr marL="285750" indent="-285750" eaLnBrk="0" hangingPunct="0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具备点镀 （选择镀）、刷镀和浸镀能力，可镀镍、金、银、铂、钯镍、锡、铑钌等多种电镀工艺；</a:t>
            </a:r>
            <a:endParaRPr kumimoji="1"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eaLnBrk="0" hangingPunct="0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具备镀液成分、镀层外观、镀层结晶成分、镀层厚度等分析能力；</a:t>
            </a:r>
            <a:endParaRPr kumimoji="1"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eaLnBrk="0" hangingPunct="0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河南乾德精密技术有限公司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规划建设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50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条电镀线。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717" y="1995686"/>
            <a:ext cx="2540717" cy="1337551"/>
          </a:xfrm>
          <a:prstGeom prst="rect">
            <a:avLst/>
          </a:prstGeom>
          <a:noFill/>
          <a:ln w="38100" cmpd="dbl" algn="ctr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微信图片_202101090943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230" y="1936115"/>
            <a:ext cx="4042410" cy="2783840"/>
          </a:xfrm>
          <a:prstGeom prst="rect">
            <a:avLst/>
          </a:prstGeom>
        </p:spPr>
      </p:pic>
      <p:pic>
        <p:nvPicPr>
          <p:cNvPr id="5" name="图片 4" descr="微信图片_202101090943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8850" y="1931035"/>
            <a:ext cx="4031615" cy="2776855"/>
          </a:xfrm>
          <a:prstGeom prst="rect">
            <a:avLst/>
          </a:prstGeom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33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平行四边形 103"/>
          <p:cNvSpPr/>
          <p:nvPr/>
        </p:nvSpPr>
        <p:spPr>
          <a:xfrm>
            <a:off x="179506" y="51723"/>
            <a:ext cx="2030095" cy="378143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注塑能力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36220" y="611505"/>
            <a:ext cx="8377555" cy="15278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85750" indent="-285750" eaLnBrk="0" hangingPunct="0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启东工厂现有注塑机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245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台，其中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40-55T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的立式机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148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台，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20-110T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的卧式机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97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台，主要品牌有日精，百塑，沙迪克，住友，东芝等；</a:t>
            </a:r>
          </a:p>
          <a:p>
            <a:pPr marL="285750" indent="-285750" eaLnBrk="0" hangingPunct="0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注塑机</a:t>
            </a:r>
            <a:r>
              <a:rPr kumimoji="1" lang="en-US" altLang="zh-CN" sz="14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配置全自动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放料和</a:t>
            </a:r>
            <a:r>
              <a:rPr kumimoji="1" lang="en-US" altLang="zh-CN" sz="14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收料机，在线AOI检测产品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</a:p>
          <a:p>
            <a:pPr marL="285750" indent="-285750" eaLnBrk="0" hangingPunct="0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主要开发及生产的有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BTB、RF、TYPE-C、PIN PUSH、DDR、NGFF、USB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</a:t>
            </a:r>
            <a:r>
              <a:rPr kumimoji="1" lang="en-US" altLang="zh-CN" sz="14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汽车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连接器</a:t>
            </a:r>
            <a:r>
              <a:rPr kumimoji="1" lang="en-US" altLang="zh-CN" sz="14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等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07908" y="1563638"/>
            <a:ext cx="2796540" cy="15735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07908" y="3227656"/>
            <a:ext cx="2796540" cy="157353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46"/>
          <a:stretch>
            <a:fillRect/>
          </a:stretch>
        </p:blipFill>
        <p:spPr bwMode="auto">
          <a:xfrm>
            <a:off x="467618" y="1632441"/>
            <a:ext cx="5187916" cy="3171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34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平行四边形 103"/>
          <p:cNvSpPr/>
          <p:nvPr/>
        </p:nvSpPr>
        <p:spPr>
          <a:xfrm>
            <a:off x="179506" y="51723"/>
            <a:ext cx="2030095" cy="378143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自动机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36220" y="611505"/>
            <a:ext cx="8377555" cy="15278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85750" indent="-285750" eaLnBrk="0" hangingPunct="0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启东工厂现有自动机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381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台，自动化装配线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66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条；</a:t>
            </a:r>
            <a:endParaRPr kumimoji="1"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eaLnBrk="0" hangingPunct="0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可实现插针类、组合类连接器的自动化装配、在线检测等。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4" descr="QQ图片2015111111014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60" b="1089"/>
          <a:stretch>
            <a:fillRect/>
          </a:stretch>
        </p:blipFill>
        <p:spPr bwMode="auto">
          <a:xfrm>
            <a:off x="1115695" y="1861820"/>
            <a:ext cx="2700020" cy="137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QQ图片2015110916115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859915"/>
            <a:ext cx="2513965" cy="1380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4" name="Picture 6" descr="QQ图片2015110916123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448"/>
          <a:stretch>
            <a:fillRect/>
          </a:stretch>
        </p:blipFill>
        <p:spPr bwMode="auto">
          <a:xfrm>
            <a:off x="4787900" y="3309620"/>
            <a:ext cx="2523490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545" y="3282523"/>
            <a:ext cx="2700000" cy="151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平行四边形 103"/>
          <p:cNvSpPr/>
          <p:nvPr/>
        </p:nvSpPr>
        <p:spPr>
          <a:xfrm>
            <a:off x="179506" y="51723"/>
            <a:ext cx="2030095" cy="378143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模具加工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236220" y="611505"/>
            <a:ext cx="8377555" cy="15278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eaLnBrk="0" hangingPunct="0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现有加工设备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135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台，磨床设备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50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台、光学曲线磨床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台、放电设备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37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台、精密慢走丝线切割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17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台、中走丝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台、</a:t>
            </a:r>
            <a:r>
              <a:rPr kumimoji="1" lang="en-US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CNC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设备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台、铣床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台；</a:t>
            </a:r>
            <a:endParaRPr kumimoji="1"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 eaLnBrk="0" hangingPunct="0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配套模具检测设备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台；</a:t>
            </a:r>
          </a:p>
          <a:p>
            <a:pPr marL="342900" indent="-342900" eaLnBrk="0" hangingPunct="0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具有年产约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300</a:t>
            </a:r>
            <a:r>
              <a:rPr kumimoji="1"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套模具的生产能力。</a:t>
            </a:r>
            <a:r>
              <a:rPr kumimoji="1"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	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64705" y="555645"/>
            <a:ext cx="2580006" cy="3035826"/>
            <a:chOff x="167807" y="-827895"/>
            <a:chExt cx="2218734" cy="4047429"/>
          </a:xfrm>
        </p:grpSpPr>
        <p:sp>
          <p:nvSpPr>
            <p:cNvPr id="65" name="TextBox 64"/>
            <p:cNvSpPr txBox="1"/>
            <p:nvPr/>
          </p:nvSpPr>
          <p:spPr>
            <a:xfrm>
              <a:off x="1024954" y="-26227"/>
              <a:ext cx="1038864" cy="40721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>
              <a:solidFill>
                <a:schemeClr val="tx1">
                  <a:lumMod val="95000"/>
                  <a:lumOff val="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spcFirstLastPara="1" wrap="square" lIns="45718" tIns="45718" rIns="45718" bIns="45718" spcCol="3810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/>
                </a:rPr>
                <a:t>来料检验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026047" y="682746"/>
              <a:ext cx="1040223" cy="40721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>
              <a:solidFill>
                <a:schemeClr val="tx1">
                  <a:lumMod val="95000"/>
                  <a:lumOff val="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spcFirstLastPara="1" wrap="square" lIns="45718" tIns="45718" rIns="45718" bIns="45718" spcCol="3810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/>
                </a:rPr>
                <a:t>冲压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030866" y="1378815"/>
              <a:ext cx="1040223" cy="40721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>
              <a:solidFill>
                <a:schemeClr val="tx1">
                  <a:lumMod val="95000"/>
                  <a:lumOff val="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spcFirstLastPara="1" wrap="square" lIns="45718" tIns="45718" rIns="45718" bIns="45718" spcCol="3810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/>
                </a:rPr>
                <a:t>电镀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025181" y="2099536"/>
              <a:ext cx="1040223" cy="40721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>
              <a:solidFill>
                <a:schemeClr val="tx1">
                  <a:lumMod val="95000"/>
                  <a:lumOff val="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spcFirstLastPara="1" wrap="square" lIns="45718" tIns="45718" rIns="45718" bIns="45718" spcCol="3810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/>
                </a:rPr>
                <a:t>注塑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024954" y="2812321"/>
              <a:ext cx="1040223" cy="40721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>
              <a:solidFill>
                <a:schemeClr val="tx1">
                  <a:lumMod val="95000"/>
                  <a:lumOff val="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spcFirstLastPara="1" wrap="square" lIns="45718" tIns="45718" rIns="45718" bIns="45718" spcCol="3810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/>
                </a:rPr>
                <a:t>组装</a:t>
              </a:r>
            </a:p>
          </p:txBody>
        </p:sp>
        <p:sp>
          <p:nvSpPr>
            <p:cNvPr id="28" name="TextBox 61"/>
            <p:cNvSpPr txBox="1"/>
            <p:nvPr/>
          </p:nvSpPr>
          <p:spPr>
            <a:xfrm>
              <a:off x="198388" y="-827895"/>
              <a:ext cx="2188153" cy="697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spcFirstLastPara="1" wrap="square" lIns="45718" tIns="45718" rIns="45718" bIns="45718" spcCol="38100">
              <a:spAutoFit/>
            </a:bodyPr>
            <a:lstStyle/>
            <a:p>
              <a:pPr marL="285750" indent="-285750">
                <a:defRPr/>
              </a:pPr>
              <a:r>
                <a:rPr lang="zh-CN" altLang="en-US" sz="1400" b="0" u="sng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追溯性</a:t>
              </a:r>
            </a:p>
            <a:p>
              <a:pPr marL="285750" indent="-285750">
                <a:defRPr/>
              </a:pPr>
              <a:r>
                <a:rPr lang="zh-CN" altLang="en-US" sz="1400" b="0" u="sng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全制程实现批号相互关联。</a:t>
              </a:r>
            </a:p>
          </p:txBody>
        </p:sp>
        <p:sp>
          <p:nvSpPr>
            <p:cNvPr id="29" name="TextBox 65"/>
            <p:cNvSpPr txBox="1"/>
            <p:nvPr/>
          </p:nvSpPr>
          <p:spPr>
            <a:xfrm>
              <a:off x="167807" y="-32807"/>
              <a:ext cx="668405" cy="410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spcFirstLastPara="1" wrap="square" lIns="45718" tIns="45718" rIns="45718" bIns="45718" spcCol="3810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1400" b="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/>
                </a:rPr>
                <a:t>过程：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28549" y="3622040"/>
            <a:ext cx="8590351" cy="1189957"/>
            <a:chOff x="565" y="5601"/>
            <a:chExt cx="13638" cy="1977"/>
          </a:xfrm>
        </p:grpSpPr>
        <p:pic>
          <p:nvPicPr>
            <p:cNvPr id="3" name="图片 2" descr="微信图片_20210108114038"/>
            <p:cNvPicPr>
              <a:picLocks noChangeAspect="1"/>
            </p:cNvPicPr>
            <p:nvPr/>
          </p:nvPicPr>
          <p:blipFill>
            <a:blip r:embed="rId3"/>
            <a:srcRect l="879" r="3687" b="38083"/>
            <a:stretch>
              <a:fillRect/>
            </a:stretch>
          </p:blipFill>
          <p:spPr>
            <a:xfrm>
              <a:off x="566" y="5601"/>
              <a:ext cx="13637" cy="1977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1644" y="5978"/>
              <a:ext cx="2780" cy="29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65" y="6657"/>
              <a:ext cx="4821" cy="802"/>
            </a:xfrm>
            <a:prstGeom prst="rect">
              <a:avLst/>
            </a:prstGeom>
            <a:noFill/>
            <a:ln w="31750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" name="直接箭头连接符 5"/>
            <p:cNvCxnSpPr/>
            <p:nvPr/>
          </p:nvCxnSpPr>
          <p:spPr>
            <a:xfrm>
              <a:off x="2616" y="6318"/>
              <a:ext cx="510" cy="34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图片 11" descr="微信图片_202101121615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0111" y="573406"/>
            <a:ext cx="5443855" cy="3017996"/>
          </a:xfrm>
          <a:prstGeom prst="rect">
            <a:avLst/>
          </a:prstGeom>
        </p:spPr>
      </p:pic>
      <p:cxnSp>
        <p:nvCxnSpPr>
          <p:cNvPr id="7" name="直接箭头连接符 6"/>
          <p:cNvCxnSpPr/>
          <p:nvPr/>
        </p:nvCxnSpPr>
        <p:spPr>
          <a:xfrm>
            <a:off x="1667510" y="1472406"/>
            <a:ext cx="0" cy="216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1668145" y="3056573"/>
            <a:ext cx="0" cy="216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1661160" y="2517775"/>
            <a:ext cx="0" cy="216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1661160" y="1995329"/>
            <a:ext cx="0" cy="216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灯片编号占位符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36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平行四边形 103"/>
          <p:cNvSpPr/>
          <p:nvPr/>
        </p:nvSpPr>
        <p:spPr>
          <a:xfrm>
            <a:off x="179506" y="51723"/>
            <a:ext cx="2030095" cy="378143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MES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系统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组合 105"/>
          <p:cNvGrpSpPr/>
          <p:nvPr/>
        </p:nvGrpSpPr>
        <p:grpSpPr>
          <a:xfrm>
            <a:off x="147955" y="643890"/>
            <a:ext cx="13022580" cy="4202915"/>
            <a:chOff x="43" y="1085"/>
            <a:chExt cx="21179" cy="6944"/>
          </a:xfrm>
        </p:grpSpPr>
        <p:pic>
          <p:nvPicPr>
            <p:cNvPr id="359" name="Picture 359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887" y="6841"/>
              <a:ext cx="3141" cy="820"/>
            </a:xfrm>
            <a:prstGeom prst="rect">
              <a:avLst/>
            </a:prstGeom>
            <a:noFill/>
          </p:spPr>
        </p:pic>
        <p:pic>
          <p:nvPicPr>
            <p:cNvPr id="360" name="Picture 360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612" y="6737"/>
              <a:ext cx="3141" cy="820"/>
            </a:xfrm>
            <a:prstGeom prst="rect">
              <a:avLst/>
            </a:prstGeom>
            <a:noFill/>
          </p:spPr>
        </p:pic>
        <p:pic>
          <p:nvPicPr>
            <p:cNvPr id="361" name="Picture 361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74" y="6699"/>
              <a:ext cx="3738" cy="820"/>
            </a:xfrm>
            <a:prstGeom prst="rect">
              <a:avLst/>
            </a:prstGeom>
            <a:noFill/>
          </p:spPr>
        </p:pic>
        <p:pic>
          <p:nvPicPr>
            <p:cNvPr id="362" name="Picture 362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09" y="3160"/>
              <a:ext cx="13963" cy="1301"/>
            </a:xfrm>
            <a:prstGeom prst="rect">
              <a:avLst/>
            </a:prstGeom>
            <a:noFill/>
          </p:spPr>
        </p:pic>
        <p:pic>
          <p:nvPicPr>
            <p:cNvPr id="363" name="Picture 363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187" y="3130"/>
              <a:ext cx="2076" cy="986"/>
            </a:xfrm>
            <a:prstGeom prst="rect">
              <a:avLst/>
            </a:prstGeom>
            <a:noFill/>
          </p:spPr>
        </p:pic>
        <p:pic>
          <p:nvPicPr>
            <p:cNvPr id="364" name="Picture 364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3433" y="2382"/>
              <a:ext cx="972" cy="727"/>
            </a:xfrm>
            <a:prstGeom prst="rect">
              <a:avLst/>
            </a:prstGeom>
            <a:noFill/>
          </p:spPr>
        </p:pic>
        <p:pic>
          <p:nvPicPr>
            <p:cNvPr id="365" name="Picture 365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365" y="1499"/>
              <a:ext cx="5030" cy="1513"/>
            </a:xfrm>
            <a:prstGeom prst="rect">
              <a:avLst/>
            </a:prstGeom>
            <a:noFill/>
          </p:spPr>
        </p:pic>
        <p:pic>
          <p:nvPicPr>
            <p:cNvPr id="366" name="Picture 366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082" y="6752"/>
              <a:ext cx="569" cy="495"/>
            </a:xfrm>
            <a:prstGeom prst="rect">
              <a:avLst/>
            </a:prstGeom>
            <a:noFill/>
          </p:spPr>
        </p:pic>
        <p:pic>
          <p:nvPicPr>
            <p:cNvPr id="367" name="Picture 367"/>
            <p:cNvPicPr>
              <a:picLocks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605" y="6752"/>
              <a:ext cx="720" cy="495"/>
            </a:xfrm>
            <a:prstGeom prst="rect">
              <a:avLst/>
            </a:prstGeom>
            <a:noFill/>
          </p:spPr>
        </p:pic>
        <p:pic>
          <p:nvPicPr>
            <p:cNvPr id="368" name="Picture 368"/>
            <p:cNvPicPr>
              <a:picLocks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776" y="6752"/>
              <a:ext cx="662" cy="495"/>
            </a:xfrm>
            <a:prstGeom prst="rect">
              <a:avLst/>
            </a:prstGeom>
            <a:noFill/>
          </p:spPr>
        </p:pic>
        <p:pic>
          <p:nvPicPr>
            <p:cNvPr id="369" name="Picture 367"/>
            <p:cNvPicPr>
              <a:picLocks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698" y="6752"/>
              <a:ext cx="720" cy="495"/>
            </a:xfrm>
            <a:prstGeom prst="rect">
              <a:avLst/>
            </a:prstGeom>
            <a:noFill/>
          </p:spPr>
        </p:pic>
        <p:pic>
          <p:nvPicPr>
            <p:cNvPr id="370" name="Picture 367"/>
            <p:cNvPicPr>
              <a:picLocks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1976" y="6849"/>
              <a:ext cx="720" cy="495"/>
            </a:xfrm>
            <a:prstGeom prst="rect">
              <a:avLst/>
            </a:prstGeom>
            <a:noFill/>
          </p:spPr>
        </p:pic>
        <p:pic>
          <p:nvPicPr>
            <p:cNvPr id="371" name="Picture 371"/>
            <p:cNvPicPr>
              <a:picLocks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952" y="5683"/>
              <a:ext cx="833" cy="594"/>
            </a:xfrm>
            <a:prstGeom prst="rect">
              <a:avLst/>
            </a:prstGeom>
            <a:noFill/>
          </p:spPr>
        </p:pic>
        <p:pic>
          <p:nvPicPr>
            <p:cNvPr id="372" name="Picture 372"/>
            <p:cNvPicPr>
              <a:picLocks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085" y="5046"/>
              <a:ext cx="977" cy="646"/>
            </a:xfrm>
            <a:prstGeom prst="rect">
              <a:avLst/>
            </a:prstGeom>
            <a:noFill/>
          </p:spPr>
        </p:pic>
        <p:pic>
          <p:nvPicPr>
            <p:cNvPr id="373" name="Picture 372"/>
            <p:cNvPicPr>
              <a:picLocks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0332" y="5272"/>
              <a:ext cx="977" cy="646"/>
            </a:xfrm>
            <a:prstGeom prst="rect">
              <a:avLst/>
            </a:prstGeom>
            <a:noFill/>
          </p:spPr>
        </p:pic>
        <p:pic>
          <p:nvPicPr>
            <p:cNvPr id="374" name="Picture 374"/>
            <p:cNvPicPr>
              <a:picLocks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966" y="5587"/>
              <a:ext cx="1795" cy="648"/>
            </a:xfrm>
            <a:prstGeom prst="rect">
              <a:avLst/>
            </a:prstGeom>
            <a:noFill/>
          </p:spPr>
        </p:pic>
        <p:pic>
          <p:nvPicPr>
            <p:cNvPr id="375" name="Picture 375"/>
            <p:cNvPicPr>
              <a:picLocks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348" y="6372"/>
              <a:ext cx="1205" cy="403"/>
            </a:xfrm>
            <a:prstGeom prst="rect">
              <a:avLst/>
            </a:prstGeom>
            <a:noFill/>
          </p:spPr>
        </p:pic>
        <p:pic>
          <p:nvPicPr>
            <p:cNvPr id="376" name="Picture 376"/>
            <p:cNvPicPr>
              <a:picLocks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087" y="6374"/>
              <a:ext cx="469" cy="394"/>
            </a:xfrm>
            <a:prstGeom prst="rect">
              <a:avLst/>
            </a:prstGeom>
            <a:noFill/>
          </p:spPr>
        </p:pic>
        <p:pic>
          <p:nvPicPr>
            <p:cNvPr id="377" name="Picture 377"/>
            <p:cNvPicPr>
              <a:picLocks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507" y="6365"/>
              <a:ext cx="1479" cy="410"/>
            </a:xfrm>
            <a:prstGeom prst="rect">
              <a:avLst/>
            </a:prstGeom>
            <a:noFill/>
          </p:spPr>
        </p:pic>
        <p:pic>
          <p:nvPicPr>
            <p:cNvPr id="378" name="Picture 378"/>
            <p:cNvPicPr>
              <a:picLocks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846" y="6257"/>
              <a:ext cx="550" cy="529"/>
            </a:xfrm>
            <a:prstGeom prst="rect">
              <a:avLst/>
            </a:prstGeom>
            <a:noFill/>
          </p:spPr>
        </p:pic>
        <p:pic>
          <p:nvPicPr>
            <p:cNvPr id="379" name="Picture 379"/>
            <p:cNvPicPr>
              <a:picLocks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347" y="6262"/>
              <a:ext cx="737" cy="511"/>
            </a:xfrm>
            <a:prstGeom prst="rect">
              <a:avLst/>
            </a:prstGeom>
            <a:noFill/>
          </p:spPr>
        </p:pic>
        <p:pic>
          <p:nvPicPr>
            <p:cNvPr id="380" name="Picture 380"/>
            <p:cNvPicPr>
              <a:picLocks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1104" y="6611"/>
              <a:ext cx="795" cy="262"/>
            </a:xfrm>
            <a:prstGeom prst="rect">
              <a:avLst/>
            </a:prstGeom>
            <a:noFill/>
          </p:spPr>
        </p:pic>
        <p:pic>
          <p:nvPicPr>
            <p:cNvPr id="381" name="Picture 381"/>
            <p:cNvPicPr>
              <a:picLocks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1855" y="6618"/>
              <a:ext cx="506" cy="252"/>
            </a:xfrm>
            <a:prstGeom prst="rect">
              <a:avLst/>
            </a:prstGeom>
            <a:noFill/>
          </p:spPr>
        </p:pic>
        <p:pic>
          <p:nvPicPr>
            <p:cNvPr id="382" name="Picture 382"/>
            <p:cNvPicPr>
              <a:picLocks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042" y="5308"/>
              <a:ext cx="500" cy="541"/>
            </a:xfrm>
            <a:prstGeom prst="rect">
              <a:avLst/>
            </a:prstGeom>
            <a:noFill/>
          </p:spPr>
        </p:pic>
        <p:pic>
          <p:nvPicPr>
            <p:cNvPr id="383" name="Picture 383"/>
            <p:cNvPicPr>
              <a:picLocks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334" y="5533"/>
              <a:ext cx="1063" cy="165"/>
            </a:xfrm>
            <a:prstGeom prst="rect">
              <a:avLst/>
            </a:prstGeom>
            <a:noFill/>
          </p:spPr>
        </p:pic>
        <p:pic>
          <p:nvPicPr>
            <p:cNvPr id="384" name="Picture 384"/>
            <p:cNvPicPr>
              <a:picLocks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542" y="4753"/>
              <a:ext cx="1591" cy="740"/>
            </a:xfrm>
            <a:prstGeom prst="rect">
              <a:avLst/>
            </a:prstGeom>
            <a:noFill/>
          </p:spPr>
        </p:pic>
        <p:pic>
          <p:nvPicPr>
            <p:cNvPr id="385" name="Picture 385"/>
            <p:cNvPicPr>
              <a:picLocks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911" y="5421"/>
              <a:ext cx="460" cy="217"/>
            </a:xfrm>
            <a:prstGeom prst="rect">
              <a:avLst/>
            </a:prstGeom>
            <a:noFill/>
          </p:spPr>
        </p:pic>
        <p:pic>
          <p:nvPicPr>
            <p:cNvPr id="386" name="Picture 386"/>
            <p:cNvPicPr>
              <a:picLocks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374" y="5289"/>
              <a:ext cx="612" cy="650"/>
            </a:xfrm>
            <a:prstGeom prst="rect">
              <a:avLst/>
            </a:prstGeom>
            <a:noFill/>
          </p:spPr>
        </p:pic>
        <p:pic>
          <p:nvPicPr>
            <p:cNvPr id="387" name="Picture 387"/>
            <p:cNvPicPr>
              <a:picLocks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740" y="5553"/>
              <a:ext cx="612" cy="381"/>
            </a:xfrm>
            <a:prstGeom prst="rect">
              <a:avLst/>
            </a:prstGeom>
            <a:noFill/>
          </p:spPr>
        </p:pic>
        <p:pic>
          <p:nvPicPr>
            <p:cNvPr id="388" name="Picture 388"/>
            <p:cNvPicPr>
              <a:picLocks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823" y="5904"/>
              <a:ext cx="1149" cy="137"/>
            </a:xfrm>
            <a:prstGeom prst="rect">
              <a:avLst/>
            </a:prstGeom>
            <a:noFill/>
          </p:spPr>
        </p:pic>
        <p:pic>
          <p:nvPicPr>
            <p:cNvPr id="389" name="Picture 389"/>
            <p:cNvPicPr>
              <a:picLocks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542" y="5677"/>
              <a:ext cx="573" cy="514"/>
            </a:xfrm>
            <a:prstGeom prst="rect">
              <a:avLst/>
            </a:prstGeom>
            <a:noFill/>
          </p:spPr>
        </p:pic>
        <p:pic>
          <p:nvPicPr>
            <p:cNvPr id="390" name="Picture 390"/>
            <p:cNvPicPr>
              <a:picLocks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0792" y="5904"/>
              <a:ext cx="668" cy="514"/>
            </a:xfrm>
            <a:prstGeom prst="rect">
              <a:avLst/>
            </a:prstGeom>
            <a:noFill/>
          </p:spPr>
        </p:pic>
        <p:pic>
          <p:nvPicPr>
            <p:cNvPr id="391" name="Picture 391"/>
            <p:cNvPicPr>
              <a:picLocks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1289" y="5535"/>
              <a:ext cx="616" cy="561"/>
            </a:xfrm>
            <a:prstGeom prst="rect">
              <a:avLst/>
            </a:prstGeom>
            <a:noFill/>
          </p:spPr>
        </p:pic>
        <p:pic>
          <p:nvPicPr>
            <p:cNvPr id="392" name="Picture 392"/>
            <p:cNvPicPr>
              <a:picLocks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088" y="6772"/>
              <a:ext cx="1555" cy="533"/>
            </a:xfrm>
            <a:prstGeom prst="rect">
              <a:avLst/>
            </a:prstGeom>
            <a:noFill/>
          </p:spPr>
        </p:pic>
        <p:pic>
          <p:nvPicPr>
            <p:cNvPr id="393" name="Picture 393"/>
            <p:cNvPicPr>
              <a:picLocks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0354" y="6849"/>
              <a:ext cx="1541" cy="540"/>
            </a:xfrm>
            <a:prstGeom prst="rect">
              <a:avLst/>
            </a:prstGeom>
            <a:noFill/>
          </p:spPr>
        </p:pic>
        <p:pic>
          <p:nvPicPr>
            <p:cNvPr id="394" name="Picture 394"/>
            <p:cNvPicPr>
              <a:picLocks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095" y="5877"/>
              <a:ext cx="864" cy="517"/>
            </a:xfrm>
            <a:prstGeom prst="rect">
              <a:avLst/>
            </a:prstGeom>
            <a:noFill/>
          </p:spPr>
        </p:pic>
        <p:pic>
          <p:nvPicPr>
            <p:cNvPr id="395" name="Picture 395"/>
            <p:cNvPicPr>
              <a:picLocks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 rot="10800000" flipV="1">
              <a:off x="3113" y="5245"/>
              <a:ext cx="818" cy="396"/>
            </a:xfrm>
            <a:prstGeom prst="rect">
              <a:avLst/>
            </a:prstGeom>
            <a:noFill/>
          </p:spPr>
        </p:pic>
        <p:pic>
          <p:nvPicPr>
            <p:cNvPr id="396" name="Picture 396"/>
            <p:cNvPicPr>
              <a:picLocks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1438" y="6081"/>
              <a:ext cx="874" cy="553"/>
            </a:xfrm>
            <a:prstGeom prst="rect">
              <a:avLst/>
            </a:prstGeom>
            <a:noFill/>
          </p:spPr>
        </p:pic>
        <p:pic>
          <p:nvPicPr>
            <p:cNvPr id="397" name="Picture 397"/>
            <p:cNvPicPr>
              <a:picLocks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598" y="3940"/>
              <a:ext cx="4679" cy="384"/>
            </a:xfrm>
            <a:prstGeom prst="rect">
              <a:avLst/>
            </a:prstGeom>
            <a:noFill/>
          </p:spPr>
        </p:pic>
        <p:sp>
          <p:nvSpPr>
            <p:cNvPr id="398" name="Freeform 398"/>
            <p:cNvSpPr/>
            <p:nvPr/>
          </p:nvSpPr>
          <p:spPr>
            <a:xfrm>
              <a:off x="2162" y="3332"/>
              <a:ext cx="4036" cy="1262"/>
            </a:xfrm>
            <a:custGeom>
              <a:avLst/>
              <a:gdLst/>
              <a:ahLst/>
              <a:cxnLst/>
              <a:rect l="0" t="0" r="0" b="0"/>
              <a:pathLst>
                <a:path w="2542032" h="769620">
                  <a:moveTo>
                    <a:pt x="0" y="769620"/>
                  </a:moveTo>
                  <a:lnTo>
                    <a:pt x="2542032" y="769620"/>
                  </a:lnTo>
                  <a:lnTo>
                    <a:pt x="2542032" y="0"/>
                  </a:lnTo>
                  <a:lnTo>
                    <a:pt x="0" y="0"/>
                  </a:lnTo>
                  <a:lnTo>
                    <a:pt x="0" y="769620"/>
                  </a:lnTo>
                  <a:close/>
                </a:path>
              </a:pathLst>
            </a:custGeom>
            <a:solidFill>
              <a:srgbClr val="F2F2F2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pic>
          <p:nvPicPr>
            <p:cNvPr id="399" name="Picture 399"/>
            <p:cNvPicPr>
              <a:picLocks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023" y="3933"/>
              <a:ext cx="4429" cy="384"/>
            </a:xfrm>
            <a:prstGeom prst="rect">
              <a:avLst/>
            </a:prstGeom>
            <a:noFill/>
          </p:spPr>
        </p:pic>
        <p:sp>
          <p:nvSpPr>
            <p:cNvPr id="400" name="Freeform 400"/>
            <p:cNvSpPr/>
            <p:nvPr/>
          </p:nvSpPr>
          <p:spPr>
            <a:xfrm>
              <a:off x="8146" y="3325"/>
              <a:ext cx="3759" cy="1269"/>
            </a:xfrm>
            <a:custGeom>
              <a:avLst/>
              <a:gdLst/>
              <a:ahLst/>
              <a:cxnLst/>
              <a:rect l="0" t="0" r="0" b="0"/>
              <a:pathLst>
                <a:path w="2383536" h="769620">
                  <a:moveTo>
                    <a:pt x="0" y="769620"/>
                  </a:moveTo>
                  <a:lnTo>
                    <a:pt x="2383536" y="769620"/>
                  </a:lnTo>
                  <a:lnTo>
                    <a:pt x="2383536" y="0"/>
                  </a:lnTo>
                  <a:lnTo>
                    <a:pt x="0" y="0"/>
                  </a:lnTo>
                  <a:lnTo>
                    <a:pt x="0" y="769620"/>
                  </a:lnTo>
                  <a:close/>
                </a:path>
              </a:pathLst>
            </a:custGeom>
            <a:solidFill>
              <a:srgbClr val="F2F2F2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1" name="Freeform 401"/>
            <p:cNvSpPr/>
            <p:nvPr/>
          </p:nvSpPr>
          <p:spPr>
            <a:xfrm>
              <a:off x="7815" y="3627"/>
              <a:ext cx="454" cy="340"/>
            </a:xfrm>
            <a:custGeom>
              <a:avLst/>
              <a:gdLst/>
              <a:ahLst/>
              <a:cxnLst/>
              <a:rect l="0" t="0" r="0" b="0"/>
              <a:pathLst>
                <a:path w="288035" h="288035">
                  <a:moveTo>
                    <a:pt x="0" y="144017"/>
                  </a:moveTo>
                  <a:cubicBezTo>
                    <a:pt x="0" y="64515"/>
                    <a:pt x="64515" y="0"/>
                    <a:pt x="144018" y="0"/>
                  </a:cubicBezTo>
                  <a:cubicBezTo>
                    <a:pt x="223520" y="0"/>
                    <a:pt x="288035" y="64515"/>
                    <a:pt x="288035" y="144017"/>
                  </a:cubicBezTo>
                  <a:cubicBezTo>
                    <a:pt x="288035" y="223520"/>
                    <a:pt x="223520" y="288035"/>
                    <a:pt x="144018" y="288035"/>
                  </a:cubicBezTo>
                  <a:cubicBezTo>
                    <a:pt x="64515" y="288035"/>
                    <a:pt x="0" y="223520"/>
                    <a:pt x="0" y="144017"/>
                  </a:cubicBezTo>
                  <a:close/>
                </a:path>
              </a:pathLst>
            </a:custGeom>
            <a:noFill/>
            <a:ln w="12191" cap="flat" cmpd="sng">
              <a:solidFill>
                <a:srgbClr val="41719C">
                  <a:alpha val="100000"/>
                </a:srgbClr>
              </a:solidFill>
              <a:miter lim="127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2" name="Freeform 402"/>
            <p:cNvSpPr/>
            <p:nvPr/>
          </p:nvSpPr>
          <p:spPr>
            <a:xfrm>
              <a:off x="7889" y="3703"/>
              <a:ext cx="341" cy="230"/>
            </a:xfrm>
            <a:custGeom>
              <a:avLst/>
              <a:gdLst/>
              <a:ahLst/>
              <a:cxnLst/>
              <a:rect l="0" t="0" r="0" b="0"/>
              <a:pathLst>
                <a:path w="216408" h="195071">
                  <a:moveTo>
                    <a:pt x="0" y="97535"/>
                  </a:moveTo>
                  <a:lnTo>
                    <a:pt x="108205" y="0"/>
                  </a:lnTo>
                  <a:lnTo>
                    <a:pt x="216408" y="97535"/>
                  </a:lnTo>
                  <a:lnTo>
                    <a:pt x="162307" y="97535"/>
                  </a:lnTo>
                  <a:lnTo>
                    <a:pt x="162307" y="195071"/>
                  </a:lnTo>
                  <a:lnTo>
                    <a:pt x="54102" y="195071"/>
                  </a:lnTo>
                  <a:lnTo>
                    <a:pt x="54102" y="97535"/>
                  </a:lnTo>
                  <a:close/>
                </a:path>
              </a:pathLst>
            </a:custGeom>
            <a:solidFill>
              <a:srgbClr val="ED7D31">
                <a:alpha val="100000"/>
              </a:srgbClr>
            </a:solidFill>
            <a:ln w="12191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3" name="Freeform 403"/>
            <p:cNvSpPr/>
            <p:nvPr/>
          </p:nvSpPr>
          <p:spPr>
            <a:xfrm>
              <a:off x="5909" y="3616"/>
              <a:ext cx="454" cy="340"/>
            </a:xfrm>
            <a:custGeom>
              <a:avLst/>
              <a:gdLst/>
              <a:ahLst/>
              <a:cxnLst/>
              <a:rect l="0" t="0" r="0" b="0"/>
              <a:pathLst>
                <a:path w="288035" h="288035">
                  <a:moveTo>
                    <a:pt x="288035" y="144017"/>
                  </a:moveTo>
                  <a:cubicBezTo>
                    <a:pt x="288035" y="223520"/>
                    <a:pt x="223520" y="288035"/>
                    <a:pt x="144017" y="288035"/>
                  </a:cubicBezTo>
                  <a:cubicBezTo>
                    <a:pt x="64515" y="288035"/>
                    <a:pt x="0" y="223520"/>
                    <a:pt x="0" y="144017"/>
                  </a:cubicBezTo>
                  <a:cubicBezTo>
                    <a:pt x="0" y="64515"/>
                    <a:pt x="64515" y="0"/>
                    <a:pt x="144017" y="0"/>
                  </a:cubicBezTo>
                  <a:cubicBezTo>
                    <a:pt x="223520" y="0"/>
                    <a:pt x="288035" y="64515"/>
                    <a:pt x="288035" y="144017"/>
                  </a:cubicBezTo>
                  <a:close/>
                </a:path>
              </a:pathLst>
            </a:custGeom>
            <a:noFill/>
            <a:ln w="12191" cap="flat" cmpd="sng">
              <a:solidFill>
                <a:srgbClr val="41719C">
                  <a:alpha val="100000"/>
                </a:srgbClr>
              </a:solidFill>
              <a:miter lim="127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4" name="Freeform 404"/>
            <p:cNvSpPr/>
            <p:nvPr/>
          </p:nvSpPr>
          <p:spPr>
            <a:xfrm>
              <a:off x="5964" y="3681"/>
              <a:ext cx="341" cy="230"/>
            </a:xfrm>
            <a:custGeom>
              <a:avLst/>
              <a:gdLst/>
              <a:ahLst/>
              <a:cxnLst/>
              <a:rect l="0" t="0" r="0" b="0"/>
              <a:pathLst>
                <a:path w="216407" h="195071">
                  <a:moveTo>
                    <a:pt x="216407" y="97536"/>
                  </a:moveTo>
                  <a:lnTo>
                    <a:pt x="108204" y="195071"/>
                  </a:lnTo>
                  <a:lnTo>
                    <a:pt x="0" y="97536"/>
                  </a:lnTo>
                  <a:lnTo>
                    <a:pt x="54101" y="97536"/>
                  </a:lnTo>
                  <a:lnTo>
                    <a:pt x="54101" y="0"/>
                  </a:lnTo>
                  <a:lnTo>
                    <a:pt x="162306" y="0"/>
                  </a:lnTo>
                  <a:lnTo>
                    <a:pt x="162306" y="97536"/>
                  </a:lnTo>
                  <a:close/>
                </a:path>
              </a:pathLst>
            </a:custGeom>
            <a:solidFill>
              <a:srgbClr val="5B9BD5">
                <a:alpha val="100000"/>
              </a:srgbClr>
            </a:solidFill>
            <a:ln w="12191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pic>
          <p:nvPicPr>
            <p:cNvPr id="405" name="Picture 405"/>
            <p:cNvPicPr>
              <a:picLocks noChangeArrowheads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418" y="6941"/>
              <a:ext cx="1206" cy="120"/>
            </a:xfrm>
            <a:prstGeom prst="rect">
              <a:avLst/>
            </a:prstGeom>
            <a:noFill/>
          </p:spPr>
        </p:pic>
        <p:pic>
          <p:nvPicPr>
            <p:cNvPr id="406" name="Picture 406"/>
            <p:cNvPicPr>
              <a:picLocks noChangeArrowheads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16" y="2331"/>
              <a:ext cx="1313" cy="783"/>
            </a:xfrm>
            <a:prstGeom prst="rect">
              <a:avLst/>
            </a:prstGeom>
            <a:noFill/>
          </p:spPr>
        </p:pic>
        <p:pic>
          <p:nvPicPr>
            <p:cNvPr id="407" name="Picture 407"/>
            <p:cNvPicPr>
              <a:picLocks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480" y="2574"/>
              <a:ext cx="522" cy="391"/>
            </a:xfrm>
            <a:prstGeom prst="rect">
              <a:avLst/>
            </a:prstGeom>
            <a:noFill/>
          </p:spPr>
        </p:pic>
        <p:pic>
          <p:nvPicPr>
            <p:cNvPr id="408" name="Picture 408"/>
            <p:cNvPicPr>
              <a:picLocks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569" y="2615"/>
              <a:ext cx="347" cy="286"/>
            </a:xfrm>
            <a:prstGeom prst="rect">
              <a:avLst/>
            </a:prstGeom>
            <a:noFill/>
          </p:spPr>
        </p:pic>
        <p:pic>
          <p:nvPicPr>
            <p:cNvPr id="409" name="Picture 409"/>
            <p:cNvPicPr>
              <a:picLocks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642" y="2821"/>
              <a:ext cx="2764" cy="339"/>
            </a:xfrm>
            <a:prstGeom prst="rect">
              <a:avLst/>
            </a:prstGeom>
            <a:noFill/>
          </p:spPr>
        </p:pic>
        <p:sp>
          <p:nvSpPr>
            <p:cNvPr id="410" name="Freeform 410"/>
            <p:cNvSpPr/>
            <p:nvPr/>
          </p:nvSpPr>
          <p:spPr>
            <a:xfrm>
              <a:off x="2107" y="2367"/>
              <a:ext cx="2186" cy="709"/>
            </a:xfrm>
            <a:custGeom>
              <a:avLst/>
              <a:gdLst/>
              <a:ahLst/>
              <a:cxnLst/>
              <a:rect l="0" t="0" r="0" b="0"/>
              <a:pathLst>
                <a:path w="1388364" h="600456">
                  <a:moveTo>
                    <a:pt x="0" y="600456"/>
                  </a:moveTo>
                  <a:lnTo>
                    <a:pt x="1388364" y="600456"/>
                  </a:lnTo>
                  <a:lnTo>
                    <a:pt x="1388364" y="0"/>
                  </a:lnTo>
                  <a:lnTo>
                    <a:pt x="0" y="0"/>
                  </a:lnTo>
                  <a:lnTo>
                    <a:pt x="0" y="600456"/>
                  </a:lnTo>
                  <a:close/>
                </a:path>
              </a:pathLst>
            </a:custGeom>
            <a:solidFill>
              <a:srgbClr val="F2F2F2">
                <a:alpha val="100000"/>
              </a:srgbClr>
            </a:solidFill>
            <a:ln w="12191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pic>
          <p:nvPicPr>
            <p:cNvPr id="411" name="Picture 411"/>
            <p:cNvPicPr>
              <a:picLocks noChangeArrowheads="1"/>
            </p:cNvPicPr>
            <p:nvPr/>
          </p:nvPicPr>
          <p:blipFill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480" y="1570"/>
              <a:ext cx="522" cy="390"/>
            </a:xfrm>
            <a:prstGeom prst="rect">
              <a:avLst/>
            </a:prstGeom>
            <a:noFill/>
          </p:spPr>
        </p:pic>
        <p:pic>
          <p:nvPicPr>
            <p:cNvPr id="412" name="Picture 412"/>
            <p:cNvPicPr>
              <a:picLocks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569" y="1616"/>
              <a:ext cx="347" cy="286"/>
            </a:xfrm>
            <a:prstGeom prst="rect">
              <a:avLst/>
            </a:prstGeom>
            <a:noFill/>
          </p:spPr>
        </p:pic>
        <p:pic>
          <p:nvPicPr>
            <p:cNvPr id="413" name="Picture 409"/>
            <p:cNvPicPr>
              <a:picLocks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642" y="1822"/>
              <a:ext cx="2764" cy="339"/>
            </a:xfrm>
            <a:prstGeom prst="rect">
              <a:avLst/>
            </a:prstGeom>
            <a:noFill/>
          </p:spPr>
        </p:pic>
        <p:sp>
          <p:nvSpPr>
            <p:cNvPr id="414" name="Freeform 414"/>
            <p:cNvSpPr/>
            <p:nvPr/>
          </p:nvSpPr>
          <p:spPr>
            <a:xfrm>
              <a:off x="2107" y="1368"/>
              <a:ext cx="2186" cy="709"/>
            </a:xfrm>
            <a:custGeom>
              <a:avLst/>
              <a:gdLst/>
              <a:ahLst/>
              <a:cxnLst/>
              <a:rect l="0" t="0" r="0" b="0"/>
              <a:pathLst>
                <a:path w="1388364" h="600456">
                  <a:moveTo>
                    <a:pt x="0" y="600456"/>
                  </a:moveTo>
                  <a:lnTo>
                    <a:pt x="1388364" y="600456"/>
                  </a:lnTo>
                  <a:lnTo>
                    <a:pt x="1388364" y="0"/>
                  </a:lnTo>
                  <a:lnTo>
                    <a:pt x="0" y="0"/>
                  </a:lnTo>
                  <a:lnTo>
                    <a:pt x="0" y="600456"/>
                  </a:lnTo>
                  <a:close/>
                </a:path>
              </a:pathLst>
            </a:custGeom>
            <a:solidFill>
              <a:srgbClr val="F2F2F2">
                <a:alpha val="100000"/>
              </a:srgbClr>
            </a:solidFill>
            <a:ln w="12191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pic>
          <p:nvPicPr>
            <p:cNvPr id="415" name="Picture 415"/>
            <p:cNvPicPr>
              <a:picLocks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09" y="1528"/>
              <a:ext cx="991" cy="706"/>
            </a:xfrm>
            <a:prstGeom prst="rect">
              <a:avLst/>
            </a:prstGeom>
            <a:noFill/>
          </p:spPr>
        </p:pic>
        <p:pic>
          <p:nvPicPr>
            <p:cNvPr id="416" name="Picture 416"/>
            <p:cNvPicPr>
              <a:picLocks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734" y="2815"/>
              <a:ext cx="2764" cy="337"/>
            </a:xfrm>
            <a:prstGeom prst="rect">
              <a:avLst/>
            </a:prstGeom>
            <a:noFill/>
          </p:spPr>
        </p:pic>
        <p:sp>
          <p:nvSpPr>
            <p:cNvPr id="417" name="Freeform 417"/>
            <p:cNvSpPr/>
            <p:nvPr/>
          </p:nvSpPr>
          <p:spPr>
            <a:xfrm>
              <a:off x="9550" y="2362"/>
              <a:ext cx="2616" cy="638"/>
            </a:xfrm>
            <a:custGeom>
              <a:avLst/>
              <a:gdLst/>
              <a:ahLst/>
              <a:cxnLst/>
              <a:rect l="0" t="0" r="0" b="0"/>
              <a:pathLst>
                <a:path w="1388364" h="598932">
                  <a:moveTo>
                    <a:pt x="0" y="598932"/>
                  </a:moveTo>
                  <a:lnTo>
                    <a:pt x="1388364" y="598932"/>
                  </a:lnTo>
                  <a:lnTo>
                    <a:pt x="1388364" y="0"/>
                  </a:lnTo>
                  <a:lnTo>
                    <a:pt x="0" y="0"/>
                  </a:lnTo>
                  <a:lnTo>
                    <a:pt x="0" y="598932"/>
                  </a:lnTo>
                  <a:close/>
                </a:path>
              </a:pathLst>
            </a:custGeom>
            <a:solidFill>
              <a:srgbClr val="F2F2F2">
                <a:alpha val="100000"/>
              </a:srgbClr>
            </a:solidFill>
            <a:ln w="12191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pic>
          <p:nvPicPr>
            <p:cNvPr id="418" name="Picture 418"/>
            <p:cNvPicPr>
              <a:picLocks noChangeArrowheads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734" y="1816"/>
              <a:ext cx="2764" cy="339"/>
            </a:xfrm>
            <a:prstGeom prst="rect">
              <a:avLst/>
            </a:prstGeom>
            <a:noFill/>
          </p:spPr>
        </p:pic>
        <p:sp>
          <p:nvSpPr>
            <p:cNvPr id="419" name="Freeform 419"/>
            <p:cNvSpPr/>
            <p:nvPr/>
          </p:nvSpPr>
          <p:spPr>
            <a:xfrm>
              <a:off x="9551" y="1363"/>
              <a:ext cx="2492" cy="746"/>
            </a:xfrm>
            <a:custGeom>
              <a:avLst/>
              <a:gdLst/>
              <a:ahLst/>
              <a:cxnLst/>
              <a:rect l="0" t="0" r="0" b="0"/>
              <a:pathLst>
                <a:path w="1388364" h="600456">
                  <a:moveTo>
                    <a:pt x="0" y="600456"/>
                  </a:moveTo>
                  <a:lnTo>
                    <a:pt x="1388364" y="600456"/>
                  </a:lnTo>
                  <a:lnTo>
                    <a:pt x="1388364" y="0"/>
                  </a:lnTo>
                  <a:lnTo>
                    <a:pt x="0" y="0"/>
                  </a:lnTo>
                  <a:lnTo>
                    <a:pt x="0" y="600456"/>
                  </a:lnTo>
                  <a:close/>
                </a:path>
              </a:pathLst>
            </a:custGeom>
            <a:solidFill>
              <a:srgbClr val="F2F2F2">
                <a:alpha val="100000"/>
              </a:srgbClr>
            </a:solidFill>
            <a:ln w="12191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0" name="Freeform 420"/>
            <p:cNvSpPr/>
            <p:nvPr/>
          </p:nvSpPr>
          <p:spPr>
            <a:xfrm>
              <a:off x="12139" y="2589"/>
              <a:ext cx="454" cy="340"/>
            </a:xfrm>
            <a:custGeom>
              <a:avLst/>
              <a:gdLst/>
              <a:ahLst/>
              <a:cxnLst/>
              <a:rect l="0" t="0" r="0" b="0"/>
              <a:pathLst>
                <a:path w="288036" h="288036">
                  <a:moveTo>
                    <a:pt x="144017" y="0"/>
                  </a:moveTo>
                  <a:cubicBezTo>
                    <a:pt x="223519" y="0"/>
                    <a:pt x="288036" y="64515"/>
                    <a:pt x="288036" y="144018"/>
                  </a:cubicBezTo>
                  <a:cubicBezTo>
                    <a:pt x="288036" y="223519"/>
                    <a:pt x="223519" y="288036"/>
                    <a:pt x="144017" y="288036"/>
                  </a:cubicBezTo>
                  <a:cubicBezTo>
                    <a:pt x="64515" y="288036"/>
                    <a:pt x="0" y="223519"/>
                    <a:pt x="0" y="144018"/>
                  </a:cubicBezTo>
                  <a:cubicBezTo>
                    <a:pt x="0" y="64515"/>
                    <a:pt x="64515" y="0"/>
                    <a:pt x="144017" y="0"/>
                  </a:cubicBezTo>
                  <a:close/>
                </a:path>
              </a:pathLst>
            </a:custGeom>
            <a:solidFill>
              <a:srgbClr val="0096FF">
                <a:alpha val="100000"/>
              </a:srgbClr>
            </a:solidFill>
            <a:ln w="12191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1" name="Freeform 421"/>
            <p:cNvSpPr/>
            <p:nvPr/>
          </p:nvSpPr>
          <p:spPr>
            <a:xfrm>
              <a:off x="12139" y="2606"/>
              <a:ext cx="454" cy="340"/>
            </a:xfrm>
            <a:custGeom>
              <a:avLst/>
              <a:gdLst/>
              <a:ahLst/>
              <a:cxnLst/>
              <a:rect l="0" t="0" r="0" b="0"/>
              <a:pathLst>
                <a:path w="288036" h="288036">
                  <a:moveTo>
                    <a:pt x="144017" y="0"/>
                  </a:moveTo>
                  <a:cubicBezTo>
                    <a:pt x="223519" y="0"/>
                    <a:pt x="288036" y="64515"/>
                    <a:pt x="288036" y="144018"/>
                  </a:cubicBezTo>
                  <a:cubicBezTo>
                    <a:pt x="288036" y="223519"/>
                    <a:pt x="223519" y="288036"/>
                    <a:pt x="144017" y="288036"/>
                  </a:cubicBezTo>
                  <a:cubicBezTo>
                    <a:pt x="64515" y="288036"/>
                    <a:pt x="0" y="223519"/>
                    <a:pt x="0" y="144018"/>
                  </a:cubicBezTo>
                  <a:cubicBezTo>
                    <a:pt x="0" y="64515"/>
                    <a:pt x="64515" y="0"/>
                    <a:pt x="144017" y="0"/>
                  </a:cubicBezTo>
                  <a:close/>
                </a:path>
              </a:pathLst>
            </a:custGeom>
            <a:noFill/>
            <a:ln w="12191" cap="flat" cmpd="sng">
              <a:solidFill>
                <a:srgbClr val="41719C">
                  <a:alpha val="100000"/>
                </a:srgbClr>
              </a:solidFill>
              <a:miter lim="127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2" name="Freeform 422"/>
            <p:cNvSpPr/>
            <p:nvPr/>
          </p:nvSpPr>
          <p:spPr>
            <a:xfrm>
              <a:off x="12226" y="2630"/>
              <a:ext cx="307" cy="256"/>
            </a:xfrm>
            <a:custGeom>
              <a:avLst/>
              <a:gdLst/>
              <a:ahLst/>
              <a:cxnLst/>
              <a:rect l="0" t="0" r="0" b="0"/>
              <a:pathLst>
                <a:path w="195072" h="216409">
                  <a:moveTo>
                    <a:pt x="97536" y="0"/>
                  </a:moveTo>
                  <a:lnTo>
                    <a:pt x="195072" y="108205"/>
                  </a:lnTo>
                  <a:lnTo>
                    <a:pt x="97536" y="216409"/>
                  </a:lnTo>
                  <a:lnTo>
                    <a:pt x="97536" y="162306"/>
                  </a:lnTo>
                  <a:lnTo>
                    <a:pt x="0" y="162306"/>
                  </a:lnTo>
                  <a:lnTo>
                    <a:pt x="0" y="54103"/>
                  </a:lnTo>
                  <a:lnTo>
                    <a:pt x="97536" y="54103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2191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3" name="Freeform 423"/>
            <p:cNvSpPr/>
            <p:nvPr/>
          </p:nvSpPr>
          <p:spPr>
            <a:xfrm>
              <a:off x="12139" y="1590"/>
              <a:ext cx="454" cy="340"/>
            </a:xfrm>
            <a:custGeom>
              <a:avLst/>
              <a:gdLst/>
              <a:ahLst/>
              <a:cxnLst/>
              <a:rect l="0" t="0" r="0" b="0"/>
              <a:pathLst>
                <a:path w="288036" h="288035">
                  <a:moveTo>
                    <a:pt x="144017" y="0"/>
                  </a:moveTo>
                  <a:cubicBezTo>
                    <a:pt x="223519" y="0"/>
                    <a:pt x="288036" y="64515"/>
                    <a:pt x="288036" y="144018"/>
                  </a:cubicBezTo>
                  <a:cubicBezTo>
                    <a:pt x="288036" y="223520"/>
                    <a:pt x="223519" y="288035"/>
                    <a:pt x="144017" y="288035"/>
                  </a:cubicBezTo>
                  <a:cubicBezTo>
                    <a:pt x="64515" y="288035"/>
                    <a:pt x="0" y="223520"/>
                    <a:pt x="0" y="144018"/>
                  </a:cubicBezTo>
                  <a:cubicBezTo>
                    <a:pt x="0" y="64515"/>
                    <a:pt x="64515" y="0"/>
                    <a:pt x="144017" y="0"/>
                  </a:cubicBezTo>
                  <a:close/>
                </a:path>
              </a:pathLst>
            </a:custGeom>
            <a:solidFill>
              <a:srgbClr val="0096FF">
                <a:alpha val="100000"/>
              </a:srgbClr>
            </a:solidFill>
            <a:ln w="12191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4" name="Freeform 424"/>
            <p:cNvSpPr/>
            <p:nvPr/>
          </p:nvSpPr>
          <p:spPr>
            <a:xfrm>
              <a:off x="12153" y="1590"/>
              <a:ext cx="454" cy="340"/>
            </a:xfrm>
            <a:custGeom>
              <a:avLst/>
              <a:gdLst/>
              <a:ahLst/>
              <a:cxnLst/>
              <a:rect l="0" t="0" r="0" b="0"/>
              <a:pathLst>
                <a:path w="288036" h="288035">
                  <a:moveTo>
                    <a:pt x="144017" y="0"/>
                  </a:moveTo>
                  <a:cubicBezTo>
                    <a:pt x="223519" y="0"/>
                    <a:pt x="288036" y="64515"/>
                    <a:pt x="288036" y="144018"/>
                  </a:cubicBezTo>
                  <a:cubicBezTo>
                    <a:pt x="288036" y="223520"/>
                    <a:pt x="223519" y="288035"/>
                    <a:pt x="144017" y="288035"/>
                  </a:cubicBezTo>
                  <a:cubicBezTo>
                    <a:pt x="64515" y="288035"/>
                    <a:pt x="0" y="223520"/>
                    <a:pt x="0" y="144018"/>
                  </a:cubicBezTo>
                  <a:cubicBezTo>
                    <a:pt x="0" y="64515"/>
                    <a:pt x="64515" y="0"/>
                    <a:pt x="144017" y="0"/>
                  </a:cubicBezTo>
                  <a:close/>
                </a:path>
              </a:pathLst>
            </a:custGeom>
            <a:noFill/>
            <a:ln w="12191" cap="flat" cmpd="sng">
              <a:solidFill>
                <a:srgbClr val="41719C">
                  <a:alpha val="100000"/>
                </a:srgbClr>
              </a:solidFill>
              <a:miter lim="127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5" name="Freeform 425"/>
            <p:cNvSpPr/>
            <p:nvPr/>
          </p:nvSpPr>
          <p:spPr>
            <a:xfrm>
              <a:off x="12226" y="1631"/>
              <a:ext cx="307" cy="257"/>
            </a:xfrm>
            <a:custGeom>
              <a:avLst/>
              <a:gdLst/>
              <a:ahLst/>
              <a:cxnLst/>
              <a:rect l="0" t="0" r="0" b="0"/>
              <a:pathLst>
                <a:path w="195072" h="217932">
                  <a:moveTo>
                    <a:pt x="97536" y="0"/>
                  </a:moveTo>
                  <a:lnTo>
                    <a:pt x="195072" y="108967"/>
                  </a:lnTo>
                  <a:lnTo>
                    <a:pt x="97536" y="217932"/>
                  </a:lnTo>
                  <a:lnTo>
                    <a:pt x="97536" y="163450"/>
                  </a:lnTo>
                  <a:lnTo>
                    <a:pt x="0" y="163450"/>
                  </a:lnTo>
                  <a:lnTo>
                    <a:pt x="0" y="54483"/>
                  </a:lnTo>
                  <a:lnTo>
                    <a:pt x="97536" y="54483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2191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pic>
          <p:nvPicPr>
            <p:cNvPr id="426" name="Picture 426"/>
            <p:cNvPicPr>
              <a:picLocks noChangeArrowheads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2775" y="2403"/>
              <a:ext cx="727" cy="504"/>
            </a:xfrm>
            <a:prstGeom prst="rect">
              <a:avLst/>
            </a:prstGeom>
            <a:noFill/>
          </p:spPr>
        </p:pic>
        <p:pic>
          <p:nvPicPr>
            <p:cNvPr id="427" name="Picture 427"/>
            <p:cNvPicPr>
              <a:picLocks noChangeArrowheads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2775" y="1542"/>
              <a:ext cx="1090" cy="511"/>
            </a:xfrm>
            <a:prstGeom prst="rect">
              <a:avLst/>
            </a:prstGeom>
            <a:noFill/>
          </p:spPr>
        </p:pic>
        <p:pic>
          <p:nvPicPr>
            <p:cNvPr id="428" name="Picture 428"/>
            <p:cNvPicPr>
              <a:picLocks noChangeArrowheads="1"/>
            </p:cNvPicPr>
            <p:nvPr/>
          </p:nvPicPr>
          <p:blipFill>
            <a:blip r:embed="rId5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3591" y="1456"/>
              <a:ext cx="814" cy="621"/>
            </a:xfrm>
            <a:prstGeom prst="rect">
              <a:avLst/>
            </a:prstGeom>
            <a:noFill/>
          </p:spPr>
        </p:pic>
        <p:pic>
          <p:nvPicPr>
            <p:cNvPr id="429" name="Picture 429"/>
            <p:cNvPicPr>
              <a:picLocks noChangeArrowheads="1"/>
            </p:cNvPicPr>
            <p:nvPr/>
          </p:nvPicPr>
          <p:blipFill>
            <a:blip r:embed="rId5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3" y="1434"/>
              <a:ext cx="730" cy="467"/>
            </a:xfrm>
            <a:prstGeom prst="rect">
              <a:avLst/>
            </a:prstGeom>
            <a:noFill/>
          </p:spPr>
        </p:pic>
        <p:pic>
          <p:nvPicPr>
            <p:cNvPr id="430" name="Picture 430"/>
            <p:cNvPicPr>
              <a:picLocks noChangeArrowheads="1"/>
            </p:cNvPicPr>
            <p:nvPr/>
          </p:nvPicPr>
          <p:blipFill>
            <a:blip r:embed="rId5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73" y="5069"/>
              <a:ext cx="922" cy="484"/>
            </a:xfrm>
            <a:prstGeom prst="rect">
              <a:avLst/>
            </a:prstGeom>
            <a:noFill/>
          </p:spPr>
        </p:pic>
        <p:pic>
          <p:nvPicPr>
            <p:cNvPr id="431" name="Picture 431"/>
            <p:cNvPicPr>
              <a:picLocks noChangeArrowheads="1"/>
            </p:cNvPicPr>
            <p:nvPr/>
          </p:nvPicPr>
          <p:blipFill>
            <a:blip r:embed="rId5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351" y="5269"/>
              <a:ext cx="1003" cy="650"/>
            </a:xfrm>
            <a:prstGeom prst="rect">
              <a:avLst/>
            </a:prstGeom>
            <a:noFill/>
          </p:spPr>
        </p:pic>
        <p:pic>
          <p:nvPicPr>
            <p:cNvPr id="432" name="Picture 432"/>
            <p:cNvPicPr>
              <a:picLocks noChangeArrowheads="1"/>
            </p:cNvPicPr>
            <p:nvPr/>
          </p:nvPicPr>
          <p:blipFill>
            <a:blip r:embed="rId5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823" y="4976"/>
              <a:ext cx="1669" cy="390"/>
            </a:xfrm>
            <a:prstGeom prst="rect">
              <a:avLst/>
            </a:prstGeom>
            <a:noFill/>
          </p:spPr>
        </p:pic>
        <p:sp>
          <p:nvSpPr>
            <p:cNvPr id="435" name="Rectangle 435"/>
            <p:cNvSpPr/>
            <p:nvPr/>
          </p:nvSpPr>
          <p:spPr>
            <a:xfrm>
              <a:off x="354" y="4797"/>
              <a:ext cx="882" cy="30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/>
              <a:r>
                <a:rPr lang="en-US" sz="1200" b="1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工厂1</a:t>
              </a:r>
            </a:p>
          </p:txBody>
        </p:sp>
        <p:sp>
          <p:nvSpPr>
            <p:cNvPr id="436" name="Rectangle 436"/>
            <p:cNvSpPr/>
            <p:nvPr/>
          </p:nvSpPr>
          <p:spPr>
            <a:xfrm>
              <a:off x="9098" y="5137"/>
              <a:ext cx="1240" cy="30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/>
              <a:r>
                <a:rPr lang="en-US" sz="1200" b="1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国外工厂</a:t>
              </a:r>
            </a:p>
          </p:txBody>
        </p:sp>
        <p:sp>
          <p:nvSpPr>
            <p:cNvPr id="437" name="Rectangle 437"/>
            <p:cNvSpPr/>
            <p:nvPr/>
          </p:nvSpPr>
          <p:spPr>
            <a:xfrm>
              <a:off x="554" y="5776"/>
              <a:ext cx="1111" cy="5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/>
              <a:r>
                <a:rPr lang="en-US" sz="1000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下达已分配的作业指示</a:t>
              </a:r>
            </a:p>
          </p:txBody>
        </p:sp>
        <p:sp>
          <p:nvSpPr>
            <p:cNvPr id="438" name="Rectangle 438"/>
            <p:cNvSpPr/>
            <p:nvPr/>
          </p:nvSpPr>
          <p:spPr>
            <a:xfrm>
              <a:off x="12043" y="5372"/>
              <a:ext cx="1333" cy="5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/>
              <a:r>
                <a:rPr lang="en-US" sz="1000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汇报现场的生产及检查</a:t>
              </a:r>
            </a:p>
          </p:txBody>
        </p:sp>
        <p:sp>
          <p:nvSpPr>
            <p:cNvPr id="439" name="Rectangle 439"/>
            <p:cNvSpPr/>
            <p:nvPr/>
          </p:nvSpPr>
          <p:spPr>
            <a:xfrm>
              <a:off x="1291" y="7748"/>
              <a:ext cx="11533" cy="28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>
                <a:tabLst>
                  <a:tab pos="2414270" algn="l"/>
                  <a:tab pos="5873750" algn="l"/>
                </a:tabLst>
              </a:pPr>
              <a:r>
                <a:rPr lang="en-US" sz="1105" b="1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自动化设备为主的生产	</a:t>
              </a:r>
              <a:r>
                <a:rPr lang="en-US" sz="1670" b="1" i="0" spc="0" baseline="-300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连续产线的生产	</a:t>
              </a:r>
              <a:r>
                <a:rPr lang="zh-CN" altLang="en-US" sz="1670" b="1" i="0" spc="0" baseline="-300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操作员为主的生产</a:t>
              </a:r>
            </a:p>
          </p:txBody>
        </p:sp>
        <p:sp>
          <p:nvSpPr>
            <p:cNvPr id="440" name="Rectangle 440"/>
            <p:cNvSpPr/>
            <p:nvPr/>
          </p:nvSpPr>
          <p:spPr>
            <a:xfrm>
              <a:off x="5140" y="6315"/>
              <a:ext cx="1555" cy="5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/>
              <a:r>
                <a:rPr lang="en-US" sz="1000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中央管控生产现场的设备</a:t>
              </a:r>
            </a:p>
          </p:txBody>
        </p:sp>
        <p:sp>
          <p:nvSpPr>
            <p:cNvPr id="441" name="Rectangle 441"/>
            <p:cNvSpPr/>
            <p:nvPr/>
          </p:nvSpPr>
          <p:spPr>
            <a:xfrm>
              <a:off x="2527" y="4648"/>
              <a:ext cx="1350" cy="76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/>
              <a:r>
                <a:rPr lang="en-US" sz="1000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通过AVG自动运送工厂之间的物流</a:t>
              </a:r>
            </a:p>
          </p:txBody>
        </p:sp>
        <p:sp>
          <p:nvSpPr>
            <p:cNvPr id="442" name="Rectangle 442"/>
            <p:cNvSpPr/>
            <p:nvPr/>
          </p:nvSpPr>
          <p:spPr>
            <a:xfrm>
              <a:off x="7879" y="6214"/>
              <a:ext cx="1997" cy="76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/>
              <a:r>
                <a:rPr lang="en-US" sz="1000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国外或者省之间</a:t>
              </a:r>
              <a:r>
                <a:rPr lang="en-US" sz="1000" b="0" i="0" spc="-12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的</a:t>
              </a:r>
              <a:r>
                <a:rPr lang="en-US" sz="1000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物流移动通过GLS管控移动现况</a:t>
              </a:r>
            </a:p>
          </p:txBody>
        </p:sp>
        <p:sp>
          <p:nvSpPr>
            <p:cNvPr id="443" name="Rectangle 443"/>
            <p:cNvSpPr/>
            <p:nvPr/>
          </p:nvSpPr>
          <p:spPr>
            <a:xfrm>
              <a:off x="2162" y="3226"/>
              <a:ext cx="3728" cy="56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/>
              <a:r>
                <a:rPr lang="en-US" sz="1105" b="0" i="0" spc="333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•</a:t>
              </a:r>
              <a:r>
                <a:rPr lang="en-US" sz="1105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集团下达月单位，周单</a:t>
              </a:r>
              <a:r>
                <a:rPr lang="en-US" sz="1105" b="0" i="0" spc="-12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位</a:t>
              </a:r>
              <a:r>
                <a:rPr lang="en-US" sz="1105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的长</a:t>
              </a:r>
              <a:r>
                <a:rPr lang="en-US" sz="1105" b="0" i="0" spc="-12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期</a:t>
              </a:r>
              <a:r>
                <a:rPr lang="en-US" sz="1105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生    产计划和物流的移动指示</a:t>
              </a:r>
            </a:p>
          </p:txBody>
        </p:sp>
        <p:sp>
          <p:nvSpPr>
            <p:cNvPr id="445" name="Rectangle 445"/>
            <p:cNvSpPr/>
            <p:nvPr/>
          </p:nvSpPr>
          <p:spPr>
            <a:xfrm>
              <a:off x="2224" y="3843"/>
              <a:ext cx="3728" cy="56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/>
              <a:r>
                <a:rPr lang="en-US" sz="1105" b="0" i="0" spc="333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•</a:t>
              </a:r>
              <a:r>
                <a:rPr lang="en-US" sz="1105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下达标准制作方法和产</a:t>
              </a:r>
              <a:r>
                <a:rPr lang="en-US" sz="1105" b="0" i="0" spc="-12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品</a:t>
              </a:r>
              <a:r>
                <a:rPr lang="en-US" sz="1105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性能</a:t>
              </a:r>
              <a:r>
                <a:rPr lang="en-US" sz="1105" b="0" i="0" spc="-12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，</a:t>
              </a:r>
              <a:r>
                <a:rPr lang="en-US" sz="1105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检查及分析技巧</a:t>
              </a:r>
            </a:p>
          </p:txBody>
        </p:sp>
        <p:sp>
          <p:nvSpPr>
            <p:cNvPr id="446" name="Rectangle 446"/>
            <p:cNvSpPr/>
            <p:nvPr/>
          </p:nvSpPr>
          <p:spPr>
            <a:xfrm>
              <a:off x="8409" y="3319"/>
              <a:ext cx="3397" cy="56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/>
              <a:r>
                <a:rPr lang="en-US" sz="1105" b="0" i="0" spc="333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•</a:t>
              </a:r>
              <a:r>
                <a:rPr lang="en-US" sz="1105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按工厂/法人定期汇报生产实</a:t>
              </a:r>
              <a:r>
                <a:rPr lang="en-US" sz="1105" b="0" i="0" spc="-12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绩</a:t>
              </a:r>
              <a:r>
                <a:rPr lang="en-US" sz="1105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和品质结果，物流移动的</a:t>
              </a:r>
              <a:r>
                <a:rPr lang="en-US" sz="1105" b="0" i="0" spc="-12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现</a:t>
              </a:r>
              <a:r>
                <a:rPr lang="en-US" sz="1105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况</a:t>
              </a:r>
            </a:p>
          </p:txBody>
        </p:sp>
        <p:sp>
          <p:nvSpPr>
            <p:cNvPr id="447" name="Rectangle 447"/>
            <p:cNvSpPr/>
            <p:nvPr/>
          </p:nvSpPr>
          <p:spPr>
            <a:xfrm>
              <a:off x="8409" y="4031"/>
              <a:ext cx="3506" cy="56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/>
              <a:r>
                <a:rPr lang="en-US" sz="1105" b="0" i="0" spc="333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•</a:t>
              </a:r>
              <a:r>
                <a:rPr lang="en-US" sz="1105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实时监控生产进度，品</a:t>
              </a:r>
              <a:r>
                <a:rPr lang="en-US" sz="1105" b="0" i="0" spc="-12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质</a:t>
              </a:r>
              <a:r>
                <a:rPr lang="en-US" sz="1105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异常</a:t>
              </a:r>
              <a:r>
                <a:rPr lang="en-US" sz="1105" b="0" i="0" spc="-12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，</a:t>
              </a:r>
              <a:r>
                <a:rPr lang="en-US" sz="1105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设备异常</a:t>
              </a:r>
            </a:p>
          </p:txBody>
        </p:sp>
        <p:sp>
          <p:nvSpPr>
            <p:cNvPr id="449" name="Rectangle 449"/>
            <p:cNvSpPr/>
            <p:nvPr/>
          </p:nvSpPr>
          <p:spPr>
            <a:xfrm>
              <a:off x="2501" y="7154"/>
              <a:ext cx="1545" cy="5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/>
              <a:r>
                <a:rPr lang="zh-CN" altLang="en-US" sz="1000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及时反馈测量结果到生产</a:t>
              </a:r>
            </a:p>
          </p:txBody>
        </p:sp>
        <p:sp>
          <p:nvSpPr>
            <p:cNvPr id="450" name="Rectangle 450"/>
            <p:cNvSpPr/>
            <p:nvPr/>
          </p:nvSpPr>
          <p:spPr>
            <a:xfrm>
              <a:off x="216" y="3066"/>
              <a:ext cx="1132" cy="30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/>
              <a:r>
                <a:rPr lang="en-US" sz="1200" b="1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Design</a:t>
              </a:r>
            </a:p>
          </p:txBody>
        </p:sp>
        <p:sp>
          <p:nvSpPr>
            <p:cNvPr id="451" name="Rectangle 451"/>
            <p:cNvSpPr/>
            <p:nvPr/>
          </p:nvSpPr>
          <p:spPr>
            <a:xfrm>
              <a:off x="2162" y="2232"/>
              <a:ext cx="1777" cy="84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/>
              <a:r>
                <a:rPr lang="en-US" sz="1105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把分析内容反映到设计更新公司的标准</a:t>
              </a:r>
            </a:p>
          </p:txBody>
        </p:sp>
        <p:sp>
          <p:nvSpPr>
            <p:cNvPr id="452" name="Rectangle 452"/>
            <p:cNvSpPr/>
            <p:nvPr/>
          </p:nvSpPr>
          <p:spPr>
            <a:xfrm>
              <a:off x="2224" y="1116"/>
              <a:ext cx="1777" cy="84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/>
              <a:r>
                <a:rPr lang="en-US" sz="1105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反映到长期生产计划，采购计划，物流移动计划</a:t>
              </a:r>
            </a:p>
          </p:txBody>
        </p:sp>
        <p:sp>
          <p:nvSpPr>
            <p:cNvPr id="453" name="Rectangle 453"/>
            <p:cNvSpPr/>
            <p:nvPr/>
          </p:nvSpPr>
          <p:spPr>
            <a:xfrm>
              <a:off x="216" y="1085"/>
              <a:ext cx="21006" cy="30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>
                <a:tabLst>
                  <a:tab pos="7687310" algn="l"/>
                </a:tabLst>
              </a:pPr>
              <a:r>
                <a:rPr lang="en-US" sz="1200" b="1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Planning                                                                                                                                                  </a:t>
              </a:r>
              <a:r>
                <a:rPr lang="en-US" sz="1820" b="1" i="0" spc="0" baseline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KPI/BI Monitoring</a:t>
              </a:r>
            </a:p>
          </p:txBody>
        </p:sp>
        <p:sp>
          <p:nvSpPr>
            <p:cNvPr id="454" name="Rectangle 454"/>
            <p:cNvSpPr/>
            <p:nvPr/>
          </p:nvSpPr>
          <p:spPr>
            <a:xfrm>
              <a:off x="9562" y="2338"/>
              <a:ext cx="2517" cy="56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/>
              <a:r>
                <a:rPr lang="en-US" sz="1105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品质的关联分析，评价，分享相关信</a:t>
              </a:r>
              <a:r>
                <a:rPr lang="zh-CN" altLang="en-US" sz="1105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息</a:t>
              </a:r>
            </a:p>
          </p:txBody>
        </p:sp>
        <p:sp>
          <p:nvSpPr>
            <p:cNvPr id="456" name="Rectangle 456"/>
            <p:cNvSpPr/>
            <p:nvPr/>
          </p:nvSpPr>
          <p:spPr>
            <a:xfrm>
              <a:off x="9587" y="1434"/>
              <a:ext cx="2540" cy="56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/>
              <a:r>
                <a:rPr lang="en-US" sz="1105" b="0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集团/公司/法人/工厂的最高管理层的决策</a:t>
              </a:r>
            </a:p>
          </p:txBody>
        </p:sp>
        <p:sp>
          <p:nvSpPr>
            <p:cNvPr id="457" name="Rectangle 457"/>
            <p:cNvSpPr/>
            <p:nvPr/>
          </p:nvSpPr>
          <p:spPr>
            <a:xfrm>
              <a:off x="12226" y="3018"/>
              <a:ext cx="2178" cy="30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/>
              <a:r>
                <a:rPr lang="en-US" sz="1200" b="1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Quality Analysis</a:t>
              </a:r>
            </a:p>
          </p:txBody>
        </p:sp>
        <p:sp>
          <p:nvSpPr>
            <p:cNvPr id="458" name="Rectangle 458"/>
            <p:cNvSpPr/>
            <p:nvPr/>
          </p:nvSpPr>
          <p:spPr>
            <a:xfrm>
              <a:off x="4259" y="4992"/>
              <a:ext cx="882" cy="30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/>
              <a:r>
                <a:rPr lang="en-US" sz="1200" b="1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工厂2</a:t>
              </a:r>
            </a:p>
          </p:txBody>
        </p:sp>
        <p:sp>
          <p:nvSpPr>
            <p:cNvPr id="459" name="Rectangle 459"/>
            <p:cNvSpPr/>
            <p:nvPr/>
          </p:nvSpPr>
          <p:spPr>
            <a:xfrm>
              <a:off x="7280" y="4826"/>
              <a:ext cx="982" cy="30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/>
              <a:r>
                <a:rPr lang="en-US" sz="1200" b="1" i="0" spc="0" baseline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成品仓</a:t>
              </a:r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37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平行四边形 103"/>
          <p:cNvSpPr/>
          <p:nvPr/>
        </p:nvSpPr>
        <p:spPr>
          <a:xfrm>
            <a:off x="179705" y="51435"/>
            <a:ext cx="3850640" cy="378460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制造管理的未来蓝图</a:t>
            </a:r>
            <a:endParaRPr lang="en-US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07" name="Rectangle 438"/>
          <p:cNvSpPr/>
          <p:nvPr/>
        </p:nvSpPr>
        <p:spPr>
          <a:xfrm>
            <a:off x="7753866" y="3758063"/>
            <a:ext cx="819637" cy="3073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zh-CN" altLang="en-US" sz="1000" b="0" i="0" spc="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en-US" sz="1000" b="0" i="0" spc="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检查</a:t>
            </a:r>
            <a:r>
              <a:rPr lang="zh-CN" altLang="en-US" sz="1000" b="0" i="0" spc="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及测量结果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9" name="Picture 329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93411" y="2281048"/>
            <a:ext cx="101600" cy="1270063"/>
          </a:xfrm>
          <a:prstGeom prst="rect">
            <a:avLst/>
          </a:prstGeom>
          <a:noFill/>
        </p:spPr>
      </p:pic>
      <p:pic>
        <p:nvPicPr>
          <p:cNvPr id="3300" name="Picture 330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57039" y="1655636"/>
            <a:ext cx="2670175" cy="197834"/>
          </a:xfrm>
          <a:prstGeom prst="rect">
            <a:avLst/>
          </a:prstGeom>
          <a:noFill/>
        </p:spPr>
      </p:pic>
      <p:pic>
        <p:nvPicPr>
          <p:cNvPr id="3301" name="Picture 33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79040" y="2291334"/>
            <a:ext cx="1786127" cy="266890"/>
          </a:xfrm>
          <a:prstGeom prst="rect">
            <a:avLst/>
          </a:prstGeom>
          <a:noFill/>
        </p:spPr>
      </p:pic>
      <p:sp>
        <p:nvSpPr>
          <p:cNvPr id="3302" name="Freeform 3302"/>
          <p:cNvSpPr/>
          <p:nvPr/>
        </p:nvSpPr>
        <p:spPr>
          <a:xfrm>
            <a:off x="6726935" y="1841374"/>
            <a:ext cx="1534668" cy="449199"/>
          </a:xfrm>
          <a:custGeom>
            <a:avLst/>
            <a:gdLst/>
            <a:ahLst/>
            <a:cxnLst/>
            <a:rect l="0" t="0" r="0" b="0"/>
            <a:pathLst>
              <a:path w="1534668" h="598932">
                <a:moveTo>
                  <a:pt x="0" y="598932"/>
                </a:moveTo>
                <a:lnTo>
                  <a:pt x="1534668" y="598932"/>
                </a:lnTo>
                <a:lnTo>
                  <a:pt x="1534668" y="0"/>
                </a:lnTo>
                <a:lnTo>
                  <a:pt x="0" y="0"/>
                </a:lnTo>
                <a:lnTo>
                  <a:pt x="0" y="598932"/>
                </a:lnTo>
                <a:close/>
              </a:path>
            </a:pathLst>
          </a:custGeom>
          <a:solidFill>
            <a:srgbClr val="00B0F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3" name="Freeform 3303"/>
          <p:cNvSpPr/>
          <p:nvPr/>
        </p:nvSpPr>
        <p:spPr>
          <a:xfrm>
            <a:off x="6364223" y="2663190"/>
            <a:ext cx="1536192" cy="449199"/>
          </a:xfrm>
          <a:custGeom>
            <a:avLst/>
            <a:gdLst/>
            <a:ahLst/>
            <a:cxnLst/>
            <a:rect l="0" t="0" r="0" b="0"/>
            <a:pathLst>
              <a:path w="1536192" h="598932">
                <a:moveTo>
                  <a:pt x="0" y="598932"/>
                </a:moveTo>
                <a:lnTo>
                  <a:pt x="1536192" y="598932"/>
                </a:lnTo>
                <a:lnTo>
                  <a:pt x="1536192" y="0"/>
                </a:lnTo>
                <a:lnTo>
                  <a:pt x="0" y="0"/>
                </a:lnTo>
                <a:lnTo>
                  <a:pt x="0" y="598932"/>
                </a:lnTo>
                <a:close/>
              </a:path>
            </a:pathLst>
          </a:custGeom>
          <a:solidFill>
            <a:srgbClr val="80808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4" name="Freeform 3304"/>
          <p:cNvSpPr/>
          <p:nvPr/>
        </p:nvSpPr>
        <p:spPr>
          <a:xfrm>
            <a:off x="6321552" y="1583055"/>
            <a:ext cx="749808" cy="196596"/>
          </a:xfrm>
          <a:custGeom>
            <a:avLst/>
            <a:gdLst/>
            <a:ahLst/>
            <a:cxnLst/>
            <a:rect l="0" t="0" r="0" b="0"/>
            <a:pathLst>
              <a:path w="749808" h="262128">
                <a:moveTo>
                  <a:pt x="0" y="262128"/>
                </a:moveTo>
                <a:lnTo>
                  <a:pt x="749808" y="262128"/>
                </a:lnTo>
                <a:lnTo>
                  <a:pt x="749808" y="0"/>
                </a:lnTo>
                <a:lnTo>
                  <a:pt x="0" y="0"/>
                </a:lnTo>
                <a:lnTo>
                  <a:pt x="0" y="26212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05" name="Picture 330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48960" y="2029873"/>
            <a:ext cx="1090041" cy="76200"/>
          </a:xfrm>
          <a:prstGeom prst="rect">
            <a:avLst/>
          </a:prstGeom>
          <a:noFill/>
        </p:spPr>
      </p:pic>
      <p:sp>
        <p:nvSpPr>
          <p:cNvPr id="3306" name="Freeform 3306"/>
          <p:cNvSpPr/>
          <p:nvPr/>
        </p:nvSpPr>
        <p:spPr>
          <a:xfrm>
            <a:off x="5811011" y="1881379"/>
            <a:ext cx="870204" cy="323469"/>
          </a:xfrm>
          <a:custGeom>
            <a:avLst/>
            <a:gdLst/>
            <a:ahLst/>
            <a:cxnLst/>
            <a:rect l="0" t="0" r="0" b="0"/>
            <a:pathLst>
              <a:path w="870204" h="431292">
                <a:moveTo>
                  <a:pt x="0" y="431292"/>
                </a:moveTo>
                <a:lnTo>
                  <a:pt x="870204" y="431292"/>
                </a:lnTo>
                <a:lnTo>
                  <a:pt x="870204" y="0"/>
                </a:lnTo>
                <a:lnTo>
                  <a:pt x="0" y="0"/>
                </a:lnTo>
                <a:lnTo>
                  <a:pt x="0" y="43129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07" name="Picture 330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76877" y="1485329"/>
            <a:ext cx="2407919" cy="367665"/>
          </a:xfrm>
          <a:prstGeom prst="rect">
            <a:avLst/>
          </a:prstGeom>
          <a:noFill/>
        </p:spPr>
      </p:pic>
      <p:sp>
        <p:nvSpPr>
          <p:cNvPr id="3308" name="Freeform 3308"/>
          <p:cNvSpPr/>
          <p:nvPr/>
        </p:nvSpPr>
        <p:spPr>
          <a:xfrm>
            <a:off x="5123688" y="1394461"/>
            <a:ext cx="606552" cy="195453"/>
          </a:xfrm>
          <a:custGeom>
            <a:avLst/>
            <a:gdLst/>
            <a:ahLst/>
            <a:cxnLst/>
            <a:rect l="0" t="0" r="0" b="0"/>
            <a:pathLst>
              <a:path w="606552" h="260604">
                <a:moveTo>
                  <a:pt x="0" y="260604"/>
                </a:moveTo>
                <a:lnTo>
                  <a:pt x="606552" y="260604"/>
                </a:lnTo>
                <a:lnTo>
                  <a:pt x="606552" y="0"/>
                </a:lnTo>
                <a:lnTo>
                  <a:pt x="0" y="0"/>
                </a:lnTo>
                <a:lnTo>
                  <a:pt x="0" y="26060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09" name="Picture 330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42864" y="3102864"/>
            <a:ext cx="1507490" cy="562166"/>
          </a:xfrm>
          <a:prstGeom prst="rect">
            <a:avLst/>
          </a:prstGeom>
          <a:noFill/>
        </p:spPr>
      </p:pic>
      <p:sp>
        <p:nvSpPr>
          <p:cNvPr id="3310" name="Freeform 3310"/>
          <p:cNvSpPr/>
          <p:nvPr/>
        </p:nvSpPr>
        <p:spPr>
          <a:xfrm>
            <a:off x="6022847" y="3513583"/>
            <a:ext cx="748284" cy="196596"/>
          </a:xfrm>
          <a:custGeom>
            <a:avLst/>
            <a:gdLst/>
            <a:ahLst/>
            <a:cxnLst/>
            <a:rect l="0" t="0" r="0" b="0"/>
            <a:pathLst>
              <a:path w="748284" h="262128">
                <a:moveTo>
                  <a:pt x="0" y="262128"/>
                </a:moveTo>
                <a:lnTo>
                  <a:pt x="748284" y="262128"/>
                </a:lnTo>
                <a:lnTo>
                  <a:pt x="748284" y="0"/>
                </a:lnTo>
                <a:lnTo>
                  <a:pt x="0" y="0"/>
                </a:lnTo>
                <a:lnTo>
                  <a:pt x="0" y="26212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11" name="Picture 3311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80152" y="2278762"/>
            <a:ext cx="1097026" cy="623411"/>
          </a:xfrm>
          <a:prstGeom prst="rect">
            <a:avLst/>
          </a:prstGeom>
          <a:noFill/>
        </p:spPr>
      </p:pic>
      <p:sp>
        <p:nvSpPr>
          <p:cNvPr id="3312" name="Freeform 3312"/>
          <p:cNvSpPr/>
          <p:nvPr/>
        </p:nvSpPr>
        <p:spPr>
          <a:xfrm>
            <a:off x="5416296" y="2792350"/>
            <a:ext cx="749808" cy="196596"/>
          </a:xfrm>
          <a:custGeom>
            <a:avLst/>
            <a:gdLst/>
            <a:ahLst/>
            <a:cxnLst/>
            <a:rect l="0" t="0" r="0" b="0"/>
            <a:pathLst>
              <a:path w="749808" h="262128">
                <a:moveTo>
                  <a:pt x="0" y="262128"/>
                </a:moveTo>
                <a:lnTo>
                  <a:pt x="749808" y="262128"/>
                </a:lnTo>
                <a:lnTo>
                  <a:pt x="749808" y="0"/>
                </a:lnTo>
                <a:lnTo>
                  <a:pt x="0" y="0"/>
                </a:lnTo>
                <a:lnTo>
                  <a:pt x="0" y="26212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13" name="Picture 3313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35930" y="2283334"/>
            <a:ext cx="1646427" cy="388905"/>
          </a:xfrm>
          <a:prstGeom prst="rect">
            <a:avLst/>
          </a:prstGeom>
          <a:noFill/>
        </p:spPr>
      </p:pic>
      <p:sp>
        <p:nvSpPr>
          <p:cNvPr id="3314" name="Freeform 3314"/>
          <p:cNvSpPr/>
          <p:nvPr/>
        </p:nvSpPr>
        <p:spPr>
          <a:xfrm>
            <a:off x="5623559" y="2370582"/>
            <a:ext cx="1918716" cy="196596"/>
          </a:xfrm>
          <a:custGeom>
            <a:avLst/>
            <a:gdLst/>
            <a:ahLst/>
            <a:cxnLst/>
            <a:rect l="0" t="0" r="0" b="0"/>
            <a:pathLst>
              <a:path w="1918716" h="262128">
                <a:moveTo>
                  <a:pt x="0" y="262128"/>
                </a:moveTo>
                <a:lnTo>
                  <a:pt x="1918716" y="262128"/>
                </a:lnTo>
                <a:lnTo>
                  <a:pt x="1918716" y="0"/>
                </a:lnTo>
                <a:lnTo>
                  <a:pt x="0" y="0"/>
                </a:lnTo>
                <a:lnTo>
                  <a:pt x="0" y="26212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15" name="Freeform 3315"/>
          <p:cNvSpPr/>
          <p:nvPr/>
        </p:nvSpPr>
        <p:spPr>
          <a:xfrm>
            <a:off x="4189476" y="3146680"/>
            <a:ext cx="749808" cy="195453"/>
          </a:xfrm>
          <a:custGeom>
            <a:avLst/>
            <a:gdLst/>
            <a:ahLst/>
            <a:cxnLst/>
            <a:rect l="0" t="0" r="0" b="0"/>
            <a:pathLst>
              <a:path w="749808" h="260604">
                <a:moveTo>
                  <a:pt x="0" y="260604"/>
                </a:moveTo>
                <a:lnTo>
                  <a:pt x="749808" y="260604"/>
                </a:lnTo>
                <a:lnTo>
                  <a:pt x="749808" y="0"/>
                </a:lnTo>
                <a:lnTo>
                  <a:pt x="0" y="0"/>
                </a:lnTo>
                <a:lnTo>
                  <a:pt x="0" y="26060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16" name="Freeform 3316"/>
          <p:cNvSpPr/>
          <p:nvPr/>
        </p:nvSpPr>
        <p:spPr>
          <a:xfrm>
            <a:off x="3637788" y="2434590"/>
            <a:ext cx="467868" cy="195453"/>
          </a:xfrm>
          <a:custGeom>
            <a:avLst/>
            <a:gdLst/>
            <a:ahLst/>
            <a:cxnLst/>
            <a:rect l="0" t="0" r="0" b="0"/>
            <a:pathLst>
              <a:path w="467868" h="260604">
                <a:moveTo>
                  <a:pt x="0" y="260604"/>
                </a:moveTo>
                <a:lnTo>
                  <a:pt x="467868" y="260604"/>
                </a:lnTo>
                <a:lnTo>
                  <a:pt x="467868" y="0"/>
                </a:lnTo>
                <a:lnTo>
                  <a:pt x="0" y="0"/>
                </a:lnTo>
                <a:lnTo>
                  <a:pt x="0" y="26060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17" name="Picture 3317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42864" y="3690367"/>
            <a:ext cx="3291204" cy="507015"/>
          </a:xfrm>
          <a:prstGeom prst="rect">
            <a:avLst/>
          </a:prstGeom>
          <a:noFill/>
        </p:spPr>
      </p:pic>
      <p:sp>
        <p:nvSpPr>
          <p:cNvPr id="3318" name="Freeform 3318"/>
          <p:cNvSpPr/>
          <p:nvPr/>
        </p:nvSpPr>
        <p:spPr>
          <a:xfrm>
            <a:off x="7647431" y="3534157"/>
            <a:ext cx="717804" cy="323468"/>
          </a:xfrm>
          <a:custGeom>
            <a:avLst/>
            <a:gdLst/>
            <a:ahLst/>
            <a:cxnLst/>
            <a:rect l="0" t="0" r="0" b="0"/>
            <a:pathLst>
              <a:path w="717804" h="431291">
                <a:moveTo>
                  <a:pt x="0" y="431291"/>
                </a:moveTo>
                <a:lnTo>
                  <a:pt x="717804" y="431291"/>
                </a:lnTo>
                <a:lnTo>
                  <a:pt x="717804" y="0"/>
                </a:lnTo>
                <a:lnTo>
                  <a:pt x="0" y="0"/>
                </a:lnTo>
                <a:lnTo>
                  <a:pt x="0" y="4312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19" name="Picture 3319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83483" y="2017967"/>
            <a:ext cx="1192022" cy="289084"/>
          </a:xfrm>
          <a:prstGeom prst="rect">
            <a:avLst/>
          </a:prstGeom>
          <a:noFill/>
        </p:spPr>
      </p:pic>
      <p:pic>
        <p:nvPicPr>
          <p:cNvPr id="3320" name="Picture 3320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13714" y="1657922"/>
            <a:ext cx="3399027" cy="1230629"/>
          </a:xfrm>
          <a:prstGeom prst="rect">
            <a:avLst/>
          </a:prstGeom>
          <a:noFill/>
        </p:spPr>
      </p:pic>
      <p:pic>
        <p:nvPicPr>
          <p:cNvPr id="3321" name="Picture 3321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91589" y="2290192"/>
            <a:ext cx="2214879" cy="828104"/>
          </a:xfrm>
          <a:prstGeom prst="rect">
            <a:avLst/>
          </a:prstGeom>
          <a:noFill/>
        </p:spPr>
      </p:pic>
      <p:sp>
        <p:nvSpPr>
          <p:cNvPr id="3322" name="Freeform 3322"/>
          <p:cNvSpPr/>
          <p:nvPr/>
        </p:nvSpPr>
        <p:spPr>
          <a:xfrm>
            <a:off x="3140964" y="2995804"/>
            <a:ext cx="748284" cy="196596"/>
          </a:xfrm>
          <a:custGeom>
            <a:avLst/>
            <a:gdLst/>
            <a:ahLst/>
            <a:cxnLst/>
            <a:rect l="0" t="0" r="0" b="0"/>
            <a:pathLst>
              <a:path w="748284" h="262128">
                <a:moveTo>
                  <a:pt x="0" y="262128"/>
                </a:moveTo>
                <a:lnTo>
                  <a:pt x="748284" y="262128"/>
                </a:lnTo>
                <a:lnTo>
                  <a:pt x="748284" y="0"/>
                </a:lnTo>
                <a:lnTo>
                  <a:pt x="0" y="0"/>
                </a:lnTo>
                <a:lnTo>
                  <a:pt x="0" y="26212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23" name="Picture 3323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3639" y="1089851"/>
            <a:ext cx="3095243" cy="763809"/>
          </a:xfrm>
          <a:prstGeom prst="rect">
            <a:avLst/>
          </a:prstGeom>
          <a:noFill/>
        </p:spPr>
      </p:pic>
      <p:sp>
        <p:nvSpPr>
          <p:cNvPr id="3324" name="Freeform 3324"/>
          <p:cNvSpPr/>
          <p:nvPr/>
        </p:nvSpPr>
        <p:spPr>
          <a:xfrm>
            <a:off x="4980432" y="995554"/>
            <a:ext cx="748284" cy="196596"/>
          </a:xfrm>
          <a:custGeom>
            <a:avLst/>
            <a:gdLst/>
            <a:ahLst/>
            <a:cxnLst/>
            <a:rect l="0" t="0" r="0" b="0"/>
            <a:pathLst>
              <a:path w="748284" h="262128">
                <a:moveTo>
                  <a:pt x="0" y="262128"/>
                </a:moveTo>
                <a:lnTo>
                  <a:pt x="748284" y="262128"/>
                </a:lnTo>
                <a:lnTo>
                  <a:pt x="748284" y="0"/>
                </a:lnTo>
                <a:lnTo>
                  <a:pt x="0" y="0"/>
                </a:lnTo>
                <a:lnTo>
                  <a:pt x="0" y="26212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25" name="Picture 3325"/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81447" y="2185035"/>
            <a:ext cx="101600" cy="1237679"/>
          </a:xfrm>
          <a:prstGeom prst="rect">
            <a:avLst/>
          </a:prstGeom>
          <a:noFill/>
        </p:spPr>
      </p:pic>
      <p:sp>
        <p:nvSpPr>
          <p:cNvPr id="3326" name="Freeform 3326"/>
          <p:cNvSpPr/>
          <p:nvPr/>
        </p:nvSpPr>
        <p:spPr>
          <a:xfrm>
            <a:off x="4856988" y="3146680"/>
            <a:ext cx="749808" cy="195453"/>
          </a:xfrm>
          <a:custGeom>
            <a:avLst/>
            <a:gdLst/>
            <a:ahLst/>
            <a:cxnLst/>
            <a:rect l="0" t="0" r="0" b="0"/>
            <a:pathLst>
              <a:path w="749808" h="260604">
                <a:moveTo>
                  <a:pt x="0" y="260604"/>
                </a:moveTo>
                <a:lnTo>
                  <a:pt x="749808" y="260604"/>
                </a:lnTo>
                <a:lnTo>
                  <a:pt x="749808" y="0"/>
                </a:lnTo>
                <a:lnTo>
                  <a:pt x="0" y="0"/>
                </a:lnTo>
                <a:lnTo>
                  <a:pt x="0" y="26060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27" name="Freeform 3327"/>
          <p:cNvSpPr/>
          <p:nvPr/>
        </p:nvSpPr>
        <p:spPr>
          <a:xfrm>
            <a:off x="1435608" y="2872360"/>
            <a:ext cx="1536192" cy="449199"/>
          </a:xfrm>
          <a:custGeom>
            <a:avLst/>
            <a:gdLst/>
            <a:ahLst/>
            <a:cxnLst/>
            <a:rect l="0" t="0" r="0" b="0"/>
            <a:pathLst>
              <a:path w="1536192" h="598932">
                <a:moveTo>
                  <a:pt x="0" y="598932"/>
                </a:moveTo>
                <a:lnTo>
                  <a:pt x="1536192" y="598932"/>
                </a:lnTo>
                <a:lnTo>
                  <a:pt x="1536192" y="0"/>
                </a:lnTo>
                <a:lnTo>
                  <a:pt x="0" y="0"/>
                </a:lnTo>
                <a:lnTo>
                  <a:pt x="0" y="598932"/>
                </a:lnTo>
                <a:close/>
              </a:path>
            </a:pathLst>
          </a:custGeom>
          <a:solidFill>
            <a:srgbClr val="80808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28" name="Freeform 3328"/>
          <p:cNvSpPr/>
          <p:nvPr/>
        </p:nvSpPr>
        <p:spPr>
          <a:xfrm>
            <a:off x="1943101" y="2297431"/>
            <a:ext cx="1534667" cy="449199"/>
          </a:xfrm>
          <a:custGeom>
            <a:avLst/>
            <a:gdLst/>
            <a:ahLst/>
            <a:cxnLst/>
            <a:rect l="0" t="0" r="0" b="0"/>
            <a:pathLst>
              <a:path w="1534667" h="598932">
                <a:moveTo>
                  <a:pt x="0" y="598932"/>
                </a:moveTo>
                <a:lnTo>
                  <a:pt x="1534667" y="598932"/>
                </a:lnTo>
                <a:lnTo>
                  <a:pt x="1534667" y="0"/>
                </a:lnTo>
                <a:lnTo>
                  <a:pt x="0" y="0"/>
                </a:lnTo>
                <a:lnTo>
                  <a:pt x="0" y="598932"/>
                </a:lnTo>
                <a:close/>
              </a:path>
            </a:pathLst>
          </a:custGeom>
          <a:solidFill>
            <a:srgbClr val="00B05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29" name="Freeform 3329"/>
          <p:cNvSpPr/>
          <p:nvPr/>
        </p:nvSpPr>
        <p:spPr>
          <a:xfrm>
            <a:off x="3252215" y="1960246"/>
            <a:ext cx="748284" cy="196596"/>
          </a:xfrm>
          <a:custGeom>
            <a:avLst/>
            <a:gdLst/>
            <a:ahLst/>
            <a:cxnLst/>
            <a:rect l="0" t="0" r="0" b="0"/>
            <a:pathLst>
              <a:path w="748284" h="262128">
                <a:moveTo>
                  <a:pt x="0" y="262128"/>
                </a:moveTo>
                <a:lnTo>
                  <a:pt x="748284" y="262128"/>
                </a:lnTo>
                <a:lnTo>
                  <a:pt x="748284" y="0"/>
                </a:lnTo>
                <a:lnTo>
                  <a:pt x="0" y="0"/>
                </a:lnTo>
                <a:lnTo>
                  <a:pt x="0" y="26212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0" name="Freeform 3330"/>
          <p:cNvSpPr/>
          <p:nvPr/>
        </p:nvSpPr>
        <p:spPr>
          <a:xfrm>
            <a:off x="2502407" y="1583055"/>
            <a:ext cx="749808" cy="196596"/>
          </a:xfrm>
          <a:custGeom>
            <a:avLst/>
            <a:gdLst/>
            <a:ahLst/>
            <a:cxnLst/>
            <a:rect l="0" t="0" r="0" b="0"/>
            <a:pathLst>
              <a:path w="749808" h="262128">
                <a:moveTo>
                  <a:pt x="0" y="262128"/>
                </a:moveTo>
                <a:lnTo>
                  <a:pt x="749808" y="262128"/>
                </a:lnTo>
                <a:lnTo>
                  <a:pt x="749808" y="0"/>
                </a:lnTo>
                <a:lnTo>
                  <a:pt x="0" y="0"/>
                </a:lnTo>
                <a:lnTo>
                  <a:pt x="0" y="26212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1" name="Freeform 3331"/>
          <p:cNvSpPr/>
          <p:nvPr/>
        </p:nvSpPr>
        <p:spPr>
          <a:xfrm>
            <a:off x="7239000" y="1275588"/>
            <a:ext cx="1360932" cy="449199"/>
          </a:xfrm>
          <a:custGeom>
            <a:avLst/>
            <a:gdLst/>
            <a:ahLst/>
            <a:cxnLst/>
            <a:rect l="0" t="0" r="0" b="0"/>
            <a:pathLst>
              <a:path w="1360932" h="598932">
                <a:moveTo>
                  <a:pt x="0" y="598932"/>
                </a:moveTo>
                <a:lnTo>
                  <a:pt x="1360932" y="598932"/>
                </a:lnTo>
                <a:lnTo>
                  <a:pt x="1360932" y="0"/>
                </a:lnTo>
                <a:lnTo>
                  <a:pt x="0" y="0"/>
                </a:lnTo>
                <a:lnTo>
                  <a:pt x="0" y="598932"/>
                </a:lnTo>
                <a:close/>
              </a:path>
            </a:pathLst>
          </a:custGeom>
          <a:solidFill>
            <a:srgbClr val="80808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2" name="Freeform 3332"/>
          <p:cNvSpPr/>
          <p:nvPr/>
        </p:nvSpPr>
        <p:spPr>
          <a:xfrm>
            <a:off x="2401823" y="4024504"/>
            <a:ext cx="1536192" cy="450342"/>
          </a:xfrm>
          <a:custGeom>
            <a:avLst/>
            <a:gdLst/>
            <a:ahLst/>
            <a:cxnLst/>
            <a:rect l="0" t="0" r="0" b="0"/>
            <a:pathLst>
              <a:path w="1536192" h="600456">
                <a:moveTo>
                  <a:pt x="0" y="600456"/>
                </a:moveTo>
                <a:lnTo>
                  <a:pt x="1536192" y="600456"/>
                </a:lnTo>
                <a:lnTo>
                  <a:pt x="1536192" y="0"/>
                </a:lnTo>
                <a:lnTo>
                  <a:pt x="0" y="0"/>
                </a:lnTo>
                <a:lnTo>
                  <a:pt x="0" y="600456"/>
                </a:lnTo>
                <a:close/>
              </a:path>
            </a:pathLst>
          </a:custGeom>
          <a:solidFill>
            <a:srgbClr val="80808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33" name="Picture 3333"/>
          <p:cNvPicPr>
            <a:picLocks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25316" y="3842386"/>
            <a:ext cx="982091" cy="446036"/>
          </a:xfrm>
          <a:prstGeom prst="rect">
            <a:avLst/>
          </a:prstGeom>
          <a:noFill/>
        </p:spPr>
      </p:pic>
      <p:sp>
        <p:nvSpPr>
          <p:cNvPr id="3334" name="Freeform 3334"/>
          <p:cNvSpPr/>
          <p:nvPr/>
        </p:nvSpPr>
        <p:spPr>
          <a:xfrm>
            <a:off x="4514088" y="4042792"/>
            <a:ext cx="748284" cy="196596"/>
          </a:xfrm>
          <a:custGeom>
            <a:avLst/>
            <a:gdLst/>
            <a:ahLst/>
            <a:cxnLst/>
            <a:rect l="0" t="0" r="0" b="0"/>
            <a:pathLst>
              <a:path w="748284" h="262128">
                <a:moveTo>
                  <a:pt x="0" y="262128"/>
                </a:moveTo>
                <a:lnTo>
                  <a:pt x="748284" y="262128"/>
                </a:lnTo>
                <a:lnTo>
                  <a:pt x="748284" y="0"/>
                </a:lnTo>
                <a:lnTo>
                  <a:pt x="0" y="0"/>
                </a:lnTo>
                <a:lnTo>
                  <a:pt x="0" y="26212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35" name="Picture 3335"/>
          <p:cNvPicPr>
            <a:picLocks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50870" y="3588639"/>
            <a:ext cx="982090" cy="446056"/>
          </a:xfrm>
          <a:prstGeom prst="rect">
            <a:avLst/>
          </a:prstGeom>
          <a:noFill/>
        </p:spPr>
      </p:pic>
      <p:sp>
        <p:nvSpPr>
          <p:cNvPr id="3336" name="Freeform 3336"/>
          <p:cNvSpPr/>
          <p:nvPr/>
        </p:nvSpPr>
        <p:spPr>
          <a:xfrm>
            <a:off x="2799588" y="3714750"/>
            <a:ext cx="748284" cy="196596"/>
          </a:xfrm>
          <a:custGeom>
            <a:avLst/>
            <a:gdLst/>
            <a:ahLst/>
            <a:cxnLst/>
            <a:rect l="0" t="0" r="0" b="0"/>
            <a:pathLst>
              <a:path w="748284" h="262128">
                <a:moveTo>
                  <a:pt x="0" y="262128"/>
                </a:moveTo>
                <a:lnTo>
                  <a:pt x="748284" y="262128"/>
                </a:lnTo>
                <a:lnTo>
                  <a:pt x="748284" y="0"/>
                </a:lnTo>
                <a:lnTo>
                  <a:pt x="0" y="0"/>
                </a:lnTo>
                <a:lnTo>
                  <a:pt x="0" y="26212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7" name="Freeform 3337"/>
          <p:cNvSpPr/>
          <p:nvPr/>
        </p:nvSpPr>
        <p:spPr>
          <a:xfrm>
            <a:off x="7155180" y="4126230"/>
            <a:ext cx="198120" cy="140589"/>
          </a:xfrm>
          <a:custGeom>
            <a:avLst/>
            <a:gdLst/>
            <a:ahLst/>
            <a:cxnLst/>
            <a:rect l="0" t="0" r="0" b="0"/>
            <a:pathLst>
              <a:path w="198120" h="187452">
                <a:moveTo>
                  <a:pt x="0" y="93727"/>
                </a:moveTo>
                <a:cubicBezTo>
                  <a:pt x="0" y="41910"/>
                  <a:pt x="44323" y="0"/>
                  <a:pt x="99060" y="0"/>
                </a:cubicBezTo>
                <a:cubicBezTo>
                  <a:pt x="153797" y="0"/>
                  <a:pt x="198120" y="41910"/>
                  <a:pt x="198120" y="93727"/>
                </a:cubicBezTo>
                <a:cubicBezTo>
                  <a:pt x="198120" y="145492"/>
                  <a:pt x="153797" y="187452"/>
                  <a:pt x="99060" y="187452"/>
                </a:cubicBezTo>
                <a:cubicBezTo>
                  <a:pt x="44323" y="187452"/>
                  <a:pt x="0" y="145492"/>
                  <a:pt x="0" y="93727"/>
                </a:cubicBezTo>
                <a:close/>
              </a:path>
            </a:pathLst>
          </a:custGeom>
          <a:noFill/>
          <a:ln w="12191" cap="flat" cmpd="sng">
            <a:solidFill>
              <a:srgbClr val="585958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8" name="Freeform 3338"/>
          <p:cNvSpPr/>
          <p:nvPr/>
        </p:nvSpPr>
        <p:spPr>
          <a:xfrm>
            <a:off x="5446776" y="3685033"/>
            <a:ext cx="198120" cy="139446"/>
          </a:xfrm>
          <a:custGeom>
            <a:avLst/>
            <a:gdLst/>
            <a:ahLst/>
            <a:cxnLst/>
            <a:rect l="0" t="0" r="0" b="0"/>
            <a:pathLst>
              <a:path w="198120" h="185928">
                <a:moveTo>
                  <a:pt x="0" y="92963"/>
                </a:moveTo>
                <a:cubicBezTo>
                  <a:pt x="0" y="41656"/>
                  <a:pt x="44322" y="0"/>
                  <a:pt x="99059" y="0"/>
                </a:cubicBezTo>
                <a:cubicBezTo>
                  <a:pt x="153796" y="0"/>
                  <a:pt x="198120" y="41656"/>
                  <a:pt x="198120" y="92963"/>
                </a:cubicBezTo>
                <a:cubicBezTo>
                  <a:pt x="198120" y="144272"/>
                  <a:pt x="153796" y="185928"/>
                  <a:pt x="99059" y="185928"/>
                </a:cubicBezTo>
                <a:cubicBezTo>
                  <a:pt x="44322" y="185928"/>
                  <a:pt x="0" y="144272"/>
                  <a:pt x="0" y="92963"/>
                </a:cubicBezTo>
                <a:close/>
              </a:path>
            </a:pathLst>
          </a:custGeom>
          <a:noFill/>
          <a:ln w="12191" cap="flat" cmpd="sng">
            <a:solidFill>
              <a:srgbClr val="585958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39" name="Picture 3339"/>
          <p:cNvPicPr>
            <a:picLocks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26785" y="3814954"/>
            <a:ext cx="1637792" cy="405441"/>
          </a:xfrm>
          <a:prstGeom prst="rect">
            <a:avLst/>
          </a:prstGeom>
          <a:noFill/>
        </p:spPr>
      </p:pic>
      <p:sp>
        <p:nvSpPr>
          <p:cNvPr id="3340" name="Freeform 3340"/>
          <p:cNvSpPr/>
          <p:nvPr/>
        </p:nvSpPr>
        <p:spPr>
          <a:xfrm>
            <a:off x="5856732" y="4087368"/>
            <a:ext cx="748284" cy="195453"/>
          </a:xfrm>
          <a:custGeom>
            <a:avLst/>
            <a:gdLst/>
            <a:ahLst/>
            <a:cxnLst/>
            <a:rect l="0" t="0" r="0" b="0"/>
            <a:pathLst>
              <a:path w="748284" h="260604">
                <a:moveTo>
                  <a:pt x="0" y="260604"/>
                </a:moveTo>
                <a:lnTo>
                  <a:pt x="748284" y="260604"/>
                </a:lnTo>
                <a:lnTo>
                  <a:pt x="748284" y="0"/>
                </a:lnTo>
                <a:lnTo>
                  <a:pt x="0" y="0"/>
                </a:lnTo>
                <a:lnTo>
                  <a:pt x="0" y="26060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1" name="Freeform 3341"/>
          <p:cNvSpPr/>
          <p:nvPr/>
        </p:nvSpPr>
        <p:spPr>
          <a:xfrm>
            <a:off x="4120896" y="3401568"/>
            <a:ext cx="1534668" cy="450342"/>
          </a:xfrm>
          <a:custGeom>
            <a:avLst/>
            <a:gdLst/>
            <a:ahLst/>
            <a:cxnLst/>
            <a:rect l="0" t="0" r="0" b="0"/>
            <a:pathLst>
              <a:path w="1534668" h="600456">
                <a:moveTo>
                  <a:pt x="0" y="600456"/>
                </a:moveTo>
                <a:lnTo>
                  <a:pt x="1534668" y="600456"/>
                </a:lnTo>
                <a:lnTo>
                  <a:pt x="1534668" y="0"/>
                </a:lnTo>
                <a:lnTo>
                  <a:pt x="0" y="0"/>
                </a:lnTo>
                <a:lnTo>
                  <a:pt x="0" y="600456"/>
                </a:lnTo>
                <a:close/>
              </a:path>
            </a:pathLst>
          </a:custGeom>
          <a:solidFill>
            <a:srgbClr val="00B050"/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2" name="Freeform 3342"/>
          <p:cNvSpPr/>
          <p:nvPr/>
        </p:nvSpPr>
        <p:spPr>
          <a:xfrm>
            <a:off x="7152131" y="3958210"/>
            <a:ext cx="1534668" cy="449199"/>
          </a:xfrm>
          <a:custGeom>
            <a:avLst/>
            <a:gdLst/>
            <a:ahLst/>
            <a:cxnLst/>
            <a:rect l="0" t="0" r="0" b="0"/>
            <a:pathLst>
              <a:path w="1534668" h="598932">
                <a:moveTo>
                  <a:pt x="0" y="598932"/>
                </a:moveTo>
                <a:lnTo>
                  <a:pt x="1534668" y="598932"/>
                </a:lnTo>
                <a:lnTo>
                  <a:pt x="1534668" y="0"/>
                </a:lnTo>
                <a:lnTo>
                  <a:pt x="0" y="0"/>
                </a:lnTo>
                <a:lnTo>
                  <a:pt x="0" y="598932"/>
                </a:lnTo>
                <a:close/>
              </a:path>
            </a:pathLst>
          </a:custGeom>
          <a:solidFill>
            <a:srgbClr val="00B050"/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3" name="Freeform 3343"/>
          <p:cNvSpPr/>
          <p:nvPr/>
        </p:nvSpPr>
        <p:spPr>
          <a:xfrm>
            <a:off x="5262372" y="2192275"/>
            <a:ext cx="137161" cy="96011"/>
          </a:xfrm>
          <a:custGeom>
            <a:avLst/>
            <a:gdLst/>
            <a:ahLst/>
            <a:cxnLst/>
            <a:rect l="0" t="0" r="0" b="0"/>
            <a:pathLst>
              <a:path w="137161" h="128015">
                <a:moveTo>
                  <a:pt x="0" y="64008"/>
                </a:moveTo>
                <a:cubicBezTo>
                  <a:pt x="0" y="28702"/>
                  <a:pt x="30734" y="0"/>
                  <a:pt x="68581" y="0"/>
                </a:cubicBezTo>
                <a:cubicBezTo>
                  <a:pt x="106426" y="0"/>
                  <a:pt x="137161" y="28702"/>
                  <a:pt x="137161" y="64008"/>
                </a:cubicBezTo>
                <a:cubicBezTo>
                  <a:pt x="137161" y="99314"/>
                  <a:pt x="106426" y="128015"/>
                  <a:pt x="68581" y="128015"/>
                </a:cubicBezTo>
                <a:cubicBezTo>
                  <a:pt x="30734" y="128015"/>
                  <a:pt x="0" y="99314"/>
                  <a:pt x="0" y="64008"/>
                </a:cubicBezTo>
                <a:close/>
              </a:path>
            </a:pathLst>
          </a:custGeom>
          <a:noFill/>
          <a:ln w="12191" cap="flat" cmpd="sng">
            <a:solidFill>
              <a:srgbClr val="585958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4" name="Freeform 3344"/>
          <p:cNvSpPr/>
          <p:nvPr/>
        </p:nvSpPr>
        <p:spPr>
          <a:xfrm>
            <a:off x="5486401" y="2196847"/>
            <a:ext cx="137159" cy="96012"/>
          </a:xfrm>
          <a:custGeom>
            <a:avLst/>
            <a:gdLst/>
            <a:ahLst/>
            <a:cxnLst/>
            <a:rect l="0" t="0" r="0" b="0"/>
            <a:pathLst>
              <a:path w="137159" h="128016">
                <a:moveTo>
                  <a:pt x="0" y="64007"/>
                </a:moveTo>
                <a:cubicBezTo>
                  <a:pt x="0" y="28701"/>
                  <a:pt x="30734" y="0"/>
                  <a:pt x="68579" y="0"/>
                </a:cubicBezTo>
                <a:cubicBezTo>
                  <a:pt x="106426" y="0"/>
                  <a:pt x="137159" y="28701"/>
                  <a:pt x="137159" y="64007"/>
                </a:cubicBezTo>
                <a:cubicBezTo>
                  <a:pt x="137159" y="99313"/>
                  <a:pt x="106426" y="128016"/>
                  <a:pt x="68579" y="128016"/>
                </a:cubicBezTo>
                <a:cubicBezTo>
                  <a:pt x="30734" y="128016"/>
                  <a:pt x="0" y="99313"/>
                  <a:pt x="0" y="64007"/>
                </a:cubicBezTo>
                <a:close/>
              </a:path>
            </a:pathLst>
          </a:custGeom>
          <a:noFill/>
          <a:ln w="12191" cap="flat" cmpd="sng">
            <a:solidFill>
              <a:srgbClr val="585958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5" name="Freeform 3345"/>
          <p:cNvSpPr/>
          <p:nvPr/>
        </p:nvSpPr>
        <p:spPr>
          <a:xfrm>
            <a:off x="4125467" y="1843660"/>
            <a:ext cx="1536192" cy="449199"/>
          </a:xfrm>
          <a:custGeom>
            <a:avLst/>
            <a:gdLst/>
            <a:ahLst/>
            <a:cxnLst/>
            <a:rect l="0" t="0" r="0" b="0"/>
            <a:pathLst>
              <a:path w="1536192" h="598932">
                <a:moveTo>
                  <a:pt x="0" y="598932"/>
                </a:moveTo>
                <a:lnTo>
                  <a:pt x="1536192" y="598932"/>
                </a:lnTo>
                <a:lnTo>
                  <a:pt x="1536192" y="0"/>
                </a:lnTo>
                <a:lnTo>
                  <a:pt x="0" y="0"/>
                </a:lnTo>
                <a:lnTo>
                  <a:pt x="0" y="598932"/>
                </a:lnTo>
                <a:close/>
              </a:path>
            </a:pathLst>
          </a:custGeom>
          <a:solidFill>
            <a:srgbClr val="00B050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7" name="Freeform 3347"/>
          <p:cNvSpPr/>
          <p:nvPr/>
        </p:nvSpPr>
        <p:spPr>
          <a:xfrm>
            <a:off x="691515" y="867728"/>
            <a:ext cx="1402715" cy="413861"/>
          </a:xfrm>
          <a:custGeom>
            <a:avLst/>
            <a:gdLst/>
            <a:ahLst/>
            <a:cxnLst/>
            <a:rect l="0" t="0" r="0" b="0"/>
            <a:pathLst>
              <a:path w="1536192" h="598932">
                <a:moveTo>
                  <a:pt x="0" y="598932"/>
                </a:moveTo>
                <a:lnTo>
                  <a:pt x="1536192" y="598932"/>
                </a:lnTo>
                <a:lnTo>
                  <a:pt x="1536192" y="0"/>
                </a:lnTo>
                <a:lnTo>
                  <a:pt x="0" y="0"/>
                </a:lnTo>
                <a:lnTo>
                  <a:pt x="0" y="598932"/>
                </a:lnTo>
                <a:close/>
              </a:path>
            </a:pathLst>
          </a:custGeom>
          <a:solidFill>
            <a:srgbClr val="00B050"/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8" name="Freeform 3348"/>
          <p:cNvSpPr/>
          <p:nvPr/>
        </p:nvSpPr>
        <p:spPr>
          <a:xfrm>
            <a:off x="238086" y="4487593"/>
            <a:ext cx="609600" cy="133350"/>
          </a:xfrm>
          <a:custGeom>
            <a:avLst/>
            <a:gdLst/>
            <a:ahLst/>
            <a:cxnLst/>
            <a:rect l="0" t="0" r="0" b="0"/>
            <a:pathLst>
              <a:path w="609600" h="177800">
                <a:moveTo>
                  <a:pt x="0" y="177800"/>
                </a:moveTo>
                <a:lnTo>
                  <a:pt x="609600" y="177800"/>
                </a:lnTo>
                <a:lnTo>
                  <a:pt x="609600" y="0"/>
                </a:lnTo>
                <a:lnTo>
                  <a:pt x="0" y="0"/>
                </a:lnTo>
                <a:lnTo>
                  <a:pt x="0" y="177800"/>
                </a:lnTo>
                <a:close/>
              </a:path>
            </a:pathLst>
          </a:custGeom>
          <a:solidFill>
            <a:srgbClr val="00B050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9" name="Freeform 3349"/>
          <p:cNvSpPr/>
          <p:nvPr/>
        </p:nvSpPr>
        <p:spPr>
          <a:xfrm>
            <a:off x="987386" y="4487593"/>
            <a:ext cx="609600" cy="133350"/>
          </a:xfrm>
          <a:custGeom>
            <a:avLst/>
            <a:gdLst/>
            <a:ahLst/>
            <a:cxnLst/>
            <a:rect l="0" t="0" r="0" b="0"/>
            <a:pathLst>
              <a:path w="609600" h="177800">
                <a:moveTo>
                  <a:pt x="0" y="177800"/>
                </a:moveTo>
                <a:lnTo>
                  <a:pt x="609600" y="177800"/>
                </a:lnTo>
                <a:lnTo>
                  <a:pt x="609600" y="0"/>
                </a:lnTo>
                <a:lnTo>
                  <a:pt x="0" y="0"/>
                </a:lnTo>
                <a:lnTo>
                  <a:pt x="0" y="177800"/>
                </a:lnTo>
                <a:close/>
              </a:path>
            </a:pathLst>
          </a:custGeom>
          <a:solidFill>
            <a:srgbClr val="00B0F0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0" name="Freeform 3350"/>
          <p:cNvSpPr/>
          <p:nvPr/>
        </p:nvSpPr>
        <p:spPr>
          <a:xfrm>
            <a:off x="1736724" y="4487593"/>
            <a:ext cx="609600" cy="133350"/>
          </a:xfrm>
          <a:custGeom>
            <a:avLst/>
            <a:gdLst/>
            <a:ahLst/>
            <a:cxnLst/>
            <a:rect l="0" t="0" r="0" b="0"/>
            <a:pathLst>
              <a:path w="609600" h="177800">
                <a:moveTo>
                  <a:pt x="0" y="177800"/>
                </a:moveTo>
                <a:lnTo>
                  <a:pt x="609600" y="177800"/>
                </a:lnTo>
                <a:lnTo>
                  <a:pt x="609600" y="0"/>
                </a:lnTo>
                <a:lnTo>
                  <a:pt x="0" y="0"/>
                </a:lnTo>
                <a:lnTo>
                  <a:pt x="0" y="177800"/>
                </a:lnTo>
                <a:close/>
              </a:path>
            </a:pathLst>
          </a:custGeom>
          <a:solidFill>
            <a:srgbClr val="818181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4" name="Rectangle 3354"/>
          <p:cNvSpPr/>
          <p:nvPr/>
        </p:nvSpPr>
        <p:spPr>
          <a:xfrm>
            <a:off x="7268844" y="1920523"/>
            <a:ext cx="453390" cy="2457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5" b="1" i="0" spc="0" baseline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PLM</a:t>
            </a:r>
          </a:p>
        </p:txBody>
      </p:sp>
      <p:sp>
        <p:nvSpPr>
          <p:cNvPr id="3355" name="Rectangle 3355"/>
          <p:cNvSpPr/>
          <p:nvPr/>
        </p:nvSpPr>
        <p:spPr>
          <a:xfrm>
            <a:off x="6929374" y="2742339"/>
            <a:ext cx="307777" cy="24545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5" b="1" i="0" spc="0" baseline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APS</a:t>
            </a:r>
          </a:p>
        </p:txBody>
      </p:sp>
      <p:sp>
        <p:nvSpPr>
          <p:cNvPr id="3356" name="Rectangle 3356"/>
          <p:cNvSpPr/>
          <p:nvPr/>
        </p:nvSpPr>
        <p:spPr>
          <a:xfrm>
            <a:off x="6414516" y="1579579"/>
            <a:ext cx="570669" cy="1700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5" b="1" i="0" spc="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规格信息</a:t>
            </a:r>
          </a:p>
        </p:txBody>
      </p:sp>
      <p:sp>
        <p:nvSpPr>
          <p:cNvPr id="3357" name="Rectangle 3357"/>
          <p:cNvSpPr/>
          <p:nvPr/>
        </p:nvSpPr>
        <p:spPr>
          <a:xfrm>
            <a:off x="5903721" y="1877617"/>
            <a:ext cx="504946" cy="3367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5" b="1" i="0" spc="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mBOM</a:t>
            </a:r>
          </a:p>
          <a:p>
            <a:pPr marL="0">
              <a:lnSpc>
                <a:spcPts val="1320"/>
              </a:lnSpc>
            </a:pPr>
            <a:r>
              <a:rPr lang="en-US" sz="1105" b="1" i="0" spc="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ROUTING</a:t>
            </a:r>
          </a:p>
        </p:txBody>
      </p:sp>
      <p:sp>
        <p:nvSpPr>
          <p:cNvPr id="3358" name="Rectangle 3358"/>
          <p:cNvSpPr/>
          <p:nvPr/>
        </p:nvSpPr>
        <p:spPr>
          <a:xfrm>
            <a:off x="5215383" y="1390698"/>
            <a:ext cx="428002" cy="1700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5" b="1" i="0" spc="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订货单</a:t>
            </a:r>
          </a:p>
        </p:txBody>
      </p:sp>
      <p:sp>
        <p:nvSpPr>
          <p:cNvPr id="3359" name="Rectangle 3359"/>
          <p:cNvSpPr/>
          <p:nvPr/>
        </p:nvSpPr>
        <p:spPr>
          <a:xfrm>
            <a:off x="6115177" y="3510296"/>
            <a:ext cx="570669" cy="1700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5" b="1" i="0" spc="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作业指令</a:t>
            </a:r>
          </a:p>
        </p:txBody>
      </p:sp>
      <p:sp>
        <p:nvSpPr>
          <p:cNvPr id="3360" name="Rectangle 3360"/>
          <p:cNvSpPr/>
          <p:nvPr/>
        </p:nvSpPr>
        <p:spPr>
          <a:xfrm>
            <a:off x="5509260" y="2788873"/>
            <a:ext cx="570669" cy="1700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5" b="1" i="0" spc="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生产计划</a:t>
            </a:r>
          </a:p>
        </p:txBody>
      </p:sp>
      <p:sp>
        <p:nvSpPr>
          <p:cNvPr id="3361" name="Rectangle 3361"/>
          <p:cNvSpPr/>
          <p:nvPr/>
        </p:nvSpPr>
        <p:spPr>
          <a:xfrm>
            <a:off x="5716270" y="2367772"/>
            <a:ext cx="1793568" cy="1700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5" b="1" i="0" spc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基础信</a:t>
            </a:r>
            <a:r>
              <a:rPr lang="en-US" sz="1105" b="1" i="0" spc="311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息</a:t>
            </a:r>
            <a:r>
              <a:rPr lang="en-US" sz="1105" b="1" i="0" spc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 生产实</a:t>
            </a:r>
            <a:r>
              <a:rPr lang="en-US" sz="1105" b="1" i="0" spc="30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绩</a:t>
            </a:r>
            <a:r>
              <a:rPr lang="en-US" sz="1105" b="1" i="0" spc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 库存</a:t>
            </a:r>
          </a:p>
        </p:txBody>
      </p:sp>
      <p:sp>
        <p:nvSpPr>
          <p:cNvPr id="3362" name="Rectangle 3362"/>
          <p:cNvSpPr/>
          <p:nvPr/>
        </p:nvSpPr>
        <p:spPr>
          <a:xfrm>
            <a:off x="4281552" y="3143203"/>
            <a:ext cx="570669" cy="1700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5" b="1" i="0" spc="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生产实绩</a:t>
            </a:r>
          </a:p>
        </p:txBody>
      </p:sp>
      <p:sp>
        <p:nvSpPr>
          <p:cNvPr id="3363" name="Rectangle 3363"/>
          <p:cNvSpPr/>
          <p:nvPr/>
        </p:nvSpPr>
        <p:spPr>
          <a:xfrm>
            <a:off x="3730498" y="2430828"/>
            <a:ext cx="285335" cy="1700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5" b="1" i="0" spc="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库存</a:t>
            </a:r>
          </a:p>
        </p:txBody>
      </p:sp>
      <p:sp>
        <p:nvSpPr>
          <p:cNvPr id="3364" name="Rectangle 3364"/>
          <p:cNvSpPr/>
          <p:nvPr/>
        </p:nvSpPr>
        <p:spPr>
          <a:xfrm>
            <a:off x="7797419" y="3531347"/>
            <a:ext cx="428002" cy="3367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5" b="1" i="0" spc="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设备信</a:t>
            </a:r>
          </a:p>
          <a:p>
            <a:pPr marL="0">
              <a:lnSpc>
                <a:spcPts val="1320"/>
              </a:lnSpc>
            </a:pPr>
            <a:r>
              <a:rPr lang="en-US" sz="1105" b="1" i="0" spc="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息报告</a:t>
            </a:r>
          </a:p>
        </p:txBody>
      </p:sp>
      <p:sp>
        <p:nvSpPr>
          <p:cNvPr id="3365" name="Rectangle 3365"/>
          <p:cNvSpPr/>
          <p:nvPr/>
        </p:nvSpPr>
        <p:spPr>
          <a:xfrm>
            <a:off x="3232658" y="2992517"/>
            <a:ext cx="570669" cy="1700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5" b="1" i="0" spc="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进度信息</a:t>
            </a:r>
          </a:p>
        </p:txBody>
      </p:sp>
      <p:sp>
        <p:nvSpPr>
          <p:cNvPr id="3366" name="Rectangle 3366"/>
          <p:cNvSpPr/>
          <p:nvPr/>
        </p:nvSpPr>
        <p:spPr>
          <a:xfrm>
            <a:off x="5072508" y="992077"/>
            <a:ext cx="570669" cy="1700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5" b="1" i="0" spc="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进度信息</a:t>
            </a:r>
          </a:p>
        </p:txBody>
      </p:sp>
      <p:sp>
        <p:nvSpPr>
          <p:cNvPr id="3367" name="Rectangle 3367"/>
          <p:cNvSpPr/>
          <p:nvPr/>
        </p:nvSpPr>
        <p:spPr>
          <a:xfrm>
            <a:off x="4949953" y="3143203"/>
            <a:ext cx="570669" cy="1700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5" b="1" i="0" spc="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基础信息</a:t>
            </a:r>
          </a:p>
        </p:txBody>
      </p:sp>
      <p:sp>
        <p:nvSpPr>
          <p:cNvPr id="3368" name="Rectangle 3368"/>
          <p:cNvSpPr/>
          <p:nvPr/>
        </p:nvSpPr>
        <p:spPr>
          <a:xfrm>
            <a:off x="1967738" y="2952366"/>
            <a:ext cx="307777" cy="24545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5" b="1" i="0" spc="0" baseline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SRM</a:t>
            </a:r>
          </a:p>
        </p:txBody>
      </p:sp>
      <p:sp>
        <p:nvSpPr>
          <p:cNvPr id="3369" name="Rectangle 3369"/>
          <p:cNvSpPr/>
          <p:nvPr/>
        </p:nvSpPr>
        <p:spPr>
          <a:xfrm>
            <a:off x="2436876" y="2376960"/>
            <a:ext cx="307777" cy="24545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5" b="1" i="0" spc="0" baseline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WMS</a:t>
            </a:r>
          </a:p>
        </p:txBody>
      </p:sp>
      <p:sp>
        <p:nvSpPr>
          <p:cNvPr id="3370" name="Rectangle 3370"/>
          <p:cNvSpPr/>
          <p:nvPr/>
        </p:nvSpPr>
        <p:spPr>
          <a:xfrm>
            <a:off x="3343655" y="1956959"/>
            <a:ext cx="570669" cy="1700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5" b="1" i="0" spc="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出货指令</a:t>
            </a:r>
          </a:p>
        </p:txBody>
      </p:sp>
      <p:sp>
        <p:nvSpPr>
          <p:cNvPr id="3371" name="Rectangle 3371"/>
          <p:cNvSpPr/>
          <p:nvPr/>
        </p:nvSpPr>
        <p:spPr>
          <a:xfrm>
            <a:off x="2594736" y="1579579"/>
            <a:ext cx="570669" cy="1700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5" b="1" i="0" spc="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采购订单</a:t>
            </a:r>
          </a:p>
        </p:txBody>
      </p:sp>
      <p:sp>
        <p:nvSpPr>
          <p:cNvPr id="3372" name="Rectangle 3372"/>
          <p:cNvSpPr/>
          <p:nvPr/>
        </p:nvSpPr>
        <p:spPr>
          <a:xfrm>
            <a:off x="7676133" y="1354451"/>
            <a:ext cx="307777" cy="24545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5" b="1" i="0" spc="0" baseline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CRM</a:t>
            </a:r>
          </a:p>
        </p:txBody>
      </p:sp>
      <p:sp>
        <p:nvSpPr>
          <p:cNvPr id="3373" name="Rectangle 3373"/>
          <p:cNvSpPr/>
          <p:nvPr/>
        </p:nvSpPr>
        <p:spPr>
          <a:xfrm>
            <a:off x="2922778" y="4104986"/>
            <a:ext cx="307777" cy="24545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5" b="1" i="0" spc="0" baseline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QMS</a:t>
            </a:r>
          </a:p>
        </p:txBody>
      </p:sp>
      <p:sp>
        <p:nvSpPr>
          <p:cNvPr id="3374" name="Rectangle 3374"/>
          <p:cNvSpPr/>
          <p:nvPr/>
        </p:nvSpPr>
        <p:spPr>
          <a:xfrm>
            <a:off x="4606164" y="4039981"/>
            <a:ext cx="570669" cy="1700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5" b="1" i="0" spc="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品质结果</a:t>
            </a:r>
          </a:p>
        </p:txBody>
      </p:sp>
      <p:sp>
        <p:nvSpPr>
          <p:cNvPr id="3375" name="Rectangle 3375"/>
          <p:cNvSpPr/>
          <p:nvPr/>
        </p:nvSpPr>
        <p:spPr>
          <a:xfrm>
            <a:off x="2891283" y="3711750"/>
            <a:ext cx="570669" cy="1700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5" b="1" i="0" spc="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异常控制</a:t>
            </a:r>
          </a:p>
        </p:txBody>
      </p:sp>
      <p:sp>
        <p:nvSpPr>
          <p:cNvPr id="3376" name="Rectangle 3376"/>
          <p:cNvSpPr/>
          <p:nvPr/>
        </p:nvSpPr>
        <p:spPr>
          <a:xfrm>
            <a:off x="5948808" y="4083873"/>
            <a:ext cx="570669" cy="1700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5" b="1" i="0" spc="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下达指令</a:t>
            </a:r>
          </a:p>
        </p:txBody>
      </p:sp>
      <p:sp>
        <p:nvSpPr>
          <p:cNvPr id="3377" name="Rectangle 3377"/>
          <p:cNvSpPr/>
          <p:nvPr/>
        </p:nvSpPr>
        <p:spPr>
          <a:xfrm>
            <a:off x="4665599" y="3481574"/>
            <a:ext cx="307777" cy="24545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5" b="1" i="0" spc="0" baseline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MES</a:t>
            </a:r>
          </a:p>
        </p:txBody>
      </p:sp>
      <p:sp>
        <p:nvSpPr>
          <p:cNvPr id="3378" name="Rectangle 3378"/>
          <p:cNvSpPr/>
          <p:nvPr/>
        </p:nvSpPr>
        <p:spPr>
          <a:xfrm>
            <a:off x="7558151" y="4038006"/>
            <a:ext cx="512961" cy="24545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5" b="1" i="0" spc="0" baseline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SCADA</a:t>
            </a:r>
          </a:p>
        </p:txBody>
      </p:sp>
      <p:sp>
        <p:nvSpPr>
          <p:cNvPr id="3379" name="Rectangle 3379"/>
          <p:cNvSpPr/>
          <p:nvPr/>
        </p:nvSpPr>
        <p:spPr>
          <a:xfrm>
            <a:off x="4700015" y="1922697"/>
            <a:ext cx="312586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0" b="1" i="0" spc="0" baseline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ERP</a:t>
            </a:r>
          </a:p>
        </p:txBody>
      </p:sp>
      <p:sp>
        <p:nvSpPr>
          <p:cNvPr id="3380" name="Rectangle 3380"/>
          <p:cNvSpPr/>
          <p:nvPr/>
        </p:nvSpPr>
        <p:spPr>
          <a:xfrm>
            <a:off x="539750" y="868045"/>
            <a:ext cx="1689735" cy="2457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2085"/>
            <a:r>
              <a:rPr lang="en-US" sz="1595" b="1" i="0" spc="0" baseline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r>
              <a:rPr lang="en-US" sz="1595" b="1" i="0" spc="482" baseline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en-US" sz="1595" b="1" i="0" spc="0" baseline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Security</a:t>
            </a:r>
          </a:p>
        </p:txBody>
      </p:sp>
      <p:sp>
        <p:nvSpPr>
          <p:cNvPr id="3381" name="Rectangle 3381"/>
          <p:cNvSpPr/>
          <p:nvPr/>
        </p:nvSpPr>
        <p:spPr>
          <a:xfrm>
            <a:off x="156211" y="4620895"/>
            <a:ext cx="2223135" cy="170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1105" b="0" i="0" spc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已有需完</a:t>
            </a:r>
            <a:r>
              <a:rPr lang="en-US" sz="1105" b="0" i="0" spc="379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善 </a:t>
            </a:r>
            <a:r>
              <a:rPr lang="en-US" sz="1105" b="0" i="0" spc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计划导</a:t>
            </a:r>
            <a:r>
              <a:rPr lang="en-US" sz="1105" b="0" i="0" spc="1485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入</a:t>
            </a:r>
            <a:r>
              <a:rPr lang="en-US" sz="1105" b="0" i="0" spc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暂未计划</a:t>
            </a:r>
          </a:p>
        </p:txBody>
      </p:sp>
      <p:sp>
        <p:nvSpPr>
          <p:cNvPr id="104" name="平行四边形 103"/>
          <p:cNvSpPr/>
          <p:nvPr/>
        </p:nvSpPr>
        <p:spPr>
          <a:xfrm>
            <a:off x="179705" y="51435"/>
            <a:ext cx="4426585" cy="378460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信息系统之间的信息连接</a:t>
            </a:r>
            <a:endParaRPr lang="en-US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3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6970610" y="4896677"/>
            <a:ext cx="2133600" cy="273844"/>
          </a:xfrm>
        </p:spPr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38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571876" y="2315766"/>
            <a:ext cx="5419725" cy="646331"/>
          </a:xfrm>
          <a:prstGeom prst="rect">
            <a:avLst/>
          </a:prstGeom>
          <a:noFill/>
          <a:ln w="19050">
            <a:noFill/>
            <a:prstDash val="dashDot"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023C9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质量保证</a:t>
            </a:r>
            <a:r>
              <a:rPr lang="zh-CN" altLang="en-US" sz="3600" dirty="0">
                <a:solidFill>
                  <a:srgbClr val="023C9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体系</a:t>
            </a:r>
            <a:endParaRPr lang="en-US" altLang="zh-CN" sz="3600" dirty="0">
              <a:solidFill>
                <a:srgbClr val="023C9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1"/>
          <p:cNvGrpSpPr/>
          <p:nvPr/>
        </p:nvGrpSpPr>
        <p:grpSpPr>
          <a:xfrm>
            <a:off x="1524000" y="1938337"/>
            <a:ext cx="1905000" cy="1262063"/>
            <a:chOff x="1219200" y="2584450"/>
            <a:chExt cx="1905000" cy="1682750"/>
          </a:xfrm>
        </p:grpSpPr>
        <p:sp>
          <p:nvSpPr>
            <p:cNvPr id="6" name="燕尾形 2"/>
            <p:cNvSpPr/>
            <p:nvPr/>
          </p:nvSpPr>
          <p:spPr bwMode="auto">
            <a:xfrm>
              <a:off x="1524000" y="3038475"/>
              <a:ext cx="633413" cy="774700"/>
            </a:xfrm>
            <a:prstGeom prst="chevron">
              <a:avLst/>
            </a:prstGeom>
            <a:solidFill>
              <a:srgbClr val="83C0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 bwMode="auto">
            <a:xfrm>
              <a:off x="1744663" y="2584450"/>
              <a:ext cx="1379537" cy="1682750"/>
            </a:xfrm>
            <a:prstGeom prst="chevron">
              <a:avLst/>
            </a:prstGeom>
            <a:solidFill>
              <a:srgbClr val="83C0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燕尾形 2"/>
            <p:cNvSpPr/>
            <p:nvPr/>
          </p:nvSpPr>
          <p:spPr bwMode="auto">
            <a:xfrm>
              <a:off x="1219200" y="3101290"/>
              <a:ext cx="381000" cy="619125"/>
            </a:xfrm>
            <a:prstGeom prst="chevron">
              <a:avLst/>
            </a:prstGeom>
            <a:solidFill>
              <a:srgbClr val="83C0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39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4" name="直接连接符 93"/>
          <p:cNvCxnSpPr/>
          <p:nvPr/>
        </p:nvCxnSpPr>
        <p:spPr>
          <a:xfrm flipH="1">
            <a:off x="2804613" y="1206500"/>
            <a:ext cx="1905" cy="275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平行四边形 103"/>
          <p:cNvSpPr/>
          <p:nvPr/>
        </p:nvSpPr>
        <p:spPr>
          <a:xfrm>
            <a:off x="179705" y="51435"/>
            <a:ext cx="2595245" cy="378460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公司组织架构</a:t>
            </a:r>
          </a:p>
        </p:txBody>
      </p:sp>
      <p:cxnSp>
        <p:nvCxnSpPr>
          <p:cNvPr id="76" name="直接连接符 75"/>
          <p:cNvCxnSpPr/>
          <p:nvPr/>
        </p:nvCxnSpPr>
        <p:spPr>
          <a:xfrm>
            <a:off x="4641669" y="935355"/>
            <a:ext cx="0" cy="2711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" name="圆角矩形 429"/>
          <p:cNvSpPr/>
          <p:nvPr/>
        </p:nvSpPr>
        <p:spPr>
          <a:xfrm>
            <a:off x="3923483" y="556895"/>
            <a:ext cx="1365885" cy="377825"/>
          </a:xfrm>
          <a:prstGeom prst="roundRect">
            <a:avLst/>
          </a:prstGeom>
          <a:solidFill>
            <a:srgbClr val="E9C998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总经理</a:t>
            </a:r>
          </a:p>
        </p:txBody>
      </p:sp>
      <p:sp>
        <p:nvSpPr>
          <p:cNvPr id="434" name="圆角矩形 433"/>
          <p:cNvSpPr/>
          <p:nvPr/>
        </p:nvSpPr>
        <p:spPr>
          <a:xfrm>
            <a:off x="1364433" y="1926590"/>
            <a:ext cx="831600" cy="446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研发</a:t>
            </a:r>
          </a:p>
        </p:txBody>
      </p:sp>
      <p:sp>
        <p:nvSpPr>
          <p:cNvPr id="436" name="圆角矩形 435"/>
          <p:cNvSpPr/>
          <p:nvPr/>
        </p:nvSpPr>
        <p:spPr>
          <a:xfrm>
            <a:off x="2372178" y="1348105"/>
            <a:ext cx="831600" cy="446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CBU</a:t>
            </a:r>
          </a:p>
        </p:txBody>
      </p:sp>
      <p:sp>
        <p:nvSpPr>
          <p:cNvPr id="440" name="圆角矩形 439"/>
          <p:cNvSpPr/>
          <p:nvPr/>
        </p:nvSpPr>
        <p:spPr>
          <a:xfrm>
            <a:off x="4006033" y="1924685"/>
            <a:ext cx="831600" cy="44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研发</a:t>
            </a:r>
          </a:p>
        </p:txBody>
      </p:sp>
      <p:sp>
        <p:nvSpPr>
          <p:cNvPr id="79" name="圆角矩形 78"/>
          <p:cNvSpPr/>
          <p:nvPr/>
        </p:nvSpPr>
        <p:spPr>
          <a:xfrm>
            <a:off x="5324928" y="1926590"/>
            <a:ext cx="831600" cy="446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管理部</a:t>
            </a:r>
          </a:p>
        </p:txBody>
      </p:sp>
      <p:sp>
        <p:nvSpPr>
          <p:cNvPr id="81" name="圆角矩形 80"/>
          <p:cNvSpPr/>
          <p:nvPr/>
        </p:nvSpPr>
        <p:spPr>
          <a:xfrm>
            <a:off x="6580958" y="1927225"/>
            <a:ext cx="831600" cy="446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资讯部</a:t>
            </a:r>
          </a:p>
        </p:txBody>
      </p:sp>
      <p:cxnSp>
        <p:nvCxnSpPr>
          <p:cNvPr id="83" name="直接连接符 82"/>
          <p:cNvCxnSpPr/>
          <p:nvPr/>
        </p:nvCxnSpPr>
        <p:spPr>
          <a:xfrm flipV="1">
            <a:off x="1532708" y="1203325"/>
            <a:ext cx="6312535" cy="6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 flipH="1">
            <a:off x="6476818" y="1204595"/>
            <a:ext cx="4445" cy="287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>
            <a:off x="5252538" y="1213485"/>
            <a:ext cx="2540" cy="2686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/>
          <p:nvPr/>
        </p:nvCxnSpPr>
        <p:spPr>
          <a:xfrm>
            <a:off x="7842703" y="1213485"/>
            <a:ext cx="2540" cy="275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 flipH="1">
            <a:off x="4028893" y="1206500"/>
            <a:ext cx="1905" cy="275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圆角矩形 101"/>
          <p:cNvSpPr/>
          <p:nvPr/>
        </p:nvSpPr>
        <p:spPr>
          <a:xfrm>
            <a:off x="1364433" y="2429510"/>
            <a:ext cx="831600" cy="446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品质</a:t>
            </a:r>
          </a:p>
        </p:txBody>
      </p:sp>
      <p:sp>
        <p:nvSpPr>
          <p:cNvPr id="103" name="圆角矩形 102"/>
          <p:cNvSpPr/>
          <p:nvPr/>
        </p:nvSpPr>
        <p:spPr>
          <a:xfrm>
            <a:off x="1364433" y="2933700"/>
            <a:ext cx="831600" cy="446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生产</a:t>
            </a:r>
          </a:p>
        </p:txBody>
      </p:sp>
      <p:sp>
        <p:nvSpPr>
          <p:cNvPr id="105" name="圆角矩形 104"/>
          <p:cNvSpPr/>
          <p:nvPr/>
        </p:nvSpPr>
        <p:spPr>
          <a:xfrm>
            <a:off x="1364433" y="3442335"/>
            <a:ext cx="831600" cy="446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资材</a:t>
            </a:r>
          </a:p>
        </p:txBody>
      </p:sp>
      <p:cxnSp>
        <p:nvCxnSpPr>
          <p:cNvPr id="107" name="直接连接符 106"/>
          <p:cNvCxnSpPr/>
          <p:nvPr/>
        </p:nvCxnSpPr>
        <p:spPr>
          <a:xfrm>
            <a:off x="1220288" y="1668145"/>
            <a:ext cx="0" cy="19691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圆角矩形 114"/>
          <p:cNvSpPr/>
          <p:nvPr/>
        </p:nvSpPr>
        <p:spPr>
          <a:xfrm>
            <a:off x="2682693" y="3436620"/>
            <a:ext cx="831600" cy="446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资材</a:t>
            </a:r>
            <a:endParaRPr lang="zh-CN" altLang="en-US" sz="14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cxnSp>
        <p:nvCxnSpPr>
          <p:cNvPr id="116" name="直接连接符 115"/>
          <p:cNvCxnSpPr/>
          <p:nvPr/>
        </p:nvCxnSpPr>
        <p:spPr>
          <a:xfrm>
            <a:off x="2516323" y="1794510"/>
            <a:ext cx="0" cy="28657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/>
          <p:nvPr/>
        </p:nvCxnSpPr>
        <p:spPr>
          <a:xfrm flipV="1">
            <a:off x="2512513" y="3658235"/>
            <a:ext cx="147955" cy="38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9" name="圆角矩形 438"/>
          <p:cNvSpPr/>
          <p:nvPr/>
        </p:nvSpPr>
        <p:spPr>
          <a:xfrm>
            <a:off x="3596458" y="1348105"/>
            <a:ext cx="831600" cy="446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VBU</a:t>
            </a:r>
          </a:p>
        </p:txBody>
      </p:sp>
      <p:sp>
        <p:nvSpPr>
          <p:cNvPr id="78" name="圆角矩形 77"/>
          <p:cNvSpPr/>
          <p:nvPr/>
        </p:nvSpPr>
        <p:spPr>
          <a:xfrm>
            <a:off x="4837883" y="1347470"/>
            <a:ext cx="831600" cy="446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综合管理处</a:t>
            </a:r>
          </a:p>
        </p:txBody>
      </p:sp>
      <p:sp>
        <p:nvSpPr>
          <p:cNvPr id="80" name="圆角矩形 79"/>
          <p:cNvSpPr/>
          <p:nvPr/>
        </p:nvSpPr>
        <p:spPr>
          <a:xfrm>
            <a:off x="6133283" y="1348105"/>
            <a:ext cx="831215" cy="44640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财务部</a:t>
            </a:r>
          </a:p>
        </p:txBody>
      </p:sp>
      <p:sp>
        <p:nvSpPr>
          <p:cNvPr id="92" name="圆角矩形 91"/>
          <p:cNvSpPr/>
          <p:nvPr/>
        </p:nvSpPr>
        <p:spPr>
          <a:xfrm>
            <a:off x="7412808" y="1347470"/>
            <a:ext cx="831600" cy="4464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业务部</a:t>
            </a:r>
          </a:p>
        </p:txBody>
      </p:sp>
      <p:cxnSp>
        <p:nvCxnSpPr>
          <p:cNvPr id="138" name="直接连接符 137"/>
          <p:cNvCxnSpPr/>
          <p:nvPr/>
        </p:nvCxnSpPr>
        <p:spPr>
          <a:xfrm flipH="1" flipV="1">
            <a:off x="1208223" y="2125345"/>
            <a:ext cx="166370" cy="4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接连接符 138"/>
          <p:cNvCxnSpPr/>
          <p:nvPr/>
        </p:nvCxnSpPr>
        <p:spPr>
          <a:xfrm flipH="1" flipV="1">
            <a:off x="1208223" y="3129915"/>
            <a:ext cx="166370" cy="4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连接符 139"/>
          <p:cNvCxnSpPr/>
          <p:nvPr/>
        </p:nvCxnSpPr>
        <p:spPr>
          <a:xfrm flipH="1" flipV="1">
            <a:off x="1208223" y="2623185"/>
            <a:ext cx="166370" cy="4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接连接符 140"/>
          <p:cNvCxnSpPr/>
          <p:nvPr/>
        </p:nvCxnSpPr>
        <p:spPr>
          <a:xfrm flipH="1" flipV="1">
            <a:off x="1208223" y="3632200"/>
            <a:ext cx="166370" cy="4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圆角矩形 154"/>
          <p:cNvSpPr/>
          <p:nvPr/>
        </p:nvSpPr>
        <p:spPr>
          <a:xfrm>
            <a:off x="2682693" y="1926590"/>
            <a:ext cx="831600" cy="446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研发</a:t>
            </a:r>
            <a:endParaRPr lang="zh-CN" altLang="en-US" sz="14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57" name="圆角矩形 156"/>
          <p:cNvSpPr/>
          <p:nvPr/>
        </p:nvSpPr>
        <p:spPr>
          <a:xfrm>
            <a:off x="2682693" y="2934335"/>
            <a:ext cx="831600" cy="446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生产</a:t>
            </a:r>
            <a:endParaRPr lang="zh-CN" altLang="en-US" sz="14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cxnSp>
        <p:nvCxnSpPr>
          <p:cNvPr id="158" name="直接连接符 157"/>
          <p:cNvCxnSpPr>
            <a:stCxn id="155" idx="1"/>
          </p:cNvCxnSpPr>
          <p:nvPr/>
        </p:nvCxnSpPr>
        <p:spPr>
          <a:xfrm flipH="1" flipV="1">
            <a:off x="2516323" y="2217420"/>
            <a:ext cx="166370" cy="4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接连接符 158"/>
          <p:cNvCxnSpPr/>
          <p:nvPr/>
        </p:nvCxnSpPr>
        <p:spPr>
          <a:xfrm flipH="1" flipV="1">
            <a:off x="2516323" y="3155315"/>
            <a:ext cx="166370" cy="4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直接连接符 168"/>
          <p:cNvCxnSpPr/>
          <p:nvPr/>
        </p:nvCxnSpPr>
        <p:spPr>
          <a:xfrm flipH="1" flipV="1">
            <a:off x="2516323" y="2693670"/>
            <a:ext cx="166370" cy="4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圆角矩形 169"/>
          <p:cNvSpPr/>
          <p:nvPr/>
        </p:nvSpPr>
        <p:spPr>
          <a:xfrm>
            <a:off x="2682693" y="2433320"/>
            <a:ext cx="831600" cy="446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品质</a:t>
            </a:r>
            <a:endParaRPr lang="zh-CN" altLang="en-US" sz="14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71" name="圆角矩形 170"/>
          <p:cNvSpPr/>
          <p:nvPr/>
        </p:nvSpPr>
        <p:spPr>
          <a:xfrm>
            <a:off x="2660468" y="3940175"/>
            <a:ext cx="831600" cy="446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电镀</a:t>
            </a:r>
          </a:p>
        </p:txBody>
      </p:sp>
      <p:cxnSp>
        <p:nvCxnSpPr>
          <p:cNvPr id="172" name="直接连接符 171"/>
          <p:cNvCxnSpPr/>
          <p:nvPr/>
        </p:nvCxnSpPr>
        <p:spPr>
          <a:xfrm flipV="1">
            <a:off x="2512513" y="4161155"/>
            <a:ext cx="1479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圆角矩形 172"/>
          <p:cNvSpPr/>
          <p:nvPr/>
        </p:nvSpPr>
        <p:spPr>
          <a:xfrm>
            <a:off x="2660468" y="4444365"/>
            <a:ext cx="831600" cy="446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加工</a:t>
            </a:r>
          </a:p>
          <a:p>
            <a:pPr algn="ctr"/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中心</a:t>
            </a:r>
          </a:p>
        </p:txBody>
      </p:sp>
      <p:cxnSp>
        <p:nvCxnSpPr>
          <p:cNvPr id="174" name="直接连接符 173"/>
          <p:cNvCxnSpPr/>
          <p:nvPr/>
        </p:nvCxnSpPr>
        <p:spPr>
          <a:xfrm flipV="1">
            <a:off x="2512513" y="4660265"/>
            <a:ext cx="147955" cy="38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直接连接符 177"/>
          <p:cNvCxnSpPr/>
          <p:nvPr/>
        </p:nvCxnSpPr>
        <p:spPr>
          <a:xfrm flipH="1">
            <a:off x="1532708" y="1203325"/>
            <a:ext cx="1905" cy="275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2" name="圆角矩形 431"/>
          <p:cNvSpPr/>
          <p:nvPr/>
        </p:nvSpPr>
        <p:spPr>
          <a:xfrm>
            <a:off x="1115513" y="1348105"/>
            <a:ext cx="831600" cy="4464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ABU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4006033" y="2429510"/>
            <a:ext cx="831600" cy="44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品质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4006033" y="2934335"/>
            <a:ext cx="831600" cy="44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生产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006033" y="3436620"/>
            <a:ext cx="831600" cy="44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资材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3812358" y="1794510"/>
            <a:ext cx="0" cy="18789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endCxn id="440" idx="1"/>
          </p:cNvCxnSpPr>
          <p:nvPr/>
        </p:nvCxnSpPr>
        <p:spPr>
          <a:xfrm flipV="1">
            <a:off x="3813628" y="2219960"/>
            <a:ext cx="1924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endCxn id="5" idx="1"/>
          </p:cNvCxnSpPr>
          <p:nvPr/>
        </p:nvCxnSpPr>
        <p:spPr>
          <a:xfrm>
            <a:off x="3802198" y="2724785"/>
            <a:ext cx="2038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endCxn id="6" idx="1"/>
          </p:cNvCxnSpPr>
          <p:nvPr/>
        </p:nvCxnSpPr>
        <p:spPr>
          <a:xfrm>
            <a:off x="3813628" y="3229610"/>
            <a:ext cx="1924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3812358" y="3673475"/>
            <a:ext cx="2038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5108393" y="1794510"/>
            <a:ext cx="0" cy="1857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圆角矩形 13"/>
          <p:cNvSpPr/>
          <p:nvPr/>
        </p:nvSpPr>
        <p:spPr>
          <a:xfrm>
            <a:off x="5324928" y="2426970"/>
            <a:ext cx="831600" cy="446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人事部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5324928" y="2934335"/>
            <a:ext cx="831600" cy="446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采购部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5324928" y="3450590"/>
            <a:ext cx="831600" cy="446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仓储部</a:t>
            </a: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5108393" y="2150110"/>
            <a:ext cx="1987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endCxn id="14" idx="1"/>
          </p:cNvCxnSpPr>
          <p:nvPr/>
        </p:nvCxnSpPr>
        <p:spPr>
          <a:xfrm>
            <a:off x="5103948" y="2721610"/>
            <a:ext cx="220980" cy="6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endCxn id="15" idx="1"/>
          </p:cNvCxnSpPr>
          <p:nvPr/>
        </p:nvCxnSpPr>
        <p:spPr>
          <a:xfrm>
            <a:off x="5103948" y="3229610"/>
            <a:ext cx="2209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103948" y="3637280"/>
            <a:ext cx="2101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6359978" y="1801495"/>
            <a:ext cx="0" cy="3384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359978" y="2147570"/>
            <a:ext cx="2209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肘形连接符 65"/>
          <p:cNvCxnSpPr/>
          <p:nvPr/>
        </p:nvCxnSpPr>
        <p:spPr>
          <a:xfrm rot="5400000" flipV="1">
            <a:off x="3908823" y="1841818"/>
            <a:ext cx="2381" cy="2222500"/>
          </a:xfrm>
          <a:prstGeom prst="bentConnector3">
            <a:avLst>
              <a:gd name="adj1" fmla="val 7550000"/>
            </a:avLst>
          </a:prstGeom>
          <a:ln w="12700" cmpd="sng">
            <a:solidFill>
              <a:schemeClr val="accent1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流程图: 可选过程 87"/>
          <p:cNvSpPr>
            <a:spLocks noChangeArrowheads="1"/>
          </p:cNvSpPr>
          <p:nvPr/>
        </p:nvSpPr>
        <p:spPr bwMode="auto">
          <a:xfrm>
            <a:off x="5298347" y="4374990"/>
            <a:ext cx="911214" cy="392400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 w="12700" cmpd="sng">
            <a:solidFill>
              <a:schemeClr val="accent1"/>
            </a:solidFill>
            <a:prstDash val="solid"/>
            <a:round/>
          </a:ln>
        </p:spPr>
        <p:txBody>
          <a:bodyPr anchor="ctr"/>
          <a:lstStyle/>
          <a:p>
            <a:pPr algn="ctr" eaLnBrk="1" hangingPunct="1"/>
            <a:r>
              <a:rPr lang="en-US" altLang="zh-CN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FQC</a:t>
            </a:r>
          </a:p>
          <a:p>
            <a:pPr algn="ctr" eaLnBrk="1" hangingPunct="1"/>
            <a:r>
              <a:rPr lang="zh-CN" altLang="en-US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终检</a:t>
            </a:r>
          </a:p>
        </p:txBody>
      </p:sp>
      <p:grpSp>
        <p:nvGrpSpPr>
          <p:cNvPr id="23" name="组合 21"/>
          <p:cNvGrpSpPr/>
          <p:nvPr/>
        </p:nvGrpSpPr>
        <p:grpSpPr bwMode="auto">
          <a:xfrm>
            <a:off x="2440317" y="4362221"/>
            <a:ext cx="5158492" cy="401925"/>
            <a:chOff x="1276631" y="4885228"/>
            <a:chExt cx="4861065" cy="535922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46" name="流程图: 可选过程 89"/>
            <p:cNvSpPr>
              <a:spLocks noChangeArrowheads="1"/>
            </p:cNvSpPr>
            <p:nvPr/>
          </p:nvSpPr>
          <p:spPr bwMode="auto">
            <a:xfrm>
              <a:off x="5279020" y="4885228"/>
              <a:ext cx="858676" cy="522436"/>
            </a:xfrm>
            <a:prstGeom prst="flowChartAlternateProcess">
              <a:avLst/>
            </a:prstGeom>
            <a:grpFill/>
            <a:ln w="12700" cmpd="sng">
              <a:solidFill>
                <a:schemeClr val="accent1"/>
              </a:solidFill>
              <a:prstDash val="solid"/>
              <a:round/>
            </a:ln>
          </p:spPr>
          <p:txBody>
            <a:bodyPr anchor="ctr"/>
            <a:lstStyle/>
            <a:p>
              <a:pPr algn="ctr" eaLnBrk="1" hangingPunct="1"/>
              <a:r>
                <a:rPr lang="en-US" altLang="zh-CN" sz="1200">
                  <a:solidFill>
                    <a:srgbClr val="0000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OQC</a:t>
              </a:r>
            </a:p>
            <a:p>
              <a:pPr algn="ctr" eaLnBrk="1" hangingPunct="1"/>
              <a:r>
                <a:rPr lang="zh-CN" altLang="en-US" sz="1200">
                  <a:solidFill>
                    <a:srgbClr val="0000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出货检验</a:t>
              </a:r>
            </a:p>
          </p:txBody>
        </p:sp>
        <p:grpSp>
          <p:nvGrpSpPr>
            <p:cNvPr id="47" name="组合 20"/>
            <p:cNvGrpSpPr/>
            <p:nvPr/>
          </p:nvGrpSpPr>
          <p:grpSpPr bwMode="auto">
            <a:xfrm>
              <a:off x="1276631" y="4885228"/>
              <a:ext cx="2188642" cy="535922"/>
              <a:chOff x="1276631" y="4885228"/>
              <a:chExt cx="2188642" cy="535922"/>
            </a:xfrm>
            <a:grpFill/>
          </p:grpSpPr>
          <p:sp>
            <p:nvSpPr>
              <p:cNvPr id="48" name="流程图: 可选过程 5"/>
              <p:cNvSpPr>
                <a:spLocks noChangeArrowheads="1"/>
              </p:cNvSpPr>
              <p:nvPr/>
            </p:nvSpPr>
            <p:spPr bwMode="auto">
              <a:xfrm>
                <a:off x="1276631" y="4897929"/>
                <a:ext cx="858676" cy="523221"/>
              </a:xfrm>
              <a:prstGeom prst="flowChartAlternateProcess">
                <a:avLst/>
              </a:prstGeom>
              <a:grpFill/>
              <a:ln w="12700" cmpd="sng">
                <a:solidFill>
                  <a:schemeClr val="accent1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algn="ctr" eaLnBrk="1" hangingPunct="1"/>
                <a:r>
                  <a:rPr lang="en-US" altLang="zh-CN" sz="1200">
                    <a:solidFill>
                      <a:srgbClr val="00009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IQC</a:t>
                </a:r>
              </a:p>
              <a:p>
                <a:pPr algn="ctr" eaLnBrk="1" hangingPunct="1"/>
                <a:r>
                  <a:rPr lang="zh-CN" altLang="en-US" sz="1200">
                    <a:solidFill>
                      <a:srgbClr val="00009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进料检验</a:t>
                </a:r>
              </a:p>
            </p:txBody>
          </p:sp>
          <p:sp>
            <p:nvSpPr>
              <p:cNvPr id="49" name="流程图: 可选过程 93"/>
              <p:cNvSpPr>
                <a:spLocks noChangeArrowheads="1"/>
              </p:cNvSpPr>
              <p:nvPr/>
            </p:nvSpPr>
            <p:spPr bwMode="auto">
              <a:xfrm>
                <a:off x="2606597" y="4885228"/>
                <a:ext cx="858676" cy="523221"/>
              </a:xfrm>
              <a:prstGeom prst="flowChartAlternateProcess">
                <a:avLst/>
              </a:prstGeom>
              <a:grpFill/>
              <a:ln w="12700" cmpd="sng">
                <a:solidFill>
                  <a:schemeClr val="accent1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algn="ctr" eaLnBrk="1" hangingPunct="1"/>
                <a:r>
                  <a:rPr lang="en-US" altLang="zh-CN" sz="1200" dirty="0">
                    <a:solidFill>
                      <a:srgbClr val="00009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PQC</a:t>
                </a:r>
              </a:p>
              <a:p>
                <a:pPr algn="ctr" eaLnBrk="1" hangingPunct="1"/>
                <a:r>
                  <a:rPr lang="zh-CN" altLang="en-US" sz="1200" dirty="0">
                    <a:solidFill>
                      <a:srgbClr val="00009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制程检验</a:t>
                </a:r>
              </a:p>
            </p:txBody>
          </p:sp>
          <p:cxnSp>
            <p:nvCxnSpPr>
              <p:cNvPr id="50" name="直接箭头连接符 49"/>
              <p:cNvCxnSpPr/>
              <p:nvPr/>
            </p:nvCxnSpPr>
            <p:spPr>
              <a:xfrm>
                <a:off x="2161636" y="5172671"/>
                <a:ext cx="391944" cy="0"/>
              </a:xfrm>
              <a:prstGeom prst="straightConnector1">
                <a:avLst/>
              </a:prstGeom>
              <a:grpFill/>
              <a:ln w="12700" cmpd="sng">
                <a:solidFill>
                  <a:schemeClr val="accent1"/>
                </a:solidFill>
                <a:prstDash val="solid"/>
                <a:round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流程图: 可选过程 117"/>
          <p:cNvSpPr>
            <a:spLocks noChangeArrowheads="1"/>
          </p:cNvSpPr>
          <p:nvPr/>
        </p:nvSpPr>
        <p:spPr bwMode="auto">
          <a:xfrm>
            <a:off x="3496310" y="2422525"/>
            <a:ext cx="1085215" cy="578485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2700" cmpd="sng">
            <a:solidFill>
              <a:schemeClr val="accent1"/>
            </a:solidFill>
            <a:prstDash val="solid"/>
            <a:round/>
          </a:ln>
        </p:spPr>
        <p:txBody>
          <a:bodyPr anchor="ctr"/>
          <a:lstStyle/>
          <a:p>
            <a:pPr algn="ctr" eaLnBrk="1" hangingPunct="1"/>
            <a:r>
              <a:rPr lang="en-US" altLang="zh-CN" sz="12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PQC/FQC</a:t>
            </a:r>
          </a:p>
          <a:p>
            <a:pPr algn="ctr" eaLnBrk="1" hangingPunct="1"/>
            <a:r>
              <a:rPr lang="zh-CN" altLang="en-US" sz="12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制程质量检验</a:t>
            </a:r>
            <a:r>
              <a:rPr lang="en-US" altLang="zh-CN" sz="12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终检</a:t>
            </a:r>
          </a:p>
        </p:txBody>
      </p:sp>
      <p:sp>
        <p:nvSpPr>
          <p:cNvPr id="33" name="流程图: 可选过程 118"/>
          <p:cNvSpPr>
            <a:spLocks noChangeArrowheads="1"/>
          </p:cNvSpPr>
          <p:nvPr/>
        </p:nvSpPr>
        <p:spPr bwMode="auto">
          <a:xfrm>
            <a:off x="4679316" y="2428399"/>
            <a:ext cx="1083600" cy="52200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2700" cmpd="sng">
            <a:solidFill>
              <a:schemeClr val="accent1"/>
            </a:solidFill>
            <a:prstDash val="solid"/>
            <a:round/>
          </a:ln>
        </p:spPr>
        <p:txBody>
          <a:bodyPr anchor="ctr"/>
          <a:lstStyle/>
          <a:p>
            <a:pPr algn="ctr" eaLnBrk="1" hangingPunct="1"/>
            <a:r>
              <a:rPr lang="en-US" altLang="zh-CN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OQC</a:t>
            </a:r>
          </a:p>
          <a:p>
            <a:pPr algn="ctr" eaLnBrk="1" hangingPunct="1"/>
            <a:r>
              <a:rPr lang="zh-CN" altLang="en-US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出货检验</a:t>
            </a:r>
          </a:p>
        </p:txBody>
      </p:sp>
      <p:sp>
        <p:nvSpPr>
          <p:cNvPr id="37" name="流程图: 可选过程 124"/>
          <p:cNvSpPr>
            <a:spLocks noChangeArrowheads="1"/>
          </p:cNvSpPr>
          <p:nvPr/>
        </p:nvSpPr>
        <p:spPr bwMode="auto">
          <a:xfrm>
            <a:off x="3236595" y="3518535"/>
            <a:ext cx="956310" cy="395605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accent1"/>
            </a:solidFill>
            <a:prstDash val="solid"/>
            <a:round/>
          </a:ln>
        </p:spPr>
        <p:txBody>
          <a:bodyPr anchor="ctr"/>
          <a:lstStyle/>
          <a:p>
            <a:pPr algn="ctr" eaLnBrk="1" hangingPunct="1"/>
            <a:r>
              <a:rPr lang="en-US" altLang="zh-CN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Stamping</a:t>
            </a:r>
          </a:p>
          <a:p>
            <a:pPr algn="ctr" eaLnBrk="1" hangingPunct="1"/>
            <a:r>
              <a:rPr lang="zh-CN" altLang="en-US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冲压</a:t>
            </a:r>
          </a:p>
        </p:txBody>
      </p:sp>
      <p:sp>
        <p:nvSpPr>
          <p:cNvPr id="39" name="流程图: 可选过程 126"/>
          <p:cNvSpPr>
            <a:spLocks noChangeArrowheads="1"/>
          </p:cNvSpPr>
          <p:nvPr/>
        </p:nvSpPr>
        <p:spPr bwMode="auto">
          <a:xfrm>
            <a:off x="4355033" y="3518832"/>
            <a:ext cx="911214" cy="38829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accent1"/>
            </a:solidFill>
            <a:prstDash val="solid"/>
            <a:round/>
          </a:ln>
        </p:spPr>
        <p:txBody>
          <a:bodyPr anchor="ctr"/>
          <a:lstStyle/>
          <a:p>
            <a:pPr algn="ctr" eaLnBrk="1" hangingPunct="1"/>
            <a:r>
              <a:rPr lang="en-US" altLang="zh-CN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Plating</a:t>
            </a:r>
          </a:p>
          <a:p>
            <a:pPr algn="ctr" eaLnBrk="1" hangingPunct="1"/>
            <a:r>
              <a:rPr lang="zh-CN" altLang="en-US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电镀</a:t>
            </a:r>
          </a:p>
        </p:txBody>
      </p:sp>
      <p:sp>
        <p:nvSpPr>
          <p:cNvPr id="40" name="流程图: 可选过程 127"/>
          <p:cNvSpPr>
            <a:spLocks noChangeArrowheads="1"/>
          </p:cNvSpPr>
          <p:nvPr/>
        </p:nvSpPr>
        <p:spPr bwMode="auto">
          <a:xfrm>
            <a:off x="5471988" y="3518524"/>
            <a:ext cx="911214" cy="38829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accent1"/>
            </a:solidFill>
            <a:prstDash val="solid"/>
            <a:round/>
          </a:ln>
        </p:spPr>
        <p:txBody>
          <a:bodyPr anchor="ctr"/>
          <a:lstStyle/>
          <a:p>
            <a:pPr algn="ctr" eaLnBrk="1" hangingPunct="1"/>
            <a:r>
              <a:rPr lang="en-US" altLang="zh-CN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Molding</a:t>
            </a:r>
          </a:p>
          <a:p>
            <a:pPr algn="ctr" eaLnBrk="1" hangingPunct="1"/>
            <a:r>
              <a:rPr lang="zh-CN" altLang="en-US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注塑</a:t>
            </a:r>
          </a:p>
        </p:txBody>
      </p:sp>
      <p:sp>
        <p:nvSpPr>
          <p:cNvPr id="41" name="流程图: 可选过程 128"/>
          <p:cNvSpPr>
            <a:spLocks noChangeArrowheads="1"/>
          </p:cNvSpPr>
          <p:nvPr/>
        </p:nvSpPr>
        <p:spPr bwMode="auto">
          <a:xfrm>
            <a:off x="6551930" y="3493135"/>
            <a:ext cx="944245" cy="387985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accent1"/>
            </a:solidFill>
            <a:prstDash val="solid"/>
            <a:round/>
          </a:ln>
        </p:spPr>
        <p:txBody>
          <a:bodyPr anchor="ctr"/>
          <a:lstStyle/>
          <a:p>
            <a:pPr algn="ctr" eaLnBrk="1" hangingPunct="1"/>
            <a:r>
              <a:rPr lang="en-US" altLang="zh-CN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Assembly</a:t>
            </a:r>
          </a:p>
          <a:p>
            <a:pPr algn="ctr" eaLnBrk="1" hangingPunct="1"/>
            <a:r>
              <a:rPr lang="zh-CN" altLang="en-US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组装</a:t>
            </a:r>
          </a:p>
        </p:txBody>
      </p:sp>
      <p:sp>
        <p:nvSpPr>
          <p:cNvPr id="44" name="流程图: 可选过程 74"/>
          <p:cNvSpPr>
            <a:spLocks noChangeArrowheads="1"/>
          </p:cNvSpPr>
          <p:nvPr/>
        </p:nvSpPr>
        <p:spPr bwMode="auto">
          <a:xfrm>
            <a:off x="3131820" y="1059180"/>
            <a:ext cx="1840230" cy="409575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  <a:ln w="12700" cmpd="sng">
            <a:solidFill>
              <a:schemeClr val="accent1"/>
            </a:solidFill>
            <a:prstDash val="solid"/>
            <a:round/>
          </a:ln>
        </p:spPr>
        <p:txBody>
          <a:bodyPr anchor="ctr"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Quality Dept.Manager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品保部经理</a:t>
            </a:r>
          </a:p>
        </p:txBody>
      </p:sp>
      <p:sp>
        <p:nvSpPr>
          <p:cNvPr id="9" name="流程图: 可选过程 34"/>
          <p:cNvSpPr>
            <a:spLocks noChangeArrowheads="1"/>
          </p:cNvSpPr>
          <p:nvPr/>
        </p:nvSpPr>
        <p:spPr bwMode="auto">
          <a:xfrm>
            <a:off x="3131820" y="555625"/>
            <a:ext cx="1839595" cy="398145"/>
          </a:xfrm>
          <a:prstGeom prst="flowChartAlternateProcess">
            <a:avLst/>
          </a:prstGeom>
          <a:solidFill>
            <a:schemeClr val="accent5">
              <a:lumMod val="40000"/>
              <a:lumOff val="60000"/>
            </a:schemeClr>
          </a:solidFill>
          <a:ln w="12700" cmpd="sng">
            <a:solidFill>
              <a:schemeClr val="accent1"/>
            </a:solidFill>
            <a:prstDash val="solid"/>
            <a:round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2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GM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总经理</a:t>
            </a:r>
          </a:p>
        </p:txBody>
      </p:sp>
      <p:cxnSp>
        <p:nvCxnSpPr>
          <p:cNvPr id="19" name="直接箭头连接符 18"/>
          <p:cNvCxnSpPr/>
          <p:nvPr/>
        </p:nvCxnSpPr>
        <p:spPr bwMode="auto">
          <a:xfrm>
            <a:off x="4820604" y="4590654"/>
            <a:ext cx="415925" cy="0"/>
          </a:xfrm>
          <a:prstGeom prst="straightConnector1">
            <a:avLst/>
          </a:prstGeom>
          <a:ln w="12700" cmpd="sng">
            <a:solidFill>
              <a:schemeClr val="accent1"/>
            </a:solidFill>
            <a:prstDash val="solid"/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 bwMode="auto">
          <a:xfrm>
            <a:off x="6209666" y="4590654"/>
            <a:ext cx="415925" cy="0"/>
          </a:xfrm>
          <a:prstGeom prst="straightConnector1">
            <a:avLst/>
          </a:prstGeom>
          <a:ln w="12700" cmpd="sng">
            <a:solidFill>
              <a:schemeClr val="accent1"/>
            </a:solidFill>
            <a:prstDash val="solid"/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 flipH="1" flipV="1">
            <a:off x="745490" y="2606040"/>
            <a:ext cx="262890" cy="4763"/>
          </a:xfrm>
          <a:prstGeom prst="line">
            <a:avLst/>
          </a:prstGeom>
          <a:ln w="12700" cmpd="sng">
            <a:solidFill>
              <a:schemeClr val="accent1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流程图: 可选过程 124"/>
          <p:cNvSpPr>
            <a:spLocks noChangeArrowheads="1"/>
          </p:cNvSpPr>
          <p:nvPr/>
        </p:nvSpPr>
        <p:spPr bwMode="auto">
          <a:xfrm>
            <a:off x="2127885" y="3522028"/>
            <a:ext cx="910800" cy="39576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accent1"/>
            </a:solidFill>
            <a:prstDash val="solid"/>
            <a:round/>
          </a:ln>
        </p:spPr>
        <p:txBody>
          <a:bodyPr anchor="ctr"/>
          <a:lstStyle/>
          <a:p>
            <a:pPr algn="ctr" eaLnBrk="1" hangingPunct="1"/>
            <a:r>
              <a:rPr lang="en-US" altLang="zh-CN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Fabricate</a:t>
            </a:r>
          </a:p>
          <a:p>
            <a:pPr algn="ctr" eaLnBrk="1" hangingPunct="1"/>
            <a:r>
              <a:rPr lang="zh-CN" altLang="en-US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模具加工</a:t>
            </a:r>
          </a:p>
        </p:txBody>
      </p:sp>
      <p:cxnSp>
        <p:nvCxnSpPr>
          <p:cNvPr id="69" name="肘形连接符 68"/>
          <p:cNvCxnSpPr/>
          <p:nvPr/>
        </p:nvCxnSpPr>
        <p:spPr>
          <a:xfrm flipV="1">
            <a:off x="2556511" y="3493452"/>
            <a:ext cx="4413885" cy="14288"/>
          </a:xfrm>
          <a:prstGeom prst="bentConnector4">
            <a:avLst>
              <a:gd name="adj1" fmla="val -316"/>
              <a:gd name="adj2" fmla="val 1350000"/>
            </a:avLst>
          </a:prstGeom>
          <a:ln w="12700" cmpd="sng">
            <a:solidFill>
              <a:schemeClr val="accent1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流程图: 可选过程 73"/>
          <p:cNvSpPr>
            <a:spLocks noChangeArrowheads="1"/>
          </p:cNvSpPr>
          <p:nvPr/>
        </p:nvSpPr>
        <p:spPr bwMode="auto">
          <a:xfrm>
            <a:off x="3351530" y="1772920"/>
            <a:ext cx="1447165" cy="384810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  <a:ln w="12700" cmpd="sng">
            <a:solidFill>
              <a:schemeClr val="accent1"/>
            </a:solidFill>
            <a:prstDash val="solid"/>
            <a:round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2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MQE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制造质量工程师</a:t>
            </a:r>
          </a:p>
        </p:txBody>
      </p:sp>
      <p:cxnSp>
        <p:nvCxnSpPr>
          <p:cNvPr id="11" name="肘形连接符 10"/>
          <p:cNvCxnSpPr/>
          <p:nvPr/>
        </p:nvCxnSpPr>
        <p:spPr>
          <a:xfrm rot="5400000" flipV="1">
            <a:off x="4471511" y="1721009"/>
            <a:ext cx="273368" cy="1129030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1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肘形连接符 11"/>
          <p:cNvCxnSpPr/>
          <p:nvPr/>
        </p:nvCxnSpPr>
        <p:spPr>
          <a:xfrm rot="10800000" flipV="1">
            <a:off x="2848611" y="2287429"/>
            <a:ext cx="1202055" cy="140970"/>
          </a:xfrm>
          <a:prstGeom prst="bentConnector2">
            <a:avLst/>
          </a:prstGeom>
          <a:ln w="12700" cmpd="sng">
            <a:solidFill>
              <a:schemeClr val="accent1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V="1">
            <a:off x="4751070" y="3220720"/>
            <a:ext cx="0" cy="83820"/>
          </a:xfrm>
          <a:prstGeom prst="line">
            <a:avLst/>
          </a:prstGeom>
          <a:ln w="12700" cmpd="sng">
            <a:solidFill>
              <a:schemeClr val="accent1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平行四边形 103"/>
          <p:cNvSpPr/>
          <p:nvPr/>
        </p:nvSpPr>
        <p:spPr>
          <a:xfrm>
            <a:off x="179506" y="51723"/>
            <a:ext cx="2030095" cy="378143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组织架构</a:t>
            </a:r>
          </a:p>
        </p:txBody>
      </p:sp>
      <p:sp>
        <p:nvSpPr>
          <p:cNvPr id="31" name="流程图: 可选过程 114"/>
          <p:cNvSpPr>
            <a:spLocks noChangeArrowheads="1"/>
          </p:cNvSpPr>
          <p:nvPr/>
        </p:nvSpPr>
        <p:spPr bwMode="auto">
          <a:xfrm>
            <a:off x="2268220" y="2428399"/>
            <a:ext cx="1083600" cy="52200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2700" cmpd="sng">
            <a:solidFill>
              <a:schemeClr val="accent1"/>
            </a:solidFill>
            <a:prstDash val="solid"/>
            <a:round/>
          </a:ln>
        </p:spPr>
        <p:txBody>
          <a:bodyPr anchor="ctr"/>
          <a:lstStyle/>
          <a:p>
            <a:pPr algn="ctr" eaLnBrk="1" hangingPunct="1"/>
            <a:r>
              <a:rPr lang="en-US" altLang="zh-CN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IQC</a:t>
            </a:r>
          </a:p>
          <a:p>
            <a:pPr algn="ctr" eaLnBrk="1" hangingPunct="1"/>
            <a:r>
              <a:rPr lang="zh-CN" altLang="en-US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进料检验</a:t>
            </a:r>
          </a:p>
        </p:txBody>
      </p:sp>
      <p:sp>
        <p:nvSpPr>
          <p:cNvPr id="27" name="流程图: 可选过程 56"/>
          <p:cNvSpPr>
            <a:spLocks noChangeArrowheads="1"/>
          </p:cNvSpPr>
          <p:nvPr/>
        </p:nvSpPr>
        <p:spPr bwMode="auto">
          <a:xfrm>
            <a:off x="1019175" y="2206943"/>
            <a:ext cx="921600" cy="49680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accent1"/>
            </a:solidFill>
            <a:prstDash val="solid"/>
            <a:round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QS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体系管理</a:t>
            </a:r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745490" y="3867785"/>
            <a:ext cx="262890" cy="4763"/>
          </a:xfrm>
          <a:prstGeom prst="line">
            <a:avLst/>
          </a:prstGeom>
          <a:ln w="12700" cmpd="sng">
            <a:solidFill>
              <a:schemeClr val="accent1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 flipV="1">
            <a:off x="756285" y="3136265"/>
            <a:ext cx="262890" cy="4763"/>
          </a:xfrm>
          <a:prstGeom prst="line">
            <a:avLst/>
          </a:prstGeom>
          <a:ln w="12700" cmpd="sng">
            <a:solidFill>
              <a:schemeClr val="accent1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流程图: 可选过程 57"/>
          <p:cNvSpPr>
            <a:spLocks noChangeArrowheads="1"/>
          </p:cNvSpPr>
          <p:nvPr/>
        </p:nvSpPr>
        <p:spPr bwMode="auto">
          <a:xfrm>
            <a:off x="1043940" y="2860675"/>
            <a:ext cx="922020" cy="584835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accent1"/>
            </a:solidFill>
            <a:prstDash val="solid"/>
            <a:round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2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SQE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供应商质量工程师</a:t>
            </a:r>
          </a:p>
        </p:txBody>
      </p:sp>
      <p:sp>
        <p:nvSpPr>
          <p:cNvPr id="52" name="流程图: 可选过程 57"/>
          <p:cNvSpPr>
            <a:spLocks noChangeArrowheads="1"/>
          </p:cNvSpPr>
          <p:nvPr/>
        </p:nvSpPr>
        <p:spPr bwMode="auto">
          <a:xfrm>
            <a:off x="1008380" y="3581400"/>
            <a:ext cx="921600" cy="49680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accent1"/>
            </a:solidFill>
            <a:prstDash val="solid"/>
            <a:round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2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DCC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文控</a:t>
            </a:r>
          </a:p>
        </p:txBody>
      </p:sp>
      <p:cxnSp>
        <p:nvCxnSpPr>
          <p:cNvPr id="36" name="直接连接符 35"/>
          <p:cNvCxnSpPr/>
          <p:nvPr/>
        </p:nvCxnSpPr>
        <p:spPr>
          <a:xfrm flipH="1">
            <a:off x="745490" y="2169160"/>
            <a:ext cx="2540" cy="1692000"/>
          </a:xfrm>
          <a:prstGeom prst="line">
            <a:avLst/>
          </a:prstGeom>
          <a:ln w="12700" cmpd="sng">
            <a:solidFill>
              <a:schemeClr val="accent1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流程图: 可选过程 54"/>
          <p:cNvSpPr>
            <a:spLocks noChangeArrowheads="1"/>
          </p:cNvSpPr>
          <p:nvPr/>
        </p:nvSpPr>
        <p:spPr bwMode="auto">
          <a:xfrm>
            <a:off x="107315" y="1772920"/>
            <a:ext cx="1410335" cy="371475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  <a:ln w="12700" cmpd="sng">
            <a:solidFill>
              <a:schemeClr val="accent1"/>
            </a:solidFill>
            <a:prstDash val="solid"/>
            <a:round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Quality System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质量体系</a:t>
            </a:r>
          </a:p>
        </p:txBody>
      </p:sp>
      <p:sp>
        <p:nvSpPr>
          <p:cNvPr id="61" name="流程图: 可选过程 125"/>
          <p:cNvSpPr>
            <a:spLocks noChangeArrowheads="1"/>
          </p:cNvSpPr>
          <p:nvPr/>
        </p:nvSpPr>
        <p:spPr bwMode="auto">
          <a:xfrm>
            <a:off x="5871845" y="1779270"/>
            <a:ext cx="1447165" cy="378460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  <a:ln w="12700" cmpd="sng">
            <a:solidFill>
              <a:schemeClr val="accent1"/>
            </a:solidFill>
            <a:prstDash val="solid"/>
            <a:round/>
          </a:ln>
        </p:spPr>
        <p:txBody>
          <a:bodyPr anchor="ctr"/>
          <a:lstStyle/>
          <a:p>
            <a:pPr algn="ctr" eaLnBrk="1" hangingPunct="1"/>
            <a:r>
              <a:rPr lang="en-US" altLang="zh-CN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CQA</a:t>
            </a:r>
          </a:p>
          <a:p>
            <a:pPr algn="ctr" eaLnBrk="1" hangingPunct="1"/>
            <a:r>
              <a:rPr lang="zh-CN" altLang="en-US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客户质量保证</a:t>
            </a:r>
          </a:p>
        </p:txBody>
      </p:sp>
      <p:cxnSp>
        <p:nvCxnSpPr>
          <p:cNvPr id="68" name="直接连接符 67"/>
          <p:cNvCxnSpPr>
            <a:stCxn id="61" idx="2"/>
            <a:endCxn id="17" idx="0"/>
          </p:cNvCxnSpPr>
          <p:nvPr/>
        </p:nvCxnSpPr>
        <p:spPr>
          <a:xfrm flipH="1">
            <a:off x="6595110" y="2157730"/>
            <a:ext cx="635" cy="264795"/>
          </a:xfrm>
          <a:prstGeom prst="line">
            <a:avLst/>
          </a:prstGeom>
          <a:ln w="12700" cmpd="sng">
            <a:solidFill>
              <a:schemeClr val="accent1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>
            <a:stCxn id="38" idx="2"/>
            <a:endCxn id="42" idx="0"/>
          </p:cNvCxnSpPr>
          <p:nvPr/>
        </p:nvCxnSpPr>
        <p:spPr>
          <a:xfrm>
            <a:off x="8187055" y="2157730"/>
            <a:ext cx="0" cy="264795"/>
          </a:xfrm>
          <a:prstGeom prst="line">
            <a:avLst/>
          </a:prstGeom>
          <a:ln w="12700" cmpd="sng">
            <a:solidFill>
              <a:schemeClr val="accent1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流程图: 可选过程 115"/>
          <p:cNvSpPr>
            <a:spLocks noChangeArrowheads="1"/>
          </p:cNvSpPr>
          <p:nvPr/>
        </p:nvSpPr>
        <p:spPr bwMode="auto">
          <a:xfrm>
            <a:off x="5932170" y="2422367"/>
            <a:ext cx="1325880" cy="508159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2700" cmpd="sng">
            <a:solidFill>
              <a:schemeClr val="accent1"/>
            </a:solidFill>
            <a:prstDash val="solid"/>
            <a:round/>
          </a:ln>
        </p:spPr>
        <p:txBody>
          <a:bodyPr anchor="ctr"/>
          <a:lstStyle/>
          <a:p>
            <a:pPr algn="ctr" eaLnBrk="1" hangingPunct="1"/>
            <a:r>
              <a:rPr lang="en-US" altLang="zh-CN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CQE</a:t>
            </a:r>
          </a:p>
          <a:p>
            <a:pPr algn="ctr" eaLnBrk="1" hangingPunct="1"/>
            <a:r>
              <a:rPr lang="zh-CN" altLang="en-US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客服工程师</a:t>
            </a:r>
          </a:p>
        </p:txBody>
      </p:sp>
      <p:sp>
        <p:nvSpPr>
          <p:cNvPr id="42" name="流程图: 可选过程 134"/>
          <p:cNvSpPr>
            <a:spLocks noChangeArrowheads="1"/>
          </p:cNvSpPr>
          <p:nvPr/>
        </p:nvSpPr>
        <p:spPr bwMode="auto">
          <a:xfrm>
            <a:off x="7524750" y="2422525"/>
            <a:ext cx="1324800" cy="508159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2700" cmpd="sng">
            <a:solidFill>
              <a:schemeClr val="accent1"/>
            </a:solidFill>
            <a:prstDash val="solid"/>
            <a:round/>
          </a:ln>
        </p:spPr>
        <p:txBody>
          <a:bodyPr anchor="ctr"/>
          <a:lstStyle/>
          <a:p>
            <a:pPr algn="ctr" eaLnBrk="1" hangingPunct="1"/>
            <a:r>
              <a:rPr lang="en-US" altLang="zh-CN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DQE</a:t>
            </a:r>
          </a:p>
          <a:p>
            <a:pPr algn="ctr" eaLnBrk="1" hangingPunct="1"/>
            <a:r>
              <a:rPr lang="zh-CN" altLang="en-US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开发品保工程师</a:t>
            </a:r>
          </a:p>
        </p:txBody>
      </p:sp>
      <p:cxnSp>
        <p:nvCxnSpPr>
          <p:cNvPr id="77" name="直接连接符 76"/>
          <p:cNvCxnSpPr/>
          <p:nvPr/>
        </p:nvCxnSpPr>
        <p:spPr>
          <a:xfrm>
            <a:off x="3586480" y="3136265"/>
            <a:ext cx="0" cy="84455"/>
          </a:xfrm>
          <a:prstGeom prst="line">
            <a:avLst/>
          </a:prstGeom>
          <a:ln w="12700" cmpd="sng">
            <a:solidFill>
              <a:schemeClr val="accent1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流程图: 可选过程 125"/>
          <p:cNvSpPr>
            <a:spLocks noChangeArrowheads="1"/>
          </p:cNvSpPr>
          <p:nvPr/>
        </p:nvSpPr>
        <p:spPr bwMode="auto">
          <a:xfrm>
            <a:off x="7463155" y="1779905"/>
            <a:ext cx="1447165" cy="377825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  <a:ln w="12700" cmpd="sng">
            <a:solidFill>
              <a:schemeClr val="accent1"/>
            </a:solidFill>
            <a:prstDash val="solid"/>
            <a:round/>
          </a:ln>
        </p:spPr>
        <p:txBody>
          <a:bodyPr anchor="ctr"/>
          <a:lstStyle/>
          <a:p>
            <a:pPr algn="ctr" eaLnBrk="1" hangingPunct="1"/>
            <a:r>
              <a:rPr lang="en-US" altLang="zh-CN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DQA</a:t>
            </a:r>
          </a:p>
          <a:p>
            <a:pPr algn="ctr" eaLnBrk="1" hangingPunct="1"/>
            <a:r>
              <a:rPr lang="zh-CN" altLang="en-US" sz="120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开发品保</a:t>
            </a: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3586480" y="3219450"/>
            <a:ext cx="115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>
            <a:stCxn id="9" idx="2"/>
            <a:endCxn id="44" idx="0"/>
          </p:cNvCxnSpPr>
          <p:nvPr/>
        </p:nvCxnSpPr>
        <p:spPr>
          <a:xfrm>
            <a:off x="4051935" y="953770"/>
            <a:ext cx="0" cy="1054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stCxn id="44" idx="2"/>
            <a:endCxn id="4" idx="0"/>
          </p:cNvCxnSpPr>
          <p:nvPr/>
        </p:nvCxnSpPr>
        <p:spPr>
          <a:xfrm>
            <a:off x="4051935" y="1468755"/>
            <a:ext cx="0" cy="158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734695" y="1645285"/>
            <a:ext cx="75095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endCxn id="25" idx="0"/>
          </p:cNvCxnSpPr>
          <p:nvPr/>
        </p:nvCxnSpPr>
        <p:spPr>
          <a:xfrm>
            <a:off x="734695" y="1645285"/>
            <a:ext cx="0" cy="1276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8227695" y="1633855"/>
            <a:ext cx="0" cy="146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 flipV="1">
            <a:off x="4051935" y="1645285"/>
            <a:ext cx="0" cy="137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61" idx="0"/>
          </p:cNvCxnSpPr>
          <p:nvPr/>
        </p:nvCxnSpPr>
        <p:spPr>
          <a:xfrm flipH="1" flipV="1">
            <a:off x="6588125" y="1635760"/>
            <a:ext cx="0" cy="1435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44"/>
          <p:cNvSpPr txBox="1">
            <a:spLocks noChangeArrowheads="1"/>
          </p:cNvSpPr>
          <p:nvPr/>
        </p:nvSpPr>
        <p:spPr bwMode="auto">
          <a:xfrm>
            <a:off x="176425" y="649321"/>
            <a:ext cx="174387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ISO 9001:2015 (International SGS)</a:t>
            </a:r>
          </a:p>
        </p:txBody>
      </p:sp>
      <p:sp>
        <p:nvSpPr>
          <p:cNvPr id="15" name="TextBox 44"/>
          <p:cNvSpPr txBox="1">
            <a:spLocks noChangeArrowheads="1"/>
          </p:cNvSpPr>
          <p:nvPr/>
        </p:nvSpPr>
        <p:spPr bwMode="auto">
          <a:xfrm>
            <a:off x="6673851" y="2787333"/>
            <a:ext cx="170243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ISO 45001: 2018 (International ICAS)</a:t>
            </a:r>
          </a:p>
        </p:txBody>
      </p:sp>
      <p:sp>
        <p:nvSpPr>
          <p:cNvPr id="18" name="TextBox 44"/>
          <p:cNvSpPr txBox="1">
            <a:spLocks noChangeArrowheads="1"/>
          </p:cNvSpPr>
          <p:nvPr/>
        </p:nvSpPr>
        <p:spPr bwMode="auto">
          <a:xfrm>
            <a:off x="1764337" y="649321"/>
            <a:ext cx="177903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QC080000:2017 (International SGS)</a:t>
            </a:r>
          </a:p>
        </p:txBody>
      </p:sp>
      <p:sp>
        <p:nvSpPr>
          <p:cNvPr id="24" name="TextBox 44"/>
          <p:cNvSpPr txBox="1">
            <a:spLocks noChangeArrowheads="1"/>
          </p:cNvSpPr>
          <p:nvPr/>
        </p:nvSpPr>
        <p:spPr bwMode="auto">
          <a:xfrm>
            <a:off x="3491865" y="649129"/>
            <a:ext cx="163576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IATF16949: 2016 (International NQA</a:t>
            </a:r>
            <a:r>
              <a:rPr lang="en-US" altLang="zh-CN" sz="1200" b="0">
                <a:solidFill>
                  <a:srgbClr val="0945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)</a:t>
            </a:r>
            <a:endParaRPr lang="en-US" altLang="zh-CN" sz="1200" b="0" dirty="0">
              <a:solidFill>
                <a:srgbClr val="0945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776" name="Picture 17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881" y="1041952"/>
            <a:ext cx="1591666" cy="1685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79" name="Picture 170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09" y="1041952"/>
            <a:ext cx="1598623" cy="1685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80" name="Picture 170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902" y="3165550"/>
            <a:ext cx="1586225" cy="1685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81" name="Picture 170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576" y="1041952"/>
            <a:ext cx="1573761" cy="1685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44"/>
          <p:cNvSpPr txBox="1">
            <a:spLocks noChangeArrowheads="1"/>
          </p:cNvSpPr>
          <p:nvPr/>
        </p:nvSpPr>
        <p:spPr bwMode="auto">
          <a:xfrm>
            <a:off x="4787900" y="2787809"/>
            <a:ext cx="172212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12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ISO 14001: 2015</a:t>
            </a:r>
          </a:p>
          <a:p>
            <a:pPr algn="l">
              <a:buClrTx/>
              <a:buSzTx/>
              <a:buFontTx/>
            </a:pPr>
            <a:r>
              <a:rPr lang="zh-CN" altLang="en-US" sz="12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 (International ICAS)</a:t>
            </a:r>
            <a:endParaRPr lang="en-US" altLang="zh-CN" sz="1200" b="0" dirty="0">
              <a:solidFill>
                <a:srgbClr val="0945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" name="Picture 170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546" y="3166027"/>
            <a:ext cx="1591667" cy="1685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5643246" y="972979"/>
            <a:ext cx="3321685" cy="1348264"/>
          </a:xfrm>
          <a:prstGeom prst="roundRect">
            <a:avLst/>
          </a:prstGeom>
          <a:solidFill>
            <a:schemeClr val="bg1"/>
          </a:solidFill>
          <a:ln w="41275" cmpd="sng"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195" rtlCol="0" anchor="ctr"/>
          <a:lstStyle/>
          <a:p>
            <a:pPr algn="l"/>
            <a:r>
              <a:rPr lang="zh-CN" altLang="en-US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20</a:t>
            </a:r>
            <a:r>
              <a:rPr lang="zh-CN" altLang="en-US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10/</a:t>
            </a:r>
            <a:r>
              <a:rPr lang="en-US" altLang="zh-CN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0</a:t>
            </a:r>
            <a:r>
              <a:rPr lang="zh-CN" altLang="en-US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9/10</a:t>
            </a:r>
            <a:r>
              <a:rPr lang="en-US" altLang="zh-CN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通过ISO9001体系认证</a:t>
            </a:r>
          </a:p>
          <a:p>
            <a:pPr algn="l"/>
            <a:endParaRPr lang="zh-CN" altLang="en-US" sz="1400" b="0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/>
            <a:r>
              <a:rPr lang="zh-CN" altLang="en-US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2011/10/20</a:t>
            </a:r>
            <a:r>
              <a:rPr lang="en-US" altLang="zh-CN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通过QC080000体系认证</a:t>
            </a:r>
          </a:p>
          <a:p>
            <a:pPr algn="l"/>
            <a:endParaRPr lang="zh-CN" altLang="en-US" sz="1400" b="0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/>
            <a:r>
              <a:rPr lang="zh-CN" altLang="en-US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2013/</a:t>
            </a:r>
            <a:r>
              <a:rPr lang="en-US" altLang="zh-CN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0</a:t>
            </a:r>
            <a:r>
              <a:rPr lang="zh-CN" altLang="en-US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5/10</a:t>
            </a:r>
            <a:r>
              <a:rPr lang="en-US" altLang="zh-CN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通过IATF16949体系认证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487681" y="3524250"/>
            <a:ext cx="3382645" cy="807244"/>
          </a:xfrm>
          <a:prstGeom prst="roundRect">
            <a:avLst/>
          </a:prstGeom>
          <a:solidFill>
            <a:schemeClr val="bg1"/>
          </a:solidFill>
          <a:ln w="44450" cmpd="sng"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2016</a:t>
            </a:r>
            <a:r>
              <a:rPr lang="en-US" altLang="zh-CN" sz="1400" b="0">
                <a:solidFill>
                  <a:srgbClr val="0945A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lang="en-US" altLang="zh-CN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27</a:t>
            </a:r>
            <a:r>
              <a:rPr lang="en-US" altLang="zh-CN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通过ISO14001体系认证</a:t>
            </a:r>
          </a:p>
          <a:p>
            <a:pPr algn="l"/>
            <a:endParaRPr lang="zh-CN" altLang="en-US" sz="1400" b="0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/>
            <a:r>
              <a:rPr lang="zh-CN" altLang="en-US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2016</a:t>
            </a:r>
            <a:r>
              <a:rPr lang="en-US" altLang="zh-CN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lang="en-US" altLang="zh-CN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27</a:t>
            </a:r>
            <a:r>
              <a:rPr lang="en-US" altLang="zh-CN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通过ISO</a:t>
            </a:r>
            <a:r>
              <a:rPr lang="en-US" altLang="zh-CN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45</a:t>
            </a:r>
            <a:r>
              <a:rPr lang="zh-CN" altLang="en-US" sz="1400" b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001体系认证</a:t>
            </a:r>
            <a:endParaRPr lang="zh-CN" altLang="en-US" sz="1400" b="0">
              <a:solidFill>
                <a:srgbClr val="0945A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3886836" y="3970497"/>
            <a:ext cx="845185" cy="3334"/>
          </a:xfrm>
          <a:prstGeom prst="straightConnector1">
            <a:avLst/>
          </a:prstGeom>
          <a:ln w="28575" cmpd="sng">
            <a:solidFill>
              <a:srgbClr val="92D05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H="1" flipV="1">
            <a:off x="5005070" y="1704023"/>
            <a:ext cx="575310" cy="3810"/>
          </a:xfrm>
          <a:prstGeom prst="straightConnector1">
            <a:avLst/>
          </a:prstGeom>
          <a:ln w="28575" cmpd="sng">
            <a:solidFill>
              <a:srgbClr val="92D05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41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平行四边形 103"/>
          <p:cNvSpPr/>
          <p:nvPr/>
        </p:nvSpPr>
        <p:spPr>
          <a:xfrm>
            <a:off x="179506" y="51723"/>
            <a:ext cx="2030095" cy="378143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质量体系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5882641" y="735807"/>
            <a:ext cx="2826385" cy="2030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•</a:t>
            </a:r>
            <a:r>
              <a:rPr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实验室总面积约</a:t>
            </a:r>
            <a:r>
              <a:rPr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400</a:t>
            </a:r>
            <a:r>
              <a:rPr lang="en-US" altLang="zh-CN" sz="1400" b="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m²</a:t>
            </a:r>
            <a:r>
              <a:rPr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endParaRPr lang="en-US" altLang="zh-CN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en-US" altLang="zh-CN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•</a:t>
            </a:r>
            <a:r>
              <a:rPr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实验室整体划分为测试区域</a:t>
            </a:r>
            <a:r>
              <a:rPr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办公区域两部分；</a:t>
            </a:r>
          </a:p>
          <a:p>
            <a:endParaRPr lang="zh-CN" altLang="en-US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•</a:t>
            </a:r>
            <a:r>
              <a:rPr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实验室可完成连接器所需的各类测试项目。</a:t>
            </a:r>
            <a:endParaRPr lang="en-US" altLang="zh-CN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en-US" altLang="zh-CN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en-US" altLang="zh-CN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7138371" y="2880362"/>
            <a:ext cx="1571636" cy="214314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机械区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7138371" y="3148255"/>
            <a:ext cx="1571636" cy="214314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电气区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7138371" y="3469726"/>
            <a:ext cx="1571636" cy="214314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环境区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7138371" y="3791197"/>
            <a:ext cx="1571636" cy="214314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分析区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7138371" y="4112654"/>
            <a:ext cx="1571636" cy="214314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5.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目视检查区域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2" name="左大括号 31"/>
          <p:cNvSpPr/>
          <p:nvPr/>
        </p:nvSpPr>
        <p:spPr>
          <a:xfrm>
            <a:off x="6995495" y="2987519"/>
            <a:ext cx="138610" cy="1232306"/>
          </a:xfrm>
          <a:prstGeom prst="leftBrace">
            <a:avLst/>
          </a:prstGeom>
          <a:ln w="1270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5923925" y="3469739"/>
            <a:ext cx="1073250" cy="26787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19050">
            <a:solidFill>
              <a:srgbClr val="000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B.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测试区域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5923925" y="2666062"/>
            <a:ext cx="1071570" cy="26787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19050">
            <a:solidFill>
              <a:srgbClr val="000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A.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办公区域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6855" y="609600"/>
            <a:ext cx="5501640" cy="423481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左大括号 35"/>
          <p:cNvSpPr/>
          <p:nvPr/>
        </p:nvSpPr>
        <p:spPr>
          <a:xfrm>
            <a:off x="5781051" y="2773205"/>
            <a:ext cx="142875" cy="857256"/>
          </a:xfrm>
          <a:prstGeom prst="leftBrace">
            <a:avLst>
              <a:gd name="adj1" fmla="val 186109"/>
              <a:gd name="adj2" fmla="val 49515"/>
            </a:avLst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154777"/>
            <a:ext cx="4299410" cy="350366"/>
          </a:xfrm>
          <a:prstGeom prst="rect">
            <a:avLst/>
          </a:prstGeom>
        </p:spPr>
      </p:pic>
      <p:pic>
        <p:nvPicPr>
          <p:cNvPr id="45" name="Picture 3" descr="E:\yinfeifei\2012年工作项目\UFIDA用友 2012\用友 集团品推\李 莉\集团PPT模版2013\软件园版\png\1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40219"/>
            <a:ext cx="9144000" cy="9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136" y="704374"/>
            <a:ext cx="5351145" cy="4029551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42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平行四边形 103"/>
          <p:cNvSpPr/>
          <p:nvPr/>
        </p:nvSpPr>
        <p:spPr>
          <a:xfrm>
            <a:off x="179506" y="51723"/>
            <a:ext cx="2030095" cy="378143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实验室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7000"/>
    </mc:Choice>
    <mc:Fallback xmlns="">
      <p:transition advTm="70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320040" y="699770"/>
          <a:ext cx="4639310" cy="3949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0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7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80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2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4185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仪器测试类型</a:t>
                      </a:r>
                    </a:p>
                  </a:txBody>
                  <a:tcPr marL="12700" marR="12700" marT="1270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仪器数量</a:t>
                      </a:r>
                    </a:p>
                  </a:txBody>
                  <a:tcPr marL="12700" marR="12700" marT="1270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2019年新增仪器</a:t>
                      </a:r>
                    </a:p>
                  </a:txBody>
                  <a:tcPr marL="12700" marR="12700" marT="1270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2020年新增仪器</a:t>
                      </a:r>
                    </a:p>
                  </a:txBody>
                  <a:tcPr marL="12700" marR="12700" marT="1270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585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1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机械类</a:t>
                      </a: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 </a:t>
                      </a:r>
                      <a:r>
                        <a:rPr lang="en-US" altLang="zh-CN" sz="1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1</a:t>
                      </a:r>
                      <a:r>
                        <a:rPr lang="zh-CN" altLang="en-US" sz="1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台机械振动仪</a:t>
                      </a:r>
                      <a:endParaRPr lang="zh-CN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algn="ctr" rtl="0" fontAlgn="ctr"/>
                      <a:r>
                        <a:rPr lang="en-US" altLang="zh-CN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 </a:t>
                      </a:r>
                      <a:r>
                        <a:rPr lang="en-US" altLang="zh-CN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2</a:t>
                      </a:r>
                      <a:r>
                        <a:rPr lang="zh-CN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台五轴连动耐久机 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2台五轴联动耐久机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8295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1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电气类</a:t>
                      </a: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台安规电气安全测试仪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" panose="020B0604020202020204" pitchFamily="34" charset="0"/>
                        </a:rPr>
                        <a:t>/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315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1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环境类 </a:t>
                      </a: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2298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台蒸汽老化机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" panose="020B0604020202020204" pitchFamily="34" charset="0"/>
                        </a:rPr>
                        <a:t>/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8015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1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分析类</a:t>
                      </a: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1</a:t>
                      </a:r>
                      <a:r>
                        <a:rPr lang="zh-CN" altLang="en-US" sz="1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台液相色谱仪</a:t>
                      </a:r>
                      <a:endParaRPr lang="zh-CN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marL="0" marR="0" indent="0" algn="ctr" defTabSz="102298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2</a:t>
                      </a:r>
                      <a:r>
                        <a:rPr lang="zh-CN" altLang="en-US" sz="1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台抛光研磨机</a:t>
                      </a:r>
                      <a:endParaRPr lang="zh-CN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台 </a:t>
                      </a:r>
                      <a:r>
                        <a:rPr lang="en-US" altLang="zh-CN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X-</a:t>
                      </a:r>
                      <a:r>
                        <a:rPr lang="zh-CN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射线荧光光谱仪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" panose="020B0604020202020204" pitchFamily="34" charset="0"/>
                        </a:rPr>
                        <a:t>/</a:t>
                      </a:r>
                    </a:p>
                    <a:p>
                      <a:pPr algn="ctr" rtl="0" fontAlgn="ctr"/>
                      <a:r>
                        <a:rPr lang="en-US" altLang="zh-CN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" panose="020B0604020202020204" pitchFamily="34" charset="0"/>
                        </a:rPr>
                        <a:t>      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32865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1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外观检测及其他类</a:t>
                      </a: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2</a:t>
                      </a:r>
                      <a:r>
                        <a:rPr lang="zh-CN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台光泽度仪</a:t>
                      </a:r>
                      <a:br>
                        <a:rPr lang="zh-CN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</a:br>
                      <a:r>
                        <a:rPr lang="en-US" altLang="zh-CN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台</a:t>
                      </a:r>
                      <a:r>
                        <a:rPr lang="en-US" altLang="zh-CN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3D</a:t>
                      </a:r>
                      <a:r>
                        <a:rPr lang="zh-CN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扫描仪</a:t>
                      </a:r>
                      <a:r>
                        <a:rPr lang="en-US" altLang="zh-CN" sz="1100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 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2298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1台VN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marL="0" marR="0" indent="0" algn="ctr" defTabSz="102298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1台色差仪</a:t>
                      </a:r>
                    </a:p>
                    <a:p>
                      <a:pPr marL="0" marR="0" indent="0" algn="ctr" defTabSz="102298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1台工业CT GE vtome240s</a:t>
                      </a:r>
                    </a:p>
                    <a:p>
                      <a:pPr algn="ctr" rtl="0" fontAlgn="ctr"/>
                      <a:r>
                        <a:rPr lang="en-US" altLang="zh-CN" sz="1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1</a:t>
                      </a:r>
                      <a:r>
                        <a:rPr lang="zh-CN" altLang="zh-CN" sz="1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台  蔡司三坐标</a:t>
                      </a:r>
                      <a:endParaRPr lang="en-US" altLang="zh-CN" sz="1100" kern="12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algn="ctr" rtl="0" fontAlgn="ctr"/>
                      <a:r>
                        <a:rPr lang="en-US" altLang="zh-CN" sz="1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ZEISS CMM MICURA 575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4485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4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总数量</a:t>
                      </a:r>
                    </a:p>
                  </a:txBody>
                  <a:tcPr marL="12700" marR="12700" marT="127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" panose="020B0604020202020204" pitchFamily="34" charset="0"/>
                        </a:rPr>
                        <a:t>99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4" name="图表 3"/>
          <p:cNvGraphicFramePr/>
          <p:nvPr/>
        </p:nvGraphicFramePr>
        <p:xfrm>
          <a:off x="5147945" y="699770"/>
          <a:ext cx="3589655" cy="3971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平行四边形 1"/>
          <p:cNvSpPr/>
          <p:nvPr/>
        </p:nvSpPr>
        <p:spPr>
          <a:xfrm>
            <a:off x="179506" y="51723"/>
            <a:ext cx="2030095" cy="378143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实验仪器</a:t>
            </a:r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6970610" y="4896677"/>
            <a:ext cx="2133600" cy="273844"/>
          </a:xfrm>
        </p:spPr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43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1707654"/>
            <a:ext cx="7488832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800" i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Thanks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44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7000"/>
    </mc:Choice>
    <mc:Fallback xmlns="">
      <p:transition advTm="7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9" name="组合 158"/>
          <p:cNvGrpSpPr/>
          <p:nvPr/>
        </p:nvGrpSpPr>
        <p:grpSpPr>
          <a:xfrm>
            <a:off x="457835" y="689610"/>
            <a:ext cx="7988141" cy="4011266"/>
            <a:chOff x="441" y="1047"/>
            <a:chExt cx="14291" cy="7335"/>
          </a:xfrm>
        </p:grpSpPr>
        <p:pic>
          <p:nvPicPr>
            <p:cNvPr id="120" name="Picture 3"/>
            <p:cNvPicPr>
              <a:picLocks noChangeAspect="1"/>
            </p:cNvPicPr>
            <p:nvPr/>
          </p:nvPicPr>
          <p:blipFill rotWithShape="1">
            <a:blip r:embed="rId3"/>
            <a:srcRect l="25263" t="7946" r="17534"/>
            <a:stretch>
              <a:fillRect/>
            </a:stretch>
          </p:blipFill>
          <p:spPr>
            <a:xfrm>
              <a:off x="2777" y="1329"/>
              <a:ext cx="5641" cy="5596"/>
            </a:xfrm>
            <a:prstGeom prst="rect">
              <a:avLst/>
            </a:prstGeom>
          </p:spPr>
        </p:pic>
        <p:pic>
          <p:nvPicPr>
            <p:cNvPr id="121" name="圖片 4" descr="PastedGraphic-10.tiff"/>
            <p:cNvPicPr>
              <a:picLocks noChangeAspect="1"/>
            </p:cNvPicPr>
            <p:nvPr/>
          </p:nvPicPr>
          <p:blipFill rotWithShape="1">
            <a:blip r:embed="rId4" cstate="email"/>
            <a:srcRect l="6019" t="15115" r="4709"/>
            <a:stretch>
              <a:fillRect/>
            </a:stretch>
          </p:blipFill>
          <p:spPr bwMode="auto">
            <a:xfrm>
              <a:off x="12649" y="5258"/>
              <a:ext cx="2008" cy="1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" name="圖片 5" descr="PastedGraphic-11.tiff"/>
            <p:cNvPicPr>
              <a:picLocks noChangeAspect="1"/>
            </p:cNvPicPr>
            <p:nvPr/>
          </p:nvPicPr>
          <p:blipFill rotWithShape="1">
            <a:blip r:embed="rId5" cstate="email"/>
            <a:srcRect l="1735" t="20346" r="6729"/>
            <a:stretch>
              <a:fillRect/>
            </a:stretch>
          </p:blipFill>
          <p:spPr bwMode="auto">
            <a:xfrm>
              <a:off x="12576" y="1405"/>
              <a:ext cx="2155" cy="1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" name="圖片 7" descr="PastedGraphic-13.tiff"/>
            <p:cNvPicPr>
              <a:picLocks noChangeAspect="1"/>
            </p:cNvPicPr>
            <p:nvPr/>
          </p:nvPicPr>
          <p:blipFill>
            <a:blip r:embed="rId6" cstate="email"/>
            <a:srcRect l="1670" t="15057"/>
            <a:stretch>
              <a:fillRect/>
            </a:stretch>
          </p:blipFill>
          <p:spPr bwMode="auto">
            <a:xfrm>
              <a:off x="643" y="5729"/>
              <a:ext cx="2223" cy="10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4" name="矩形 123"/>
            <p:cNvSpPr/>
            <p:nvPr/>
          </p:nvSpPr>
          <p:spPr>
            <a:xfrm>
              <a:off x="13012" y="2830"/>
              <a:ext cx="1391" cy="476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 Hebrew" charset="-79"/>
                </a:rPr>
                <a:t>启东工厂</a:t>
              </a:r>
            </a:p>
          </p:txBody>
        </p:sp>
        <p:sp>
          <p:nvSpPr>
            <p:cNvPr id="125" name="TextBox 38"/>
            <p:cNvSpPr txBox="1"/>
            <p:nvPr/>
          </p:nvSpPr>
          <p:spPr>
            <a:xfrm>
              <a:off x="441" y="1108"/>
              <a:ext cx="2384" cy="4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 Hebrew" charset="-79"/>
                </a:rPr>
                <a:t>河南工厂</a:t>
              </a:r>
            </a:p>
          </p:txBody>
        </p:sp>
        <p:pic>
          <p:nvPicPr>
            <p:cNvPr id="126" name="图片 125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606" y="1518"/>
              <a:ext cx="2136" cy="1006"/>
            </a:xfrm>
            <a:prstGeom prst="rect">
              <a:avLst/>
            </a:prstGeom>
          </p:spPr>
        </p:pic>
        <p:pic>
          <p:nvPicPr>
            <p:cNvPr id="127" name="图片 126"/>
            <p:cNvPicPr>
              <a:picLocks noChangeAspect="1"/>
            </p:cNvPicPr>
            <p:nvPr/>
          </p:nvPicPr>
          <p:blipFill rotWithShape="1">
            <a:blip r:embed="rId8" cstate="screen"/>
            <a:srcRect l="6432" r="4697"/>
            <a:stretch>
              <a:fillRect/>
            </a:stretch>
          </p:blipFill>
          <p:spPr>
            <a:xfrm>
              <a:off x="12650" y="3249"/>
              <a:ext cx="2007" cy="1221"/>
            </a:xfrm>
            <a:prstGeom prst="rect">
              <a:avLst/>
            </a:prstGeom>
          </p:spPr>
        </p:pic>
        <p:sp>
          <p:nvSpPr>
            <p:cNvPr id="129" name="TextBox 43"/>
            <p:cNvSpPr txBox="1"/>
            <p:nvPr/>
          </p:nvSpPr>
          <p:spPr>
            <a:xfrm>
              <a:off x="482" y="5329"/>
              <a:ext cx="2384" cy="4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 Hebrew" charset="-79"/>
                </a:rPr>
                <a:t>深圳工厂</a:t>
              </a:r>
            </a:p>
          </p:txBody>
        </p:sp>
        <p:sp>
          <p:nvSpPr>
            <p:cNvPr id="130" name="TextBox 44"/>
            <p:cNvSpPr txBox="1"/>
            <p:nvPr/>
          </p:nvSpPr>
          <p:spPr>
            <a:xfrm>
              <a:off x="12870" y="4895"/>
              <a:ext cx="1861" cy="476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buFontTx/>
                <a:buNone/>
                <a:defRPr sz="1100">
                  <a:solidFill>
                    <a:srgbClr val="00B050"/>
                  </a:solidFill>
                  <a:latin typeface="Arial Hebrew" charset="-79"/>
                  <a:ea typeface="Arial Hebrew" charset="-79"/>
                  <a:cs typeface="Arial Hebrew" charset="-79"/>
                </a:defRPr>
              </a:lvl1pPr>
            </a:lstStyle>
            <a:p>
              <a:r>
                <a: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上海办事处</a:t>
              </a:r>
            </a:p>
          </p:txBody>
        </p:sp>
        <p:sp>
          <p:nvSpPr>
            <p:cNvPr id="131" name="矩形 130"/>
            <p:cNvSpPr/>
            <p:nvPr/>
          </p:nvSpPr>
          <p:spPr>
            <a:xfrm>
              <a:off x="12953" y="1047"/>
              <a:ext cx="1779" cy="476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>
                <a:buFontTx/>
                <a:buNone/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 Hebrew" charset="-79"/>
                </a:rPr>
                <a:t>韩国办事处</a:t>
              </a:r>
            </a:p>
          </p:txBody>
        </p:sp>
        <p:sp>
          <p:nvSpPr>
            <p:cNvPr id="132" name="TextBox 46"/>
            <p:cNvSpPr txBox="1"/>
            <p:nvPr/>
          </p:nvSpPr>
          <p:spPr>
            <a:xfrm>
              <a:off x="441" y="2990"/>
              <a:ext cx="2384" cy="4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 Hebrew" charset="-79"/>
                </a:rPr>
                <a:t>深圳总部</a:t>
              </a:r>
            </a:p>
          </p:txBody>
        </p:sp>
        <p:cxnSp>
          <p:nvCxnSpPr>
            <p:cNvPr id="133" name="直接连接符 132"/>
            <p:cNvCxnSpPr/>
            <p:nvPr/>
          </p:nvCxnSpPr>
          <p:spPr>
            <a:xfrm flipH="1" flipV="1">
              <a:off x="2746" y="6246"/>
              <a:ext cx="1800" cy="14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33"/>
            <p:cNvCxnSpPr/>
            <p:nvPr/>
          </p:nvCxnSpPr>
          <p:spPr>
            <a:xfrm flipV="1">
              <a:off x="4409" y="2021"/>
              <a:ext cx="0" cy="742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>
              <a:stCxn id="126" idx="3"/>
            </p:cNvCxnSpPr>
            <p:nvPr/>
          </p:nvCxnSpPr>
          <p:spPr>
            <a:xfrm>
              <a:off x="2742" y="2021"/>
              <a:ext cx="1691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TextBox 59"/>
            <p:cNvSpPr txBox="1"/>
            <p:nvPr/>
          </p:nvSpPr>
          <p:spPr>
            <a:xfrm>
              <a:off x="610" y="6864"/>
              <a:ext cx="3750" cy="118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zh-CN" altLang="en-US" sz="1200" u="sng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深圳工厂</a:t>
              </a:r>
              <a:endParaRPr lang="en-US" altLang="zh-CN" sz="1200" u="sng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员工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1000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余人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产能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1.2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亿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Pcs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连接器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/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年</a:t>
              </a:r>
              <a:endParaRPr 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37" name="TextBox 60"/>
            <p:cNvSpPr txBox="1"/>
            <p:nvPr/>
          </p:nvSpPr>
          <p:spPr>
            <a:xfrm>
              <a:off x="4270" y="6864"/>
              <a:ext cx="3924" cy="151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zh-CN" altLang="en-US" sz="1200" u="sng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启东工厂</a:t>
              </a:r>
              <a:endParaRPr lang="en-US" sz="1200" u="sng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员工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2500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余人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产能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59.7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亿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Pcs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连接器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/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年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现有电镀线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30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条</a:t>
              </a:r>
              <a:endParaRPr 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pic>
          <p:nvPicPr>
            <p:cNvPr id="138" name="Picture 30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>
            <a:xfrm>
              <a:off x="12684" y="7072"/>
              <a:ext cx="2047" cy="1004"/>
            </a:xfrm>
            <a:prstGeom prst="rect">
              <a:avLst/>
            </a:prstGeom>
          </p:spPr>
        </p:pic>
        <p:pic>
          <p:nvPicPr>
            <p:cNvPr id="139" name="Picture 2"/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05"/>
            <a:stretch>
              <a:fillRect/>
            </a:stretch>
          </p:blipFill>
          <p:spPr bwMode="auto">
            <a:xfrm>
              <a:off x="8544" y="1312"/>
              <a:ext cx="3981" cy="5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0" name="椭圆 139"/>
            <p:cNvSpPr/>
            <p:nvPr/>
          </p:nvSpPr>
          <p:spPr>
            <a:xfrm>
              <a:off x="4352" y="2657"/>
              <a:ext cx="113" cy="113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1" name="椭圆 140"/>
            <p:cNvSpPr/>
            <p:nvPr/>
          </p:nvSpPr>
          <p:spPr>
            <a:xfrm>
              <a:off x="11253" y="5031"/>
              <a:ext cx="113" cy="1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2" name="椭圆 141"/>
            <p:cNvSpPr/>
            <p:nvPr/>
          </p:nvSpPr>
          <p:spPr>
            <a:xfrm>
              <a:off x="4433" y="6186"/>
              <a:ext cx="113" cy="113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" name="椭圆 142"/>
            <p:cNvSpPr/>
            <p:nvPr/>
          </p:nvSpPr>
          <p:spPr>
            <a:xfrm>
              <a:off x="6291" y="3796"/>
              <a:ext cx="113" cy="1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4" name="椭圆 143"/>
            <p:cNvSpPr/>
            <p:nvPr/>
          </p:nvSpPr>
          <p:spPr>
            <a:xfrm>
              <a:off x="7855" y="2080"/>
              <a:ext cx="113" cy="1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5" name="椭圆 144"/>
            <p:cNvSpPr/>
            <p:nvPr/>
          </p:nvSpPr>
          <p:spPr>
            <a:xfrm>
              <a:off x="4376" y="6100"/>
              <a:ext cx="113" cy="1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6" name="Text Box 5"/>
            <p:cNvSpPr txBox="1">
              <a:spLocks noChangeArrowheads="1"/>
            </p:cNvSpPr>
            <p:nvPr/>
          </p:nvSpPr>
          <p:spPr bwMode="auto">
            <a:xfrm>
              <a:off x="6126" y="3172"/>
              <a:ext cx="553" cy="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1800" dirty="0">
                  <a:solidFill>
                    <a:srgbClr val="0000E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★</a:t>
              </a:r>
            </a:p>
          </p:txBody>
        </p:sp>
        <p:cxnSp>
          <p:nvCxnSpPr>
            <p:cNvPr id="147" name="直接连接符 146"/>
            <p:cNvCxnSpPr>
              <a:stCxn id="120" idx="1"/>
            </p:cNvCxnSpPr>
            <p:nvPr/>
          </p:nvCxnSpPr>
          <p:spPr>
            <a:xfrm flipV="1">
              <a:off x="2777" y="4109"/>
              <a:ext cx="1656" cy="1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矩形 147"/>
            <p:cNvSpPr/>
            <p:nvPr/>
          </p:nvSpPr>
          <p:spPr>
            <a:xfrm>
              <a:off x="12783" y="6596"/>
              <a:ext cx="1849" cy="476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 Hebrew" charset="-79"/>
                </a:rPr>
                <a:t>美国办事处</a:t>
              </a:r>
            </a:p>
          </p:txBody>
        </p:sp>
        <p:cxnSp>
          <p:nvCxnSpPr>
            <p:cNvPr id="149" name="直接连接符 148"/>
            <p:cNvCxnSpPr/>
            <p:nvPr/>
          </p:nvCxnSpPr>
          <p:spPr>
            <a:xfrm flipV="1">
              <a:off x="4433" y="4109"/>
              <a:ext cx="0" cy="204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149"/>
            <p:cNvCxnSpPr/>
            <p:nvPr/>
          </p:nvCxnSpPr>
          <p:spPr>
            <a:xfrm>
              <a:off x="7925" y="2140"/>
              <a:ext cx="470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接连接符 150"/>
            <p:cNvCxnSpPr/>
            <p:nvPr/>
          </p:nvCxnSpPr>
          <p:spPr>
            <a:xfrm>
              <a:off x="6494" y="3591"/>
              <a:ext cx="6156" cy="29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2" name="圖片 26"/>
            <p:cNvPicPr>
              <a:picLocks noChangeAspect="1"/>
            </p:cNvPicPr>
            <p:nvPr/>
          </p:nvPicPr>
          <p:blipFill>
            <a:blip r:embed="rId11" cstate="screen"/>
            <a:srcRect/>
            <a:stretch>
              <a:fillRect/>
            </a:stretch>
          </p:blipFill>
          <p:spPr bwMode="auto">
            <a:xfrm>
              <a:off x="538" y="3406"/>
              <a:ext cx="2271" cy="1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53" name="直接连接符 152"/>
            <p:cNvCxnSpPr/>
            <p:nvPr/>
          </p:nvCxnSpPr>
          <p:spPr>
            <a:xfrm>
              <a:off x="6348" y="3864"/>
              <a:ext cx="5829" cy="4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接连接符 153"/>
            <p:cNvCxnSpPr/>
            <p:nvPr/>
          </p:nvCxnSpPr>
          <p:spPr>
            <a:xfrm flipV="1">
              <a:off x="12177" y="3909"/>
              <a:ext cx="0" cy="202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/>
          </p:nvCxnSpPr>
          <p:spPr>
            <a:xfrm>
              <a:off x="12157" y="5938"/>
              <a:ext cx="473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接连接符 155"/>
            <p:cNvCxnSpPr/>
            <p:nvPr/>
          </p:nvCxnSpPr>
          <p:spPr>
            <a:xfrm flipH="1" flipV="1">
              <a:off x="11329" y="5084"/>
              <a:ext cx="35" cy="249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接连接符 156"/>
            <p:cNvCxnSpPr/>
            <p:nvPr/>
          </p:nvCxnSpPr>
          <p:spPr>
            <a:xfrm flipV="1">
              <a:off x="11363" y="7570"/>
              <a:ext cx="1321" cy="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TextBox 78"/>
            <p:cNvSpPr txBox="1"/>
            <p:nvPr/>
          </p:nvSpPr>
          <p:spPr>
            <a:xfrm>
              <a:off x="8352" y="6864"/>
              <a:ext cx="4235" cy="151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zh-CN" altLang="en-US" sz="1200" u="sng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河南工厂</a:t>
              </a:r>
              <a:endParaRPr lang="en-US" sz="1200" u="sng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建筑面积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19.3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万</a:t>
              </a:r>
              <a:r>
                <a:rPr lang="en-US" altLang="zh-CN" sz="12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m²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预计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2021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年</a:t>
              </a:r>
              <a:r>
                <a:rPr lang="en-US" altLang="zh-CN" sz="12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Q2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投产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规划产能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30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亿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Pcs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连接器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/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年</a:t>
              </a:r>
              <a:endParaRPr 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sp>
        <p:nvSpPr>
          <p:cNvPr id="104" name="平行四边形 103"/>
          <p:cNvSpPr/>
          <p:nvPr/>
        </p:nvSpPr>
        <p:spPr>
          <a:xfrm>
            <a:off x="179705" y="51435"/>
            <a:ext cx="2690495" cy="378460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办公生产基地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9" name="AutoShape 2"/>
          <p:cNvSpPr>
            <a:spLocks noChangeArrowheads="1"/>
          </p:cNvSpPr>
          <p:nvPr/>
        </p:nvSpPr>
        <p:spPr bwMode="auto">
          <a:xfrm>
            <a:off x="2411610" y="578580"/>
            <a:ext cx="5873447" cy="2771381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Clr>
                <a:srgbClr val="FFFFFF"/>
              </a:buClr>
              <a:buSzPct val="60000"/>
              <a:buFont typeface="Wingdings" panose="05000000000000000000" pitchFamily="2" charset="2"/>
              <a:buNone/>
            </a:pPr>
            <a:endParaRPr lang="zh-CN" altLang="en-US" sz="33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590" name="Picture 3" descr="05-鸟瞰-方案二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t="8186" r="9787" b="8002"/>
          <a:stretch>
            <a:fillRect/>
          </a:stretch>
        </p:blipFill>
        <p:spPr bwMode="auto">
          <a:xfrm>
            <a:off x="1178246" y="1152060"/>
            <a:ext cx="6464374" cy="3054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矩形 30"/>
          <p:cNvSpPr/>
          <p:nvPr/>
        </p:nvSpPr>
        <p:spPr>
          <a:xfrm>
            <a:off x="1018540" y="4331970"/>
            <a:ext cx="6784340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LCN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具备从模具加工到成品组装，以及实验测试的全产业链加工制造能力。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732240" y="1906377"/>
            <a:ext cx="387066" cy="261900"/>
            <a:chOff x="6732240" y="2111306"/>
            <a:chExt cx="387066" cy="349200"/>
          </a:xfrm>
        </p:grpSpPr>
        <p:sp>
          <p:nvSpPr>
            <p:cNvPr id="42" name="椭圆 41"/>
            <p:cNvSpPr/>
            <p:nvPr/>
          </p:nvSpPr>
          <p:spPr>
            <a:xfrm>
              <a:off x="6757687" y="2111306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Text Box 7"/>
            <p:cNvSpPr txBox="1">
              <a:spLocks noChangeArrowheads="1"/>
            </p:cNvSpPr>
            <p:nvPr/>
          </p:nvSpPr>
          <p:spPr bwMode="auto">
            <a:xfrm>
              <a:off x="6732240" y="2132211"/>
              <a:ext cx="387066" cy="328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#</a:t>
              </a:r>
              <a:r>
                <a:rPr lang="en-US" altLang="zh-CN" sz="1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endPara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253584" y="1626498"/>
            <a:ext cx="387066" cy="273330"/>
            <a:chOff x="6757640" y="2435791"/>
            <a:chExt cx="387066" cy="364440"/>
          </a:xfrm>
        </p:grpSpPr>
        <p:sp>
          <p:nvSpPr>
            <p:cNvPr id="45" name="椭圆 44"/>
            <p:cNvSpPr/>
            <p:nvPr/>
          </p:nvSpPr>
          <p:spPr>
            <a:xfrm>
              <a:off x="6804677" y="2435791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Text Box 7"/>
            <p:cNvSpPr txBox="1">
              <a:spLocks noChangeArrowheads="1"/>
            </p:cNvSpPr>
            <p:nvPr/>
          </p:nvSpPr>
          <p:spPr bwMode="auto">
            <a:xfrm>
              <a:off x="6757640" y="2471936"/>
              <a:ext cx="387066" cy="328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#</a:t>
              </a:r>
              <a:r>
                <a:rPr lang="en-US" altLang="zh-CN" sz="1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  <a:endPara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905696" y="2463512"/>
            <a:ext cx="387066" cy="261900"/>
            <a:chOff x="6708110" y="2111306"/>
            <a:chExt cx="387066" cy="349200"/>
          </a:xfrm>
        </p:grpSpPr>
        <p:sp>
          <p:nvSpPr>
            <p:cNvPr id="48" name="椭圆 47"/>
            <p:cNvSpPr/>
            <p:nvPr/>
          </p:nvSpPr>
          <p:spPr>
            <a:xfrm>
              <a:off x="6757687" y="2111306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Text Box 7"/>
            <p:cNvSpPr txBox="1">
              <a:spLocks noChangeArrowheads="1"/>
            </p:cNvSpPr>
            <p:nvPr/>
          </p:nvSpPr>
          <p:spPr bwMode="auto">
            <a:xfrm>
              <a:off x="6708110" y="2132211"/>
              <a:ext cx="387066" cy="328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#</a:t>
              </a:r>
              <a:r>
                <a:rPr lang="en-US" altLang="zh-CN" sz="1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</a:t>
              </a:r>
              <a:endPara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427997" y="2215909"/>
            <a:ext cx="387066" cy="278093"/>
            <a:chOff x="6781770" y="2572951"/>
            <a:chExt cx="387066" cy="370790"/>
          </a:xfrm>
        </p:grpSpPr>
        <p:sp>
          <p:nvSpPr>
            <p:cNvPr id="51" name="椭圆 50"/>
            <p:cNvSpPr/>
            <p:nvPr/>
          </p:nvSpPr>
          <p:spPr>
            <a:xfrm>
              <a:off x="6831347" y="2572951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Text Box 7"/>
            <p:cNvSpPr txBox="1">
              <a:spLocks noChangeArrowheads="1"/>
            </p:cNvSpPr>
            <p:nvPr/>
          </p:nvSpPr>
          <p:spPr bwMode="auto">
            <a:xfrm>
              <a:off x="6781770" y="2615446"/>
              <a:ext cx="387066" cy="328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#</a:t>
              </a:r>
              <a:r>
                <a:rPr lang="en-US" altLang="zh-CN" sz="1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</a:t>
              </a:r>
              <a:endPara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827790" y="1946543"/>
            <a:ext cx="387066" cy="277616"/>
            <a:chOff x="6708110" y="2501831"/>
            <a:chExt cx="387066" cy="370154"/>
          </a:xfrm>
        </p:grpSpPr>
        <p:sp>
          <p:nvSpPr>
            <p:cNvPr id="54" name="椭圆 53"/>
            <p:cNvSpPr/>
            <p:nvPr/>
          </p:nvSpPr>
          <p:spPr>
            <a:xfrm>
              <a:off x="6732287" y="2501831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Text Box 7"/>
            <p:cNvSpPr txBox="1">
              <a:spLocks noChangeArrowheads="1"/>
            </p:cNvSpPr>
            <p:nvPr/>
          </p:nvSpPr>
          <p:spPr bwMode="auto">
            <a:xfrm>
              <a:off x="6708110" y="2543691"/>
              <a:ext cx="387066" cy="328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#</a:t>
              </a:r>
              <a:r>
                <a:rPr lang="en-US" altLang="zh-CN" sz="1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</a:t>
              </a:r>
              <a:endPara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643998" y="1644059"/>
            <a:ext cx="387066" cy="277616"/>
            <a:chOff x="6757640" y="2538026"/>
            <a:chExt cx="387066" cy="370154"/>
          </a:xfrm>
        </p:grpSpPr>
        <p:sp>
          <p:nvSpPr>
            <p:cNvPr id="57" name="椭圆 56"/>
            <p:cNvSpPr/>
            <p:nvPr/>
          </p:nvSpPr>
          <p:spPr>
            <a:xfrm>
              <a:off x="6770387" y="2538026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Text Box 7"/>
            <p:cNvSpPr txBox="1">
              <a:spLocks noChangeArrowheads="1"/>
            </p:cNvSpPr>
            <p:nvPr/>
          </p:nvSpPr>
          <p:spPr bwMode="auto">
            <a:xfrm>
              <a:off x="6757640" y="2579886"/>
              <a:ext cx="387066" cy="328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#</a:t>
              </a:r>
              <a:r>
                <a:rPr lang="en-US" altLang="zh-CN" sz="1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</a:t>
              </a:r>
              <a:endPara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243949" y="1290556"/>
            <a:ext cx="387066" cy="268091"/>
            <a:chOff x="6828125" y="2525961"/>
            <a:chExt cx="387066" cy="357455"/>
          </a:xfrm>
        </p:grpSpPr>
        <p:sp>
          <p:nvSpPr>
            <p:cNvPr id="60" name="椭圆 59"/>
            <p:cNvSpPr/>
            <p:nvPr/>
          </p:nvSpPr>
          <p:spPr>
            <a:xfrm>
              <a:off x="6877702" y="2525961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Text Box 7"/>
            <p:cNvSpPr txBox="1">
              <a:spLocks noChangeArrowheads="1"/>
            </p:cNvSpPr>
            <p:nvPr/>
          </p:nvSpPr>
          <p:spPr bwMode="auto">
            <a:xfrm>
              <a:off x="6828125" y="2555121"/>
              <a:ext cx="387066" cy="328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#</a:t>
              </a:r>
              <a:r>
                <a:rPr lang="en-US" altLang="zh-CN" sz="1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  <a:endPara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723875" y="1491271"/>
            <a:ext cx="387066" cy="261900"/>
            <a:chOff x="6732240" y="2111306"/>
            <a:chExt cx="387066" cy="349200"/>
          </a:xfrm>
        </p:grpSpPr>
        <p:sp>
          <p:nvSpPr>
            <p:cNvPr id="63" name="椭圆 62"/>
            <p:cNvSpPr/>
            <p:nvPr/>
          </p:nvSpPr>
          <p:spPr>
            <a:xfrm>
              <a:off x="6757687" y="2111306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Text Box 7"/>
            <p:cNvSpPr txBox="1">
              <a:spLocks noChangeArrowheads="1"/>
            </p:cNvSpPr>
            <p:nvPr/>
          </p:nvSpPr>
          <p:spPr bwMode="auto">
            <a:xfrm>
              <a:off x="6732240" y="2132211"/>
              <a:ext cx="387066" cy="328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#</a:t>
              </a:r>
              <a:r>
                <a:rPr lang="en-US" altLang="zh-CN" sz="1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endPara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223088" y="1856531"/>
            <a:ext cx="407974" cy="259520"/>
            <a:chOff x="6781817" y="2590096"/>
            <a:chExt cx="407974" cy="346026"/>
          </a:xfrm>
        </p:grpSpPr>
        <p:sp>
          <p:nvSpPr>
            <p:cNvPr id="66" name="椭圆 65"/>
            <p:cNvSpPr/>
            <p:nvPr/>
          </p:nvSpPr>
          <p:spPr>
            <a:xfrm>
              <a:off x="6781817" y="2590096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Text Box 7"/>
            <p:cNvSpPr txBox="1">
              <a:spLocks noChangeArrowheads="1"/>
            </p:cNvSpPr>
            <p:nvPr/>
          </p:nvSpPr>
          <p:spPr bwMode="auto">
            <a:xfrm>
              <a:off x="6802725" y="2607827"/>
              <a:ext cx="387066" cy="328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charset="0"/>
                  <a:ea typeface="PMingLiU" panose="02020500000000000000" charset="-120"/>
                  <a:cs typeface="PMingLiU" panose="02020500000000000000" charset="-12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#</a:t>
              </a:r>
              <a:r>
                <a:rPr lang="en-US" altLang="zh-CN" sz="1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</a:t>
              </a:r>
              <a:endPara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矩形标注 4"/>
          <p:cNvSpPr/>
          <p:nvPr/>
        </p:nvSpPr>
        <p:spPr>
          <a:xfrm>
            <a:off x="755575" y="1489386"/>
            <a:ext cx="1097280" cy="640080"/>
          </a:xfrm>
          <a:prstGeom prst="wedgeRectCallout">
            <a:avLst>
              <a:gd name="adj1" fmla="val 226182"/>
              <a:gd name="adj2" fmla="val 47037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1F</a:t>
            </a:r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模具加工</a:t>
            </a:r>
          </a:p>
          <a:p>
            <a:pPr algn="l"/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2F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组装</a:t>
            </a:r>
          </a:p>
          <a:p>
            <a:pPr algn="l"/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3F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组装</a:t>
            </a:r>
          </a:p>
        </p:txBody>
      </p:sp>
      <p:sp>
        <p:nvSpPr>
          <p:cNvPr id="68" name="矩形标注 67"/>
          <p:cNvSpPr/>
          <p:nvPr/>
        </p:nvSpPr>
        <p:spPr>
          <a:xfrm>
            <a:off x="755575" y="2274570"/>
            <a:ext cx="1097280" cy="640080"/>
          </a:xfrm>
          <a:prstGeom prst="wedgeRectCallout">
            <a:avLst>
              <a:gd name="adj1" fmla="val 285182"/>
              <a:gd name="adj2" fmla="val -27407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1F</a:t>
            </a:r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注塑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/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2F</a:t>
            </a:r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组装</a:t>
            </a:r>
          </a:p>
          <a:p>
            <a:pPr algn="l"/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3F 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组装</a:t>
            </a:r>
          </a:p>
        </p:txBody>
      </p:sp>
      <p:sp>
        <p:nvSpPr>
          <p:cNvPr id="69" name="矩形标注 68"/>
          <p:cNvSpPr/>
          <p:nvPr/>
        </p:nvSpPr>
        <p:spPr>
          <a:xfrm>
            <a:off x="755575" y="667373"/>
            <a:ext cx="1097280" cy="640080"/>
          </a:xfrm>
          <a:prstGeom prst="wedgeRectCallout">
            <a:avLst>
              <a:gd name="adj1" fmla="val 301077"/>
              <a:gd name="adj2" fmla="val 111364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1F</a:t>
            </a:r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冲压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2F 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电镀</a:t>
            </a:r>
          </a:p>
          <a:p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3F 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电镀</a:t>
            </a:r>
          </a:p>
        </p:txBody>
      </p:sp>
      <p:sp>
        <p:nvSpPr>
          <p:cNvPr id="70" name="矩形标注 69"/>
          <p:cNvSpPr/>
          <p:nvPr/>
        </p:nvSpPr>
        <p:spPr>
          <a:xfrm>
            <a:off x="3491880" y="667373"/>
            <a:ext cx="909446" cy="640464"/>
          </a:xfrm>
          <a:prstGeom prst="wedgeRectCallout">
            <a:avLst>
              <a:gd name="adj1" fmla="val 143190"/>
              <a:gd name="adj2" fmla="val 64906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1F  </a:t>
            </a:r>
            <a:r>
              <a:rPr lang="zh-CN" altLang="en-US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冲压</a:t>
            </a:r>
          </a:p>
          <a:p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2F</a:t>
            </a:r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电镀</a:t>
            </a:r>
          </a:p>
          <a:p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3F 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电镀</a:t>
            </a:r>
          </a:p>
        </p:txBody>
      </p:sp>
      <p:sp>
        <p:nvSpPr>
          <p:cNvPr id="71" name="矩形标注 70"/>
          <p:cNvSpPr/>
          <p:nvPr/>
        </p:nvSpPr>
        <p:spPr>
          <a:xfrm>
            <a:off x="7807675" y="3507593"/>
            <a:ext cx="1097280" cy="648176"/>
          </a:xfrm>
          <a:prstGeom prst="wedgeRectCallout">
            <a:avLst>
              <a:gd name="adj1" fmla="val -265483"/>
              <a:gd name="adj2" fmla="val -177864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1F</a:t>
            </a:r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来料检验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2F</a:t>
            </a:r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仓库</a:t>
            </a:r>
          </a:p>
          <a:p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3F 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仓库</a:t>
            </a:r>
          </a:p>
        </p:txBody>
      </p:sp>
      <p:sp>
        <p:nvSpPr>
          <p:cNvPr id="72" name="矩形标注 71"/>
          <p:cNvSpPr/>
          <p:nvPr/>
        </p:nvSpPr>
        <p:spPr>
          <a:xfrm>
            <a:off x="6365805" y="667373"/>
            <a:ext cx="1256128" cy="640715"/>
          </a:xfrm>
          <a:prstGeom prst="wedgeRectCallout">
            <a:avLst>
              <a:gd name="adj1" fmla="val -82006"/>
              <a:gd name="adj2" fmla="val 7782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1F</a:t>
            </a:r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冲压</a:t>
            </a:r>
          </a:p>
          <a:p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2F 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组装</a:t>
            </a:r>
          </a:p>
          <a:p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3F 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自动化组装</a:t>
            </a:r>
          </a:p>
        </p:txBody>
      </p:sp>
      <p:sp>
        <p:nvSpPr>
          <p:cNvPr id="73" name="矩形标注 72"/>
          <p:cNvSpPr/>
          <p:nvPr/>
        </p:nvSpPr>
        <p:spPr>
          <a:xfrm>
            <a:off x="755575" y="3075806"/>
            <a:ext cx="1564005" cy="712946"/>
          </a:xfrm>
          <a:prstGeom prst="wedgeRectCallout">
            <a:avLst>
              <a:gd name="adj1" fmla="val 157992"/>
              <a:gd name="adj2" fmla="val -75623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规划面积</a:t>
            </a:r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2800m²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，注塑机台</a:t>
            </a:r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25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台，产能</a:t>
            </a:r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50KK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件</a:t>
            </a:r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</a:t>
            </a:r>
          </a:p>
        </p:txBody>
      </p:sp>
      <p:sp>
        <p:nvSpPr>
          <p:cNvPr id="6" name="矩形标注 5"/>
          <p:cNvSpPr/>
          <p:nvPr/>
        </p:nvSpPr>
        <p:spPr>
          <a:xfrm>
            <a:off x="7807675" y="2652952"/>
            <a:ext cx="1097280" cy="773445"/>
          </a:xfrm>
          <a:prstGeom prst="wedgeRectCallout">
            <a:avLst>
              <a:gd name="adj1" fmla="val -263302"/>
              <a:gd name="adj2" fmla="val -126253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1F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会议室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2F 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实验室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3F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研发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5F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自动化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矩形标注 6"/>
          <p:cNvSpPr/>
          <p:nvPr/>
        </p:nvSpPr>
        <p:spPr>
          <a:xfrm>
            <a:off x="7807675" y="1178586"/>
            <a:ext cx="1097280" cy="655987"/>
          </a:xfrm>
          <a:prstGeom prst="wedgeRectCallout">
            <a:avLst>
              <a:gd name="adj1" fmla="val -158952"/>
              <a:gd name="adj2" fmla="val 3082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1F  </a:t>
            </a:r>
            <a:r>
              <a:rPr lang="zh-CN" altLang="en-US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注塑</a:t>
            </a:r>
          </a:p>
          <a:p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2F  </a:t>
            </a:r>
            <a:r>
              <a:rPr lang="zh-CN" altLang="en-US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组装</a:t>
            </a:r>
          </a:p>
          <a:p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3F  </a:t>
            </a:r>
            <a:r>
              <a:rPr lang="zh-CN" altLang="en-US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组装</a:t>
            </a: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平行四边形 103"/>
          <p:cNvSpPr/>
          <p:nvPr/>
        </p:nvSpPr>
        <p:spPr>
          <a:xfrm>
            <a:off x="179705" y="51435"/>
            <a:ext cx="2715260" cy="378460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启东工厂布局</a:t>
            </a:r>
          </a:p>
        </p:txBody>
      </p:sp>
      <p:sp>
        <p:nvSpPr>
          <p:cNvPr id="74" name="矩形标注 6"/>
          <p:cNvSpPr/>
          <p:nvPr/>
        </p:nvSpPr>
        <p:spPr>
          <a:xfrm>
            <a:off x="7807675" y="1915769"/>
            <a:ext cx="1097280" cy="655987"/>
          </a:xfrm>
          <a:prstGeom prst="wedgeRectCallout">
            <a:avLst>
              <a:gd name="adj1" fmla="val -119633"/>
              <a:gd name="adj2" fmla="val -27813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1F  </a:t>
            </a:r>
            <a:r>
              <a:rPr lang="zh-CN" altLang="en-US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注塑</a:t>
            </a:r>
          </a:p>
          <a:p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2F  </a:t>
            </a:r>
            <a:r>
              <a:rPr lang="zh-CN" altLang="en-US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组装</a:t>
            </a:r>
          </a:p>
          <a:p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3F  </a:t>
            </a:r>
            <a:r>
              <a:rPr lang="zh-CN" altLang="en-US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组装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5" r="5466" b="5080"/>
          <a:stretch>
            <a:fillRect/>
          </a:stretch>
        </p:blipFill>
        <p:spPr>
          <a:xfrm>
            <a:off x="1835696" y="681540"/>
            <a:ext cx="5270500" cy="2769654"/>
          </a:xfrm>
        </p:spPr>
      </p:pic>
      <p:sp>
        <p:nvSpPr>
          <p:cNvPr id="64" name="标题 1"/>
          <p:cNvSpPr txBox="1"/>
          <p:nvPr/>
        </p:nvSpPr>
        <p:spPr bwMode="auto">
          <a:xfrm>
            <a:off x="247650" y="3489960"/>
            <a:ext cx="871728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 kumimoji="1"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>
              <a:defRPr kumimoji="1"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>
              <a:defRPr kumimoji="1"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indent="-342900">
              <a:lnSpc>
                <a:spcPct val="150000"/>
              </a:lnSpc>
              <a:buClr>
                <a:srgbClr val="0070C0"/>
              </a:buClr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河南乾德精密技术有限公司，位于河南省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郑州市经济技术开发区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，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距离郑州东站约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12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公里，距离郑州新郑机场约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25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公里，交通物流发达，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区位优势明显。</a:t>
            </a:r>
            <a:endParaRPr lang="en-US" altLang="zh-CN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-342900">
              <a:lnSpc>
                <a:spcPct val="150000"/>
              </a:lnSpc>
              <a:buClr>
                <a:srgbClr val="0070C0"/>
              </a:buClr>
            </a:pP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 厂区占地</a:t>
            </a:r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9.1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万</a:t>
            </a:r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m²</a:t>
            </a:r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，总建筑面积约</a:t>
            </a:r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19.3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万</a:t>
            </a:r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m²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，集模具加工、冲压、电镀、注塑、组装等各工序。年产</a:t>
            </a:r>
            <a:r>
              <a:rPr lang="en-US" altLang="zh-CN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30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亿只连接器，可容纳员工</a:t>
            </a:r>
            <a:r>
              <a:rPr lang="en-US" altLang="zh-CN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5000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名。</a:t>
            </a:r>
            <a:r>
              <a:rPr lang="en-US" altLang="zh-CN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2020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年年底厂区建成，预计</a:t>
            </a:r>
            <a:r>
              <a:rPr lang="en-US" altLang="zh-CN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2021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年</a:t>
            </a:r>
            <a:r>
              <a:rPr lang="en-US" altLang="zh-CN" sz="1200" b="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Q2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Gill Sans" pitchFamily="2" charset="0"/>
              </a:rPr>
              <a:t>投入使用，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将成为国际级精密连接器的研发、制造基地。</a:t>
            </a:r>
          </a:p>
        </p:txBody>
      </p:sp>
      <p:sp>
        <p:nvSpPr>
          <p:cNvPr id="2" name="椭圆 1"/>
          <p:cNvSpPr/>
          <p:nvPr/>
        </p:nvSpPr>
        <p:spPr>
          <a:xfrm>
            <a:off x="3169481" y="1768145"/>
            <a:ext cx="288032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Text Box 7"/>
          <p:cNvSpPr txBox="1">
            <a:spLocks noChangeArrowheads="1"/>
          </p:cNvSpPr>
          <p:nvPr/>
        </p:nvSpPr>
        <p:spPr bwMode="auto">
          <a:xfrm>
            <a:off x="3131969" y="1738104"/>
            <a:ext cx="38706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#</a:t>
            </a:r>
            <a:r>
              <a:rPr lang="en-US" altLang="zh-CN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093391" y="1475951"/>
            <a:ext cx="288032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4067944" y="1441465"/>
            <a:ext cx="38706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#</a:t>
            </a:r>
            <a:r>
              <a:rPr lang="en-US" altLang="zh-CN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671265" y="1205921"/>
            <a:ext cx="288032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3622323" y="1180325"/>
            <a:ext cx="387066" cy="245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#</a:t>
            </a:r>
            <a:r>
              <a:rPr lang="en-US" altLang="zh-CN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711641" y="1425708"/>
            <a:ext cx="288032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2686194" y="1395032"/>
            <a:ext cx="38706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  <a:cs typeface="PMingLiU" panose="02020500000000000000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#</a:t>
            </a:r>
            <a:r>
              <a:rPr lang="en-US" altLang="zh-CN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标注 17"/>
          <p:cNvSpPr/>
          <p:nvPr/>
        </p:nvSpPr>
        <p:spPr>
          <a:xfrm>
            <a:off x="638228" y="2283718"/>
            <a:ext cx="1097280" cy="457200"/>
          </a:xfrm>
          <a:prstGeom prst="wedgeRectCallout">
            <a:avLst>
              <a:gd name="adj1" fmla="val 181463"/>
              <a:gd name="adj2" fmla="val -124476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1F</a:t>
            </a:r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注塑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2F</a:t>
            </a:r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组装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1" name="矩形标注 20"/>
          <p:cNvSpPr/>
          <p:nvPr/>
        </p:nvSpPr>
        <p:spPr>
          <a:xfrm>
            <a:off x="638228" y="899477"/>
            <a:ext cx="1097280" cy="457200"/>
          </a:xfrm>
          <a:prstGeom prst="wedgeRectCallout">
            <a:avLst>
              <a:gd name="adj1" fmla="val 139042"/>
              <a:gd name="adj2" fmla="val 78717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1F</a:t>
            </a:r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模具加工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2F</a:t>
            </a:r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仓库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2" name="矩形标注 21"/>
          <p:cNvSpPr/>
          <p:nvPr/>
        </p:nvSpPr>
        <p:spPr>
          <a:xfrm>
            <a:off x="7219136" y="709611"/>
            <a:ext cx="1097280" cy="457200"/>
          </a:xfrm>
          <a:prstGeom prst="wedgeRectCallout">
            <a:avLst>
              <a:gd name="adj1" fmla="val -287482"/>
              <a:gd name="adj2" fmla="val 80824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1F</a:t>
            </a:r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冲压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altLang="zh-CN" sz="1200" b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2F</a:t>
            </a:r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电镀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平行四边形 103"/>
          <p:cNvSpPr/>
          <p:nvPr/>
        </p:nvSpPr>
        <p:spPr>
          <a:xfrm>
            <a:off x="179705" y="51435"/>
            <a:ext cx="2647950" cy="378460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河南工厂布局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" name="Group 3"/>
          <p:cNvGrpSpPr/>
          <p:nvPr/>
        </p:nvGrpSpPr>
        <p:grpSpPr bwMode="auto">
          <a:xfrm>
            <a:off x="286604" y="956451"/>
            <a:ext cx="2025000" cy="3775539"/>
            <a:chOff x="720" y="1299"/>
            <a:chExt cx="1367" cy="2539"/>
          </a:xfrm>
        </p:grpSpPr>
        <p:sp>
          <p:nvSpPr>
            <p:cNvPr id="222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  <p:sp>
          <p:nvSpPr>
            <p:cNvPr id="223" name="AutoShape 5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  <p:sp>
          <p:nvSpPr>
            <p:cNvPr id="224" name="AutoShape 6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3CA1E6">
                    <a:gamma/>
                    <a:tint val="5137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  <p:sp>
          <p:nvSpPr>
            <p:cNvPr id="225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gamma/>
                    <a:tint val="33333"/>
                    <a:invGamma/>
                  </a:srgbClr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  <p:sp>
          <p:nvSpPr>
            <p:cNvPr id="226" name="AutoShape 8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  <p:sp>
          <p:nvSpPr>
            <p:cNvPr id="227" name="AutoShape 9"/>
            <p:cNvSpPr>
              <a:spLocks noChangeArrowheads="1"/>
            </p:cNvSpPr>
            <p:nvPr/>
          </p:nvSpPr>
          <p:spPr bwMode="gray">
            <a:xfrm>
              <a:off x="752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  <p:grpSp>
          <p:nvGrpSpPr>
            <p:cNvPr id="228" name="Group 10"/>
            <p:cNvGrpSpPr/>
            <p:nvPr/>
          </p:nvGrpSpPr>
          <p:grpSpPr bwMode="auto">
            <a:xfrm>
              <a:off x="1189" y="1299"/>
              <a:ext cx="405" cy="392"/>
              <a:chOff x="1289" y="587"/>
              <a:chExt cx="668" cy="647"/>
            </a:xfrm>
          </p:grpSpPr>
          <p:sp>
            <p:nvSpPr>
              <p:cNvPr id="231" name="Oval 11"/>
              <p:cNvSpPr>
                <a:spLocks noChangeArrowheads="1"/>
              </p:cNvSpPr>
              <p:nvPr/>
            </p:nvSpPr>
            <p:spPr bwMode="gray">
              <a:xfrm>
                <a:off x="1289" y="681"/>
                <a:ext cx="668" cy="4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 sz="1350"/>
              </a:p>
            </p:txBody>
          </p:sp>
          <p:sp>
            <p:nvSpPr>
              <p:cNvPr id="232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 sz="1350"/>
              </a:p>
            </p:txBody>
          </p:sp>
          <p:sp>
            <p:nvSpPr>
              <p:cNvPr id="233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 sz="1350"/>
              </a:p>
            </p:txBody>
          </p:sp>
          <p:sp>
            <p:nvSpPr>
              <p:cNvPr id="234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 sz="1350"/>
              </a:p>
            </p:txBody>
          </p:sp>
          <p:sp>
            <p:nvSpPr>
              <p:cNvPr id="235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 sz="1350"/>
              </a:p>
            </p:txBody>
          </p:sp>
        </p:grpSp>
        <p:sp>
          <p:nvSpPr>
            <p:cNvPr id="229" name="Text Box 16"/>
            <p:cNvSpPr txBox="1">
              <a:spLocks noChangeArrowheads="1"/>
            </p:cNvSpPr>
            <p:nvPr/>
          </p:nvSpPr>
          <p:spPr bwMode="gray">
            <a:xfrm>
              <a:off x="1286" y="1354"/>
              <a:ext cx="204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</a:rPr>
                <a:t>1</a:t>
              </a:r>
              <a:endParaRPr lang="en-US" altLang="zh-CN" sz="1350">
                <a:ea typeface="宋体" panose="02010600030101010101" pitchFamily="2" charset="-122"/>
              </a:endParaRPr>
            </a:p>
          </p:txBody>
        </p:sp>
        <p:sp>
          <p:nvSpPr>
            <p:cNvPr id="230" name="Text Box 17"/>
            <p:cNvSpPr txBox="1">
              <a:spLocks noChangeArrowheads="1"/>
            </p:cNvSpPr>
            <p:nvPr/>
          </p:nvSpPr>
          <p:spPr bwMode="gray">
            <a:xfrm>
              <a:off x="768" y="1776"/>
              <a:ext cx="1296" cy="1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手机：</a:t>
              </a:r>
              <a:endParaRPr lang="en-US" altLang="zh-CN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BTB Series…</a:t>
              </a: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USB/Type C Series …</a:t>
              </a: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Pin Push Series …</a:t>
              </a: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AJ Series …</a:t>
              </a: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Battery Series …</a:t>
              </a: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RF Series …</a:t>
              </a: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Spring Series …</a:t>
              </a:r>
            </a:p>
            <a:p>
              <a:endParaRPr lang="en-US" altLang="zh-CN" sz="1350" dirty="0">
                <a:ea typeface="宋体" panose="02010600030101010101" pitchFamily="2" charset="-122"/>
              </a:endParaRPr>
            </a:p>
          </p:txBody>
        </p:sp>
      </p:grpSp>
      <p:grpSp>
        <p:nvGrpSpPr>
          <p:cNvPr id="236" name="Group 18"/>
          <p:cNvGrpSpPr/>
          <p:nvPr/>
        </p:nvGrpSpPr>
        <p:grpSpPr bwMode="auto">
          <a:xfrm>
            <a:off x="2492994" y="963686"/>
            <a:ext cx="2025000" cy="3775539"/>
            <a:chOff x="2208" y="1299"/>
            <a:chExt cx="1365" cy="2539"/>
          </a:xfrm>
        </p:grpSpPr>
        <p:sp>
          <p:nvSpPr>
            <p:cNvPr id="237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  <p:sp>
          <p:nvSpPr>
            <p:cNvPr id="238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  <p:sp>
          <p:nvSpPr>
            <p:cNvPr id="239" name="AutoShape 21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  <p:sp>
          <p:nvSpPr>
            <p:cNvPr id="240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  <p:sp>
          <p:nvSpPr>
            <p:cNvPr id="241" name="Oval 23"/>
            <p:cNvSpPr>
              <a:spLocks noChangeArrowheads="1"/>
            </p:cNvSpPr>
            <p:nvPr/>
          </p:nvSpPr>
          <p:spPr bwMode="gray">
            <a:xfrm>
              <a:off x="2677" y="1357"/>
              <a:ext cx="405" cy="28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 sz="1350"/>
            </a:p>
          </p:txBody>
        </p:sp>
        <p:sp>
          <p:nvSpPr>
            <p:cNvPr id="242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 sz="1350"/>
            </a:p>
          </p:txBody>
        </p:sp>
        <p:sp>
          <p:nvSpPr>
            <p:cNvPr id="243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 sz="1350"/>
            </a:p>
          </p:txBody>
        </p:sp>
        <p:sp>
          <p:nvSpPr>
            <p:cNvPr id="244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 sz="1350"/>
            </a:p>
          </p:txBody>
        </p:sp>
        <p:sp>
          <p:nvSpPr>
            <p:cNvPr id="245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 sz="1350"/>
            </a:p>
          </p:txBody>
        </p:sp>
        <p:sp>
          <p:nvSpPr>
            <p:cNvPr id="246" name="Text Box 28"/>
            <p:cNvSpPr txBox="1">
              <a:spLocks noChangeArrowheads="1"/>
            </p:cNvSpPr>
            <p:nvPr/>
          </p:nvSpPr>
          <p:spPr bwMode="gray">
            <a:xfrm>
              <a:off x="2774" y="1354"/>
              <a:ext cx="203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</a:rPr>
                <a:t>2</a:t>
              </a:r>
              <a:endParaRPr lang="en-US" altLang="zh-CN" sz="1350">
                <a:ea typeface="宋体" panose="02010600030101010101" pitchFamily="2" charset="-122"/>
              </a:endParaRPr>
            </a:p>
          </p:txBody>
        </p:sp>
        <p:sp>
          <p:nvSpPr>
            <p:cNvPr id="247" name="Text Box 29"/>
            <p:cNvSpPr txBox="1">
              <a:spLocks noChangeArrowheads="1"/>
            </p:cNvSpPr>
            <p:nvPr/>
          </p:nvSpPr>
          <p:spPr bwMode="gray">
            <a:xfrm>
              <a:off x="2256" y="1776"/>
              <a:ext cx="1296" cy="13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笔电：</a:t>
              </a:r>
              <a:endParaRPr lang="en-US" altLang="zh-CN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14630" lvl="3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TW" sz="105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Mini PCI Series…</a:t>
              </a:r>
            </a:p>
            <a:p>
              <a:pPr marL="214630" lvl="3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TW" sz="105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NGFF Series…</a:t>
              </a:r>
            </a:p>
            <a:p>
              <a:pPr marL="214630" lvl="3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TW" sz="105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DDR Series…</a:t>
              </a:r>
            </a:p>
            <a:p>
              <a:pPr marL="214630" lvl="3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TW" sz="105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WTB Series…</a:t>
              </a:r>
            </a:p>
            <a:p>
              <a:pPr marL="214630" lvl="3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TW" sz="105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HDMI Series…</a:t>
              </a:r>
            </a:p>
            <a:p>
              <a:pPr marL="214630" lvl="3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TW" sz="105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RJ45 Series…</a:t>
              </a:r>
            </a:p>
            <a:p>
              <a:pPr marL="214630" lvl="3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TW" sz="105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USB/TYPE C Series…</a:t>
              </a:r>
            </a:p>
          </p:txBody>
        </p:sp>
        <p:sp>
          <p:nvSpPr>
            <p:cNvPr id="248" name="AutoShape 30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  <p:sp>
          <p:nvSpPr>
            <p:cNvPr id="249" name="AutoShape 31"/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</p:grpSp>
      <p:grpSp>
        <p:nvGrpSpPr>
          <p:cNvPr id="250" name="Group 32"/>
          <p:cNvGrpSpPr/>
          <p:nvPr/>
        </p:nvGrpSpPr>
        <p:grpSpPr bwMode="auto">
          <a:xfrm>
            <a:off x="4711685" y="956451"/>
            <a:ext cx="2025000" cy="3775539"/>
            <a:chOff x="3692" y="1299"/>
            <a:chExt cx="1367" cy="2539"/>
          </a:xfrm>
        </p:grpSpPr>
        <p:sp>
          <p:nvSpPr>
            <p:cNvPr id="251" name="AutoShape 33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  <p:sp>
          <p:nvSpPr>
            <p:cNvPr id="252" name="AutoShape 34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  <p:sp>
          <p:nvSpPr>
            <p:cNvPr id="253" name="AutoShape 35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  <p:sp>
          <p:nvSpPr>
            <p:cNvPr id="254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  <p:grpSp>
          <p:nvGrpSpPr>
            <p:cNvPr id="255" name="Group 37"/>
            <p:cNvGrpSpPr/>
            <p:nvPr/>
          </p:nvGrpSpPr>
          <p:grpSpPr bwMode="auto">
            <a:xfrm>
              <a:off x="4165" y="1299"/>
              <a:ext cx="405" cy="392"/>
              <a:chOff x="1289" y="587"/>
              <a:chExt cx="668" cy="647"/>
            </a:xfrm>
          </p:grpSpPr>
          <p:sp>
            <p:nvSpPr>
              <p:cNvPr id="260" name="Oval 38"/>
              <p:cNvSpPr>
                <a:spLocks noChangeArrowheads="1"/>
              </p:cNvSpPr>
              <p:nvPr/>
            </p:nvSpPr>
            <p:spPr bwMode="gray">
              <a:xfrm>
                <a:off x="1289" y="681"/>
                <a:ext cx="668" cy="4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 sz="1350"/>
              </a:p>
            </p:txBody>
          </p:sp>
          <p:sp>
            <p:nvSpPr>
              <p:cNvPr id="261" name="Oval 39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 sz="1350"/>
              </a:p>
            </p:txBody>
          </p:sp>
          <p:sp>
            <p:nvSpPr>
              <p:cNvPr id="262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 sz="1350"/>
              </a:p>
            </p:txBody>
          </p:sp>
          <p:sp>
            <p:nvSpPr>
              <p:cNvPr id="263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 sz="1350"/>
              </a:p>
            </p:txBody>
          </p:sp>
          <p:sp>
            <p:nvSpPr>
              <p:cNvPr id="264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 sz="1350"/>
              </a:p>
            </p:txBody>
          </p:sp>
        </p:grpSp>
        <p:sp>
          <p:nvSpPr>
            <p:cNvPr id="256" name="Text Box 43"/>
            <p:cNvSpPr txBox="1">
              <a:spLocks noChangeArrowheads="1"/>
            </p:cNvSpPr>
            <p:nvPr/>
          </p:nvSpPr>
          <p:spPr bwMode="gray">
            <a:xfrm>
              <a:off x="4262" y="1354"/>
              <a:ext cx="204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</a:rPr>
                <a:t>3</a:t>
              </a:r>
              <a:endParaRPr lang="en-US" altLang="zh-CN" sz="1350">
                <a:ea typeface="宋体" panose="02010600030101010101" pitchFamily="2" charset="-122"/>
              </a:endParaRPr>
            </a:p>
          </p:txBody>
        </p:sp>
        <p:sp>
          <p:nvSpPr>
            <p:cNvPr id="257" name="Text Box 44"/>
            <p:cNvSpPr txBox="1">
              <a:spLocks noChangeArrowheads="1"/>
            </p:cNvSpPr>
            <p:nvPr/>
          </p:nvSpPr>
          <p:spPr bwMode="gray">
            <a:xfrm>
              <a:off x="3744" y="1776"/>
              <a:ext cx="1296" cy="15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汽车：</a:t>
              </a:r>
              <a:endParaRPr lang="en-US" altLang="zh-CN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仪表盘</a:t>
              </a:r>
              <a:endPara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助力转向系统</a:t>
              </a:r>
              <a:endPara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智能刹车系统</a:t>
              </a:r>
              <a:endPara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倒车雷达连接</a:t>
              </a:r>
              <a:endPara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胎压监测连接</a:t>
              </a: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充电连接</a:t>
              </a: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底盘线路连接</a:t>
              </a: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endPara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8" name="AutoShape 45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  <p:sp>
          <p:nvSpPr>
            <p:cNvPr id="259" name="AutoShape 46"/>
            <p:cNvSpPr>
              <a:spLocks noChangeArrowheads="1"/>
            </p:cNvSpPr>
            <p:nvPr/>
          </p:nvSpPr>
          <p:spPr bwMode="gray">
            <a:xfrm>
              <a:off x="3720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</p:grpSp>
      <p:grpSp>
        <p:nvGrpSpPr>
          <p:cNvPr id="170" name="Group 32"/>
          <p:cNvGrpSpPr/>
          <p:nvPr/>
        </p:nvGrpSpPr>
        <p:grpSpPr bwMode="auto">
          <a:xfrm>
            <a:off x="6901016" y="937458"/>
            <a:ext cx="2025000" cy="3775539"/>
            <a:chOff x="3692" y="1299"/>
            <a:chExt cx="1367" cy="2539"/>
          </a:xfrm>
        </p:grpSpPr>
        <p:sp>
          <p:nvSpPr>
            <p:cNvPr id="171" name="AutoShape 33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  <p:sp>
          <p:nvSpPr>
            <p:cNvPr id="172" name="AutoShape 34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  <p:sp>
          <p:nvSpPr>
            <p:cNvPr id="173" name="AutoShape 35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  <p:sp>
          <p:nvSpPr>
            <p:cNvPr id="174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  <p:grpSp>
          <p:nvGrpSpPr>
            <p:cNvPr id="175" name="Group 37"/>
            <p:cNvGrpSpPr/>
            <p:nvPr/>
          </p:nvGrpSpPr>
          <p:grpSpPr bwMode="auto">
            <a:xfrm>
              <a:off x="4165" y="1299"/>
              <a:ext cx="405" cy="392"/>
              <a:chOff x="1289" y="587"/>
              <a:chExt cx="668" cy="647"/>
            </a:xfrm>
          </p:grpSpPr>
          <p:sp>
            <p:nvSpPr>
              <p:cNvPr id="180" name="Oval 38"/>
              <p:cNvSpPr>
                <a:spLocks noChangeArrowheads="1"/>
              </p:cNvSpPr>
              <p:nvPr/>
            </p:nvSpPr>
            <p:spPr bwMode="gray">
              <a:xfrm>
                <a:off x="1289" y="681"/>
                <a:ext cx="668" cy="4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 sz="1350"/>
              </a:p>
            </p:txBody>
          </p:sp>
          <p:sp>
            <p:nvSpPr>
              <p:cNvPr id="181" name="Oval 39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 sz="1350"/>
              </a:p>
            </p:txBody>
          </p:sp>
          <p:sp>
            <p:nvSpPr>
              <p:cNvPr id="182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 sz="1350"/>
              </a:p>
            </p:txBody>
          </p:sp>
          <p:sp>
            <p:nvSpPr>
              <p:cNvPr id="183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 sz="1350"/>
              </a:p>
            </p:txBody>
          </p:sp>
          <p:sp>
            <p:nvSpPr>
              <p:cNvPr id="184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 sz="1350"/>
              </a:p>
            </p:txBody>
          </p:sp>
        </p:grpSp>
        <p:sp>
          <p:nvSpPr>
            <p:cNvPr id="176" name="Text Box 43"/>
            <p:cNvSpPr txBox="1">
              <a:spLocks noChangeArrowheads="1"/>
            </p:cNvSpPr>
            <p:nvPr/>
          </p:nvSpPr>
          <p:spPr bwMode="gray">
            <a:xfrm>
              <a:off x="4272" y="1354"/>
              <a:ext cx="184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350" dirty="0">
                  <a:ea typeface="宋体" panose="02010600030101010101" pitchFamily="2" charset="-122"/>
                </a:rPr>
                <a:t>4</a:t>
              </a:r>
            </a:p>
          </p:txBody>
        </p:sp>
        <p:sp>
          <p:nvSpPr>
            <p:cNvPr id="177" name="Text Box 44"/>
            <p:cNvSpPr txBox="1">
              <a:spLocks noChangeArrowheads="1"/>
            </p:cNvSpPr>
            <p:nvPr/>
          </p:nvSpPr>
          <p:spPr bwMode="gray">
            <a:xfrm>
              <a:off x="3744" y="1776"/>
              <a:ext cx="1296" cy="1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AIoT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人工智能物联网</a:t>
              </a:r>
              <a:endParaRPr lang="en-US" altLang="zh-CN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USB/Type C Series…</a:t>
              </a: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Micro B Series…</a:t>
              </a: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BTB Series…</a:t>
              </a: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WTB Series…</a:t>
              </a: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Battery Series…</a:t>
              </a: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RF Series…</a:t>
              </a:r>
            </a:p>
          </p:txBody>
        </p:sp>
        <p:sp>
          <p:nvSpPr>
            <p:cNvPr id="178" name="AutoShape 45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  <p:sp>
          <p:nvSpPr>
            <p:cNvPr id="179" name="AutoShape 46"/>
            <p:cNvSpPr>
              <a:spLocks noChangeArrowheads="1"/>
            </p:cNvSpPr>
            <p:nvPr/>
          </p:nvSpPr>
          <p:spPr bwMode="gray">
            <a:xfrm>
              <a:off x="3720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350"/>
            </a:p>
          </p:txBody>
        </p:sp>
      </p:grpSp>
      <p:sp>
        <p:nvSpPr>
          <p:cNvPr id="185" name="平行四边形 103"/>
          <p:cNvSpPr/>
          <p:nvPr/>
        </p:nvSpPr>
        <p:spPr>
          <a:xfrm>
            <a:off x="179506" y="51723"/>
            <a:ext cx="2030095" cy="378143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产品分布</a:t>
            </a:r>
          </a:p>
        </p:txBody>
      </p:sp>
      <p:sp>
        <p:nvSpPr>
          <p:cNvPr id="186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6970610" y="4896677"/>
            <a:ext cx="2133600" cy="273844"/>
          </a:xfrm>
        </p:spPr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514"/>
          <a:stretch>
            <a:fillRect/>
          </a:stretch>
        </p:blipFill>
        <p:spPr bwMode="auto">
          <a:xfrm>
            <a:off x="3291453" y="1812262"/>
            <a:ext cx="1179118" cy="611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673" y="2297088"/>
            <a:ext cx="927043" cy="1732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502" y="1990616"/>
            <a:ext cx="771621" cy="1760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419" y="2007199"/>
            <a:ext cx="834399" cy="82734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473" y="2705190"/>
            <a:ext cx="828305" cy="11624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76406">
            <a:off x="391261" y="2059698"/>
            <a:ext cx="931245" cy="2133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759882"/>
            <a:ext cx="661303" cy="75789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圓角矩形 12"/>
          <p:cNvSpPr>
            <a:spLocks noChangeArrowheads="1"/>
          </p:cNvSpPr>
          <p:nvPr/>
        </p:nvSpPr>
        <p:spPr bwMode="auto">
          <a:xfrm>
            <a:off x="935318" y="3883708"/>
            <a:ext cx="268788" cy="324687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FF00"/>
            </a:solidFill>
            <a:prstDash val="dash"/>
            <a:rou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TW" altLang="en-US" sz="135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圓角矩形 12"/>
          <p:cNvSpPr>
            <a:spLocks noChangeArrowheads="1"/>
          </p:cNvSpPr>
          <p:nvPr/>
        </p:nvSpPr>
        <p:spPr bwMode="auto">
          <a:xfrm>
            <a:off x="2249777" y="2659122"/>
            <a:ext cx="221247" cy="262181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FF00"/>
            </a:solidFill>
            <a:prstDash val="dash"/>
            <a:rou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TW" altLang="en-US" sz="135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橢圓 30"/>
          <p:cNvSpPr>
            <a:spLocks noChangeArrowheads="1"/>
          </p:cNvSpPr>
          <p:nvPr/>
        </p:nvSpPr>
        <p:spPr bwMode="auto">
          <a:xfrm>
            <a:off x="2167799" y="4214615"/>
            <a:ext cx="163955" cy="230927"/>
          </a:xfrm>
          <a:prstGeom prst="ellipse">
            <a:avLst/>
          </a:prstGeom>
          <a:noFill/>
          <a:ln w="38100">
            <a:solidFill>
              <a:srgbClr val="FFFF00"/>
            </a:solidFill>
            <a:rou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TW" altLang="en-US" sz="135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圓角矩形 12"/>
          <p:cNvSpPr>
            <a:spLocks noChangeArrowheads="1"/>
          </p:cNvSpPr>
          <p:nvPr/>
        </p:nvSpPr>
        <p:spPr bwMode="auto">
          <a:xfrm>
            <a:off x="3008150" y="3325596"/>
            <a:ext cx="217590" cy="289961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FF00"/>
            </a:solidFill>
            <a:prstDash val="dash"/>
            <a:rou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TW" altLang="en-US" sz="135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圓角矩形 12"/>
          <p:cNvSpPr>
            <a:spLocks noChangeArrowheads="1"/>
          </p:cNvSpPr>
          <p:nvPr/>
        </p:nvSpPr>
        <p:spPr bwMode="auto">
          <a:xfrm>
            <a:off x="3844865" y="2625756"/>
            <a:ext cx="190066" cy="25729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FF00"/>
            </a:solidFill>
            <a:prstDash val="dash"/>
            <a:rou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TW" altLang="en-US" sz="135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橢圓 29"/>
          <p:cNvSpPr>
            <a:spLocks noChangeArrowheads="1"/>
          </p:cNvSpPr>
          <p:nvPr/>
        </p:nvSpPr>
        <p:spPr bwMode="auto">
          <a:xfrm>
            <a:off x="2301415" y="2963496"/>
            <a:ext cx="192601" cy="109387"/>
          </a:xfrm>
          <a:prstGeom prst="ellipse">
            <a:avLst/>
          </a:prstGeom>
          <a:noFill/>
          <a:ln w="38100">
            <a:solidFill>
              <a:srgbClr val="FFFF00"/>
            </a:solidFill>
            <a:rou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TW" altLang="en-US" sz="135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1" name="Picture 1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632" y="857146"/>
            <a:ext cx="377938" cy="38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" name="Picture 1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009" y="886740"/>
            <a:ext cx="369792" cy="387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" name="Picture 79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567" y="735546"/>
            <a:ext cx="312608" cy="339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" name="Picture 80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365" y="746334"/>
            <a:ext cx="330230" cy="448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" name="Picture 61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617" y="2895786"/>
            <a:ext cx="460442" cy="304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8" name="Picture 62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111" y="2885993"/>
            <a:ext cx="460442" cy="347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" name="Picture 4"/>
          <p:cNvPicPr>
            <a:picLocks noChangeAspect="1" noChangeArrowheads="1"/>
          </p:cNvPicPr>
          <p:nvPr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142" y="3843220"/>
            <a:ext cx="422943" cy="456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1" name="Picture 76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15165" y="3875270"/>
            <a:ext cx="421922" cy="337182"/>
          </a:xfrm>
          <a:prstGeom prst="rect">
            <a:avLst/>
          </a:prstGeom>
          <a:noFill/>
          <a:ln>
            <a:noFill/>
          </a:ln>
          <a:effectLst>
            <a:outerShdw blurRad="63500" dist="17961" dir="2700000" algn="ctr" rotWithShape="0">
              <a:srgbClr val="2F4D71"/>
            </a:outerShdw>
          </a:effectLst>
        </p:spPr>
      </p:pic>
      <p:pic>
        <p:nvPicPr>
          <p:cNvPr id="184" name="Picture 6"/>
          <p:cNvPicPr>
            <a:picLocks noChangeAspect="1" noChangeArrowheads="1"/>
          </p:cNvPicPr>
          <p:nvPr/>
        </p:nvPicPr>
        <p:blipFill>
          <a:blip r:embed="rId1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91" y="906590"/>
            <a:ext cx="520686" cy="516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" name="Picture 7"/>
          <p:cNvPicPr>
            <a:picLocks noChangeAspect="1" noChangeArrowheads="1"/>
          </p:cNvPicPr>
          <p:nvPr/>
        </p:nvPicPr>
        <p:blipFill>
          <a:blip r:embed="rId1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712" y="989150"/>
            <a:ext cx="483099" cy="516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6" name="Picture 2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434148">
            <a:off x="35843" y="1001163"/>
            <a:ext cx="744041" cy="391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肘形连接符 6"/>
          <p:cNvCxnSpPr>
            <a:stCxn id="14" idx="1"/>
            <a:endCxn id="78" idx="3"/>
          </p:cNvCxnSpPr>
          <p:nvPr/>
        </p:nvCxnSpPr>
        <p:spPr bwMode="auto">
          <a:xfrm rot="10800000">
            <a:off x="4034790" y="2754630"/>
            <a:ext cx="855345" cy="766445"/>
          </a:xfrm>
          <a:prstGeom prst="bentConnector3">
            <a:avLst>
              <a:gd name="adj1" fmla="val 49963"/>
            </a:avLst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4890305" y="3220206"/>
            <a:ext cx="1179195" cy="6013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Battery BTB Series…</a:t>
            </a: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0.6H/2.4W/6A</a:t>
            </a: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0.75H/2.5W/9A</a:t>
            </a: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0.7H/2.3W/15A</a:t>
            </a:r>
            <a:endParaRPr lang="zh-CN" altLang="en-US" sz="82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1925707" y="1152213"/>
            <a:ext cx="137441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RF Series…</a:t>
            </a: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1.40L/1.40W/0.65H</a:t>
            </a: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1.70L/1.70W/0.70H</a:t>
            </a: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2.10L/2.10W/0.90H</a:t>
            </a:r>
          </a:p>
        </p:txBody>
      </p:sp>
      <p:cxnSp>
        <p:nvCxnSpPr>
          <p:cNvPr id="189" name="肘形连接符 188"/>
          <p:cNvCxnSpPr>
            <a:stCxn id="188" idx="2"/>
            <a:endCxn id="79" idx="6"/>
          </p:cNvCxnSpPr>
          <p:nvPr/>
        </p:nvCxnSpPr>
        <p:spPr bwMode="auto">
          <a:xfrm rot="5400000">
            <a:off x="1920560" y="2325834"/>
            <a:ext cx="1265813" cy="118899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sp>
        <p:nvSpPr>
          <p:cNvPr id="190" name="TextBox 189"/>
          <p:cNvSpPr txBox="1"/>
          <p:nvPr/>
        </p:nvSpPr>
        <p:spPr>
          <a:xfrm>
            <a:off x="4525891" y="4221925"/>
            <a:ext cx="1217321" cy="7271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Type C Series…</a:t>
            </a: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24PIN IPX8_10G</a:t>
            </a: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16PIN IPX8_8A</a:t>
            </a: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16PIN_8A</a:t>
            </a: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16/12PIN PLUG</a:t>
            </a:r>
            <a:endParaRPr lang="zh-CN" altLang="en-US" sz="82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1" name="肘形连接符 190"/>
          <p:cNvCxnSpPr>
            <a:endCxn id="76" idx="3"/>
          </p:cNvCxnSpPr>
          <p:nvPr/>
        </p:nvCxnSpPr>
        <p:spPr bwMode="auto">
          <a:xfrm rot="10800000">
            <a:off x="3225740" y="3470577"/>
            <a:ext cx="1273676" cy="833707"/>
          </a:xfrm>
          <a:prstGeom prst="bentConnector3">
            <a:avLst>
              <a:gd name="adj1" fmla="val 67582"/>
            </a:avLst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sp>
        <p:nvSpPr>
          <p:cNvPr id="192" name="TextBox 191"/>
          <p:cNvSpPr txBox="1"/>
          <p:nvPr/>
        </p:nvSpPr>
        <p:spPr>
          <a:xfrm>
            <a:off x="2627784" y="4245936"/>
            <a:ext cx="165654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BTB Series…</a:t>
            </a: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0.4pitch 0.8H 10~40pin</a:t>
            </a: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0.35pitch 0.7H 10~60pin</a:t>
            </a: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0.35pitch 0.6H 10~60pin</a:t>
            </a:r>
            <a:endParaRPr lang="zh-CN" altLang="en-US" sz="82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3" name="肘形连接符 192"/>
          <p:cNvCxnSpPr/>
          <p:nvPr/>
        </p:nvCxnSpPr>
        <p:spPr bwMode="auto">
          <a:xfrm rot="10800000" flipV="1">
            <a:off x="2389407" y="4020467"/>
            <a:ext cx="403317" cy="31934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sp>
        <p:nvSpPr>
          <p:cNvPr id="194" name="TextBox 193"/>
          <p:cNvSpPr txBox="1"/>
          <p:nvPr/>
        </p:nvSpPr>
        <p:spPr>
          <a:xfrm>
            <a:off x="211730" y="1484267"/>
            <a:ext cx="1746885" cy="6013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Pin Push Series…</a:t>
            </a: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Single Card(Micro SIM)</a:t>
            </a: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More in One Series(</a:t>
            </a:r>
            <a:r>
              <a:rPr lang="zh-CN" altLang="en-US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三合一</a:t>
            </a:r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Stack Card Series</a:t>
            </a:r>
            <a:endParaRPr lang="zh-CN" altLang="en-US" sz="82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5" name="肘形连接符 194"/>
          <p:cNvCxnSpPr>
            <a:stCxn id="71" idx="0"/>
            <a:endCxn id="194" idx="3"/>
          </p:cNvCxnSpPr>
          <p:nvPr/>
        </p:nvCxnSpPr>
        <p:spPr bwMode="auto">
          <a:xfrm rot="16200000" flipV="1">
            <a:off x="1722120" y="2021205"/>
            <a:ext cx="874395" cy="401955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sp>
        <p:nvSpPr>
          <p:cNvPr id="199" name="TextBox 198"/>
          <p:cNvSpPr txBox="1"/>
          <p:nvPr/>
        </p:nvSpPr>
        <p:spPr>
          <a:xfrm>
            <a:off x="1133517" y="4339808"/>
            <a:ext cx="930383" cy="4732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Jack Series…</a:t>
            </a: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zh-CN" altLang="en-US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防水系列</a:t>
            </a:r>
            <a:endParaRPr lang="en-US" altLang="zh-CN" sz="82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zh-CN" altLang="en-US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非防水系列</a:t>
            </a:r>
          </a:p>
        </p:txBody>
      </p:sp>
      <p:cxnSp>
        <p:nvCxnSpPr>
          <p:cNvPr id="200" name="肘形连接符 199"/>
          <p:cNvCxnSpPr>
            <a:stCxn id="68" idx="3"/>
            <a:endCxn id="199" idx="0"/>
          </p:cNvCxnSpPr>
          <p:nvPr/>
        </p:nvCxnSpPr>
        <p:spPr bwMode="auto">
          <a:xfrm>
            <a:off x="1204106" y="4046052"/>
            <a:ext cx="394603" cy="293756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pic>
        <p:nvPicPr>
          <p:cNvPr id="179" name="Picture 83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35" y="4334464"/>
            <a:ext cx="471381" cy="52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" name="Picture 84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14" y="4339809"/>
            <a:ext cx="503748" cy="513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7" name="直接连接符 326"/>
          <p:cNvCxnSpPr/>
          <p:nvPr/>
        </p:nvCxnSpPr>
        <p:spPr bwMode="auto">
          <a:xfrm>
            <a:off x="6404340" y="681540"/>
            <a:ext cx="0" cy="4293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pic>
        <p:nvPicPr>
          <p:cNvPr id="367" name="圖片 12"/>
          <p:cNvPicPr>
            <a:picLocks noChangeAspect="1"/>
          </p:cNvPicPr>
          <p:nvPr/>
        </p:nvPicPr>
        <p:blipFill>
          <a:blip r:embed="rId23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6366" y="739782"/>
            <a:ext cx="1080000" cy="435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" name="圖片 4"/>
          <p:cNvPicPr>
            <a:picLocks noChangeAspect="1"/>
          </p:cNvPicPr>
          <p:nvPr/>
        </p:nvPicPr>
        <p:blipFill>
          <a:blip r:embed="rId2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200" y="2031690"/>
            <a:ext cx="1080000" cy="767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" name="圖片 29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080" y="778654"/>
            <a:ext cx="1080000" cy="495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" name="图片 105" descr="182303441.jpg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78" b="8260"/>
          <a:stretch>
            <a:fillRect/>
          </a:stretch>
        </p:blipFill>
        <p:spPr bwMode="auto">
          <a:xfrm>
            <a:off x="6516336" y="1437624"/>
            <a:ext cx="1080000" cy="4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" name="圖片 11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6366" y="1437625"/>
            <a:ext cx="1080000" cy="475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" name="圖片 21"/>
          <p:cNvPicPr>
            <a:picLocks noChangeAspect="1"/>
          </p:cNvPicPr>
          <p:nvPr/>
        </p:nvPicPr>
        <p:blipFill>
          <a:blip r:embed="rId2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931" y="3489852"/>
            <a:ext cx="1080000" cy="258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3" name="圖片 37"/>
          <p:cNvPicPr>
            <a:picLocks noChangeAspect="1"/>
          </p:cNvPicPr>
          <p:nvPr/>
        </p:nvPicPr>
        <p:blipFill>
          <a:blip r:embed="rId2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222" y="4015504"/>
            <a:ext cx="1080000" cy="28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4" name="圖片 40"/>
          <p:cNvPicPr>
            <a:picLocks noChangeAspect="1"/>
          </p:cNvPicPr>
          <p:nvPr/>
        </p:nvPicPr>
        <p:blipFill>
          <a:blip r:embed="rId3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882" y="2232132"/>
            <a:ext cx="1080000" cy="39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5" name="圖片 42"/>
          <p:cNvPicPr>
            <a:picLocks noChangeAspect="1"/>
          </p:cNvPicPr>
          <p:nvPr/>
        </p:nvPicPr>
        <p:blipFill>
          <a:blip r:embed="rId3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931" y="4569972"/>
            <a:ext cx="1080000" cy="31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6" name="Picture 436"/>
          <p:cNvPicPr>
            <a:picLocks noChangeAspect="1" noChangeArrowheads="1"/>
          </p:cNvPicPr>
          <p:nvPr/>
        </p:nvPicPr>
        <p:blipFill>
          <a:blip r:embed="rId32">
            <a:clrChange>
              <a:clrFrom>
                <a:srgbClr val="D02923"/>
              </a:clrFrom>
              <a:clrTo>
                <a:srgbClr val="D0292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461960"/>
            <a:ext cx="1080000" cy="440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7" name="圖片 31"/>
          <p:cNvPicPr>
            <a:picLocks noChangeAspect="1"/>
          </p:cNvPicPr>
          <p:nvPr/>
        </p:nvPicPr>
        <p:blipFill>
          <a:blip r:embed="rId3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480" y="3921900"/>
            <a:ext cx="1080000" cy="37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" name="Picture 2"/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222" y="2895786"/>
            <a:ext cx="1080000" cy="333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" name="圖片 17"/>
          <p:cNvPicPr>
            <a:picLocks noChangeAspect="1"/>
          </p:cNvPicPr>
          <p:nvPr/>
        </p:nvPicPr>
        <p:blipFill>
          <a:blip r:embed="rId3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952016"/>
            <a:ext cx="1080000" cy="32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0" name="圖片 30"/>
          <p:cNvPicPr>
            <a:picLocks noChangeAspect="1"/>
          </p:cNvPicPr>
          <p:nvPr/>
        </p:nvPicPr>
        <p:blipFill>
          <a:blip r:embed="rId3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5440" y="3489852"/>
            <a:ext cx="990377" cy="307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168" y="723066"/>
            <a:ext cx="530882" cy="367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1" name="TextBox 200"/>
          <p:cNvSpPr txBox="1"/>
          <p:nvPr/>
        </p:nvSpPr>
        <p:spPr>
          <a:xfrm>
            <a:off x="3202041" y="1195587"/>
            <a:ext cx="1162819" cy="4732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充电器 </a:t>
            </a:r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Series…</a:t>
            </a: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zh-CN" altLang="en-US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卧式</a:t>
            </a:r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45W</a:t>
            </a:r>
            <a:r>
              <a:rPr lang="zh-CN" altLang="en-US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快充；</a:t>
            </a:r>
            <a:endParaRPr lang="en-US" altLang="zh-CN" sz="82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zh-CN" altLang="en-US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立式</a:t>
            </a:r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45W</a:t>
            </a:r>
            <a:r>
              <a:rPr lang="zh-CN" altLang="en-US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快充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193" y="656623"/>
            <a:ext cx="484296" cy="516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2" name="圓角矩形 12"/>
          <p:cNvSpPr>
            <a:spLocks noChangeArrowheads="1"/>
          </p:cNvSpPr>
          <p:nvPr/>
        </p:nvSpPr>
        <p:spPr bwMode="auto">
          <a:xfrm>
            <a:off x="3994943" y="2138363"/>
            <a:ext cx="324773" cy="237873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FF00"/>
            </a:solidFill>
            <a:prstDash val="dash"/>
            <a:rou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TW" altLang="en-US" sz="135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7" name="肘形连接符 216"/>
          <p:cNvCxnSpPr>
            <a:stCxn id="202" idx="0"/>
            <a:endCxn id="201" idx="2"/>
          </p:cNvCxnSpPr>
          <p:nvPr/>
        </p:nvCxnSpPr>
        <p:spPr bwMode="auto">
          <a:xfrm rot="16200000" flipV="1">
            <a:off x="3735606" y="1716638"/>
            <a:ext cx="469570" cy="37387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pic>
        <p:nvPicPr>
          <p:cNvPr id="223" name="Picture 2" descr="C:\Users\xiawei.QDLCN\AppData\Roaming\Foxmail7\Temp-1520-20200805084951\Catch67B6(08-10-10-03-27).jpg"/>
          <p:cNvPicPr>
            <a:picLocks noChangeAspect="1" noChangeArrowheads="1"/>
          </p:cNvPicPr>
          <p:nvPr/>
        </p:nvPicPr>
        <p:blipFill>
          <a:blip r:embed="rId3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38129" y="3734959"/>
            <a:ext cx="557633" cy="334073"/>
          </a:xfrm>
          <a:prstGeom prst="rect">
            <a:avLst/>
          </a:prstGeom>
          <a:noFill/>
        </p:spPr>
      </p:pic>
      <p:pic>
        <p:nvPicPr>
          <p:cNvPr id="224" name="Picture 4" descr="C:\Users\xiawei.QDLCN\AppData\Roaming\Foxmail7\Temp-1520-20200805084951\Catch4ABF(08-10-10-03-55).jpg"/>
          <p:cNvPicPr>
            <a:picLocks noChangeAspect="1" noChangeArrowheads="1"/>
          </p:cNvPicPr>
          <p:nvPr/>
        </p:nvPicPr>
        <p:blipFill>
          <a:blip r:embed="rId4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33815" y="3908565"/>
            <a:ext cx="597885" cy="337372"/>
          </a:xfrm>
          <a:prstGeom prst="rect">
            <a:avLst/>
          </a:prstGeom>
          <a:noFill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165" y="2087370"/>
            <a:ext cx="1682905" cy="79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7" name="圓角矩形 12"/>
          <p:cNvSpPr>
            <a:spLocks noChangeArrowheads="1"/>
          </p:cNvSpPr>
          <p:nvPr/>
        </p:nvSpPr>
        <p:spPr bwMode="auto">
          <a:xfrm>
            <a:off x="5753468" y="2122327"/>
            <a:ext cx="190066" cy="25729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FF00"/>
            </a:solidFill>
            <a:prstDash val="dash"/>
            <a:rou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TW" altLang="en-US" sz="135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4855631" y="1322544"/>
            <a:ext cx="877484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BTB Series…</a:t>
            </a:r>
          </a:p>
          <a:p>
            <a:pPr marL="214630" indent="-214630">
              <a:buFont typeface="Wingdings" panose="05000000000000000000" pitchFamily="2" charset="2"/>
              <a:buChar char="Ø"/>
            </a:pPr>
            <a:r>
              <a: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rPr>
              <a:t>24/30PIN</a:t>
            </a:r>
            <a:endParaRPr lang="zh-CN" altLang="en-US" sz="82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9" name="肘形连接符 228"/>
          <p:cNvCxnSpPr>
            <a:stCxn id="227" idx="0"/>
            <a:endCxn id="228" idx="2"/>
          </p:cNvCxnSpPr>
          <p:nvPr/>
        </p:nvCxnSpPr>
        <p:spPr bwMode="auto">
          <a:xfrm rot="16200000" flipV="1">
            <a:off x="5344670" y="1618496"/>
            <a:ext cx="453534" cy="55412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pic>
        <p:nvPicPr>
          <p:cNvPr id="239" name="Picture 76"/>
          <p:cNvPicPr>
            <a:picLocks noChangeAspect="1" noChangeArrowheads="1"/>
          </p:cNvPicPr>
          <p:nvPr/>
        </p:nvPicPr>
        <p:blipFill>
          <a:blip r:embed="rId4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38399" y="3864206"/>
            <a:ext cx="407876" cy="398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sp>
        <p:nvSpPr>
          <p:cNvPr id="69" name="平行四边形 103"/>
          <p:cNvSpPr/>
          <p:nvPr/>
        </p:nvSpPr>
        <p:spPr>
          <a:xfrm>
            <a:off x="179506" y="51723"/>
            <a:ext cx="2030095" cy="378143"/>
          </a:xfrm>
          <a:prstGeom prst="parallelogram">
            <a:avLst/>
          </a:prstGeom>
          <a:solidFill>
            <a:srgbClr val="A1CDF4"/>
          </a:solidFill>
          <a:ln>
            <a:solidFill>
              <a:srgbClr val="A1CDF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手机及周边</a:t>
            </a:r>
          </a:p>
        </p:txBody>
      </p:sp>
      <p:sp>
        <p:nvSpPr>
          <p:cNvPr id="70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6970610" y="4896677"/>
            <a:ext cx="2133600" cy="273844"/>
          </a:xfrm>
        </p:spPr>
        <p:txBody>
          <a:bodyPr/>
          <a:lstStyle/>
          <a:p>
            <a:fld id="{DF564F64-61BD-42EE-9FD9-287179DE2ECD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i"/>
  <p:tag name="KSO_WM_UNIT_INDEX" val="1_1"/>
  <p:tag name="KSO_WM_UNIT_ID" val="diagram769_1*m_i*1_1"/>
  <p:tag name="KSO_WM_UNIT_CLEAR" val="1"/>
  <p:tag name="KSO_WM_UNIT_LAYERLEVEL" val="1_1"/>
  <p:tag name="KSO_WM_DIAGRAM_GROUP_CODE" val="m1-1"/>
  <p:tag name="KSO_WM_UNIT_LINE_FORE_SCHEMECOLOR_INDEX" val="10"/>
  <p:tag name="KSO_WM_UNIT_LINE_FILL_TYPE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h_a"/>
  <p:tag name="KSO_WM_UNIT_INDEX" val="1_5_1"/>
  <p:tag name="KSO_WM_UNIT_ID" val="diagram769_1*m_h_a*1_5_1"/>
  <p:tag name="KSO_WM_UNIT_CLEAR" val="1"/>
  <p:tag name="KSO_WM_UNIT_LAYERLEVEL" val="1_1_1"/>
  <p:tag name="KSO_WM_UNIT_VALUE" val="5"/>
  <p:tag name="KSO_WM_UNIT_HIGHLIGHT" val="0"/>
  <p:tag name="KSO_WM_UNIT_COMPATIBLE" val="0"/>
  <p:tag name="KSO_WM_DIAGRAM_GROUP_CODE" val="m1-1"/>
  <p:tag name="KSO_WM_UNIT_PRESET_TEXT" val="LOREM"/>
  <p:tag name="KSO_WM_UNIT_FILL_FORE_SCHEMECOLOR_INDEX" val="9"/>
  <p:tag name="KSO_WM_UNIT_FILL_TYPE" val="1"/>
  <p:tag name="KSO_WM_UNIT_TEXT_FILL_FORE_SCHEMECOLOR_INDEX" val="14"/>
  <p:tag name="KSO_WM_UNIT_TEXT_FILL_TYPE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i"/>
  <p:tag name="KSO_WM_UNIT_INDEX" val="1_7"/>
  <p:tag name="KSO_WM_UNIT_ID" val="diagram769_1*m_i*1_7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TEXT_FILL_FORE_SCHEMECOLOR_INDEX" val="14"/>
  <p:tag name="KSO_WM_UNIT_TEXT_FILL_TYPE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i"/>
  <p:tag name="KSO_WM_UNIT_INDEX" val="1_8"/>
  <p:tag name="KSO_WM_UNIT_ID" val="diagram769_1*m_i*1_8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i"/>
  <p:tag name="KSO_WM_UNIT_INDEX" val="1_9"/>
  <p:tag name="KSO_WM_UNIT_ID" val="diagram769_1*m_i*1_9"/>
  <p:tag name="KSO_WM_UNIT_CLEAR" val="1"/>
  <p:tag name="KSO_WM_UNIT_LAYERLEVEL" val="1_1"/>
  <p:tag name="KSO_WM_DIAGRAM_GROUP_CODE" val="m1-1"/>
  <p:tag name="KSO_WM_UNIT_FILL_FORE_SCHEMECOLOR_INDEX" val="8"/>
  <p:tag name="KSO_WM_UNIT_FILL_TYPE" val="1"/>
  <p:tag name="KSO_WM_UNIT_TEXT_FILL_FORE_SCHEMECOLOR_INDEX" val="14"/>
  <p:tag name="KSO_WM_UNIT_TEXT_FILL_TYPE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i"/>
  <p:tag name="KSO_WM_UNIT_INDEX" val="1_10"/>
  <p:tag name="KSO_WM_UNIT_ID" val="diagram769_1*m_i*1_10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i"/>
  <p:tag name="KSO_WM_UNIT_INDEX" val="1_11"/>
  <p:tag name="KSO_WM_UNIT_ID" val="diagram769_1*m_i*1_11"/>
  <p:tag name="KSO_WM_UNIT_CLEAR" val="1"/>
  <p:tag name="KSO_WM_UNIT_LAYERLEVEL" val="1_1"/>
  <p:tag name="KSO_WM_DIAGRAM_GROUP_CODE" val="m1-1"/>
  <p:tag name="KSO_WM_UNIT_FILL_FORE_SCHEMECOLOR_INDEX" val="9"/>
  <p:tag name="KSO_WM_UNIT_FILL_TYPE" val="1"/>
  <p:tag name="KSO_WM_UNIT_TEXT_FILL_FORE_SCHEMECOLOR_INDEX" val="14"/>
  <p:tag name="KSO_WM_UNIT_TEXT_FILL_TYPE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h_f"/>
  <p:tag name="KSO_WM_UNIT_INDEX" val="1_1_1"/>
  <p:tag name="KSO_WM_UNIT_ID" val="diagram769_1*m_h_f*1_1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4"/>
  <p:tag name="KSO_WM_UNIT_PRESET_TEXT_LEN" val="35"/>
  <p:tag name="KSO_WM_DIAGRAM_GROUP_CODE" val="m1-1"/>
  <p:tag name="KSO_WM_UNIT_TEXT_FILL_FORE_SCHEMECOLOR_INDEX" val="13"/>
  <p:tag name="KSO_WM_UNIT_TEXT_FILL_TYP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h_f"/>
  <p:tag name="KSO_WM_UNIT_INDEX" val="1_2_1"/>
  <p:tag name="KSO_WM_UNIT_ID" val="diagram769_1*m_h_f*1_2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4"/>
  <p:tag name="KSO_WM_UNIT_PRESET_TEXT_LEN" val="35"/>
  <p:tag name="KSO_WM_DIAGRAM_GROUP_CODE" val="m1-1"/>
  <p:tag name="KSO_WM_UNIT_TEXT_FILL_FORE_SCHEMECOLOR_INDEX" val="13"/>
  <p:tag name="KSO_WM_UNIT_TEXT_FILL_TYPE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h_f"/>
  <p:tag name="KSO_WM_UNIT_INDEX" val="1_3_1"/>
  <p:tag name="KSO_WM_UNIT_ID" val="diagram769_1*m_h_f*1_3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4"/>
  <p:tag name="KSO_WM_UNIT_PRESET_TEXT_LEN" val="35"/>
  <p:tag name="KSO_WM_DIAGRAM_GROUP_CODE" val="m1-1"/>
  <p:tag name="KSO_WM_UNIT_TEXT_FILL_FORE_SCHEMECOLOR_INDEX" val="13"/>
  <p:tag name="KSO_WM_UNIT_TEXT_FILL_TYPE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h_f"/>
  <p:tag name="KSO_WM_UNIT_INDEX" val="1_4_1"/>
  <p:tag name="KSO_WM_UNIT_ID" val="diagram769_1*m_h_f*1_4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4"/>
  <p:tag name="KSO_WM_UNIT_PRESET_TEXT_LEN" val="35"/>
  <p:tag name="KSO_WM_DIAGRAM_GROUP_CODE" val="m1-1"/>
  <p:tag name="KSO_WM_UNIT_TEXT_FILL_FORE_SCHEMECOLOR_INDEX" val="13"/>
  <p:tag name="KSO_WM_UNIT_TEXT_FILL_TYP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i"/>
  <p:tag name="KSO_WM_UNIT_INDEX" val="1_2"/>
  <p:tag name="KSO_WM_UNIT_ID" val="diagram769_1*m_i*1_2"/>
  <p:tag name="KSO_WM_UNIT_CLEAR" val="1"/>
  <p:tag name="KSO_WM_UNIT_LAYERLEVEL" val="1_1"/>
  <p:tag name="KSO_WM_DIAGRAM_GROUP_CODE" val="m1-1"/>
  <p:tag name="KSO_WM_UNIT_LINE_FORE_SCHEMECOLOR_INDEX" val="10"/>
  <p:tag name="KSO_WM_UNIT_LINE_FILL_TYPE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h_f"/>
  <p:tag name="KSO_WM_UNIT_INDEX" val="1_5_1"/>
  <p:tag name="KSO_WM_UNIT_ID" val="diagram769_1*m_h_f*1_5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4"/>
  <p:tag name="KSO_WM_UNIT_PRESET_TEXT_LEN" val="35"/>
  <p:tag name="KSO_WM_DIAGRAM_GROUP_CODE" val="m1-1"/>
  <p:tag name="KSO_WM_UNIT_TEXT_FILL_FORE_SCHEMECOLOR_INDEX" val="13"/>
  <p:tag name="KSO_WM_UNIT_TEXT_FILL_TYPE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i"/>
  <p:tag name="KSO_WM_UNIT_INDEX" val="1_12"/>
  <p:tag name="KSO_WM_UNIT_ID" val="diagram769_1*m_i*1_12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i"/>
  <p:tag name="KSO_WM_UNIT_INDEX" val="1_14"/>
  <p:tag name="KSO_WM_UNIT_ID" val="diagram769_1*m_i*1_14"/>
  <p:tag name="KSO_WM_UNIT_CLEAR" val="1"/>
  <p:tag name="KSO_WM_UNIT_LAYERLEVEL" val="1_1"/>
  <p:tag name="KSO_WM_DIAGRAM_GROUP_CODE" val="m1-1"/>
  <p:tag name="KSO_WM_UNIT_FILL_FORE_SCHEMECOLOR_INDEX" val="7"/>
  <p:tag name="KSO_WM_UNIT_FILL_TYPE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i"/>
  <p:tag name="KSO_WM_UNIT_INDEX" val="1_15"/>
  <p:tag name="KSO_WM_UNIT_ID" val="diagram769_1*m_i*1_15"/>
  <p:tag name="KSO_WM_UNIT_CLEAR" val="1"/>
  <p:tag name="KSO_WM_UNIT_LAYERLEVEL" val="1_1"/>
  <p:tag name="KSO_WM_DIAGRAM_GROUP_CODE" val="m1-1"/>
  <p:tag name="KSO_WM_UNIT_FILL_FORE_SCHEMECOLOR_INDEX" val="8"/>
  <p:tag name="KSO_WM_UNIT_FILL_TYPE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i"/>
  <p:tag name="KSO_WM_UNIT_INDEX" val="1_16"/>
  <p:tag name="KSO_WM_UNIT_ID" val="diagram769_1*m_i*1_16"/>
  <p:tag name="KSO_WM_UNIT_CLEAR" val="1"/>
  <p:tag name="KSO_WM_UNIT_LAYERLEVEL" val="1_1"/>
  <p:tag name="KSO_WM_DIAGRAM_GROUP_CODE" val="m1-1"/>
  <p:tag name="KSO_WM_UNIT_FILL_FORE_SCHEMECOLOR_INDEX" val="9"/>
  <p:tag name="KSO_WM_UNIT_FILL_TYPE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i"/>
  <p:tag name="KSO_WM_UNIT_INDEX" val="1_13"/>
  <p:tag name="KSO_WM_UNIT_ID" val="diagram769_1*m_i*1_13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40c6ce14-e17f-45fd-be47-7fba93602072}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40c6ce14-e17f-45fd-be47-7fba93602072}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5a26a08d-95ad-472e-ba2b-7914b597f00d}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87588_3*m_h_i*1_1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i"/>
  <p:tag name="KSO_WM_UNIT_INDEX" val="1_3"/>
  <p:tag name="KSO_WM_UNIT_ID" val="diagram769_1*m_i*1_3"/>
  <p:tag name="KSO_WM_UNIT_CLEAR" val="1"/>
  <p:tag name="KSO_WM_UNIT_LAYERLEVEL" val="1_1"/>
  <p:tag name="KSO_WM_DIAGRAM_GROUP_CODE" val="m1-1"/>
  <p:tag name="KSO_WM_UNIT_LINE_FORE_SCHEMECOLOR_INDEX" val="10"/>
  <p:tag name="KSO_WM_UNIT_LINE_FILL_TYPE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187588_3*m_h_i*1_2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1"/>
  <p:tag name="KSO_WM_UNIT_ID" val="diagram20187588_3*m_h_i*1_3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4"/>
  <p:tag name="KSO_WM_UNIT_TEXT_FILL_TYPE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4_1"/>
  <p:tag name="KSO_WM_UNIT_ID" val="diagram20187588_3*m_h_i*1_4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4"/>
  <p:tag name="KSO_WM_UNIT_TEXT_FILL_TYPE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1_1"/>
  <p:tag name="KSO_WM_UNIT_ID" val="diagram20187588_3*m_h_a*1_1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2_1"/>
  <p:tag name="KSO_WM_UNIT_ID" val="diagram20187588_3*m_h_a*1_2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3_1"/>
  <p:tag name="KSO_WM_UNIT_ID" val="diagram20187588_3*m_h_a*1_3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4_1"/>
  <p:tag name="KSO_WM_UNIT_ID" val="diagram20187588_3*m_h_a*1_4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VALUE" val="7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2_1"/>
  <p:tag name="KSO_WM_UNIT_ID" val="diagram20187588_3*m_h_f*1_2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3"/>
  <p:tag name="KSO_WM_UNIT_TEXT_FILL_TYPE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VALUE" val="7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3_1"/>
  <p:tag name="KSO_WM_UNIT_ID" val="diagram20187588_3*m_h_f*1_3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3"/>
  <p:tag name="KSO_WM_UNIT_TEXT_FILL_TYPE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VALUE" val="7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87588_3*m_h_f*1_1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3"/>
  <p:tag name="KSO_WM_UNIT_TEXT_FILL_TYPE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i"/>
  <p:tag name="KSO_WM_UNIT_INDEX" val="1_4"/>
  <p:tag name="KSO_WM_UNIT_ID" val="diagram769_1*m_i*1_4"/>
  <p:tag name="KSO_WM_UNIT_CLEAR" val="1"/>
  <p:tag name="KSO_WM_UNIT_LAYERLEVEL" val="1_1"/>
  <p:tag name="KSO_WM_DIAGRAM_GROUP_CODE" val="m1-1"/>
  <p:tag name="KSO_WM_UNIT_LINE_FORE_SCHEMECOLOR_INDEX" val="10"/>
  <p:tag name="KSO_WM_UNIT_LINE_FILL_TYPE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VALUE" val="7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2_1"/>
  <p:tag name="KSO_WM_UNIT_ID" val="diagram20187588_3*m_h_f*1_2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3"/>
  <p:tag name="KSO_WM_UNIT_TEXT_FILL_TYPE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VALUE" val="7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3_1"/>
  <p:tag name="KSO_WM_UNIT_ID" val="diagram20187588_3*m_h_f*1_3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3"/>
  <p:tag name="KSO_WM_UNIT_TEXT_FILL_TYPE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VALUE" val="7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4_1"/>
  <p:tag name="KSO_WM_UNIT_ID" val="diagram20187588_3*m_h_f*1_4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3"/>
  <p:tag name="KSO_WM_UNIT_TEXT_FILL_TYPE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VALUE" val="7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87588_3*m_h_f*1_1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3"/>
  <p:tag name="KSO_WM_UNIT_TEXT_FILL_TYPE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VALUE" val="7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4_1"/>
  <p:tag name="KSO_WM_UNIT_ID" val="diagram20187588_3*m_h_f*1_4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3"/>
  <p:tag name="KSO_WM_UNIT_TEXT_FILL_TYPE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2"/>
  <p:tag name="KSO_WM_UNIT_ID" val="diagram20187590_4*m_h_i*1_1_2"/>
  <p:tag name="KSO_WM_TEMPLATE_CATEGORY" val="diagram"/>
  <p:tag name="KSO_WM_TEMPLATE_INDEX" val="20187590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2015"/>
  <p:tag name="KSO_WM_UNIT_NOCLEAR" val="0"/>
  <p:tag name="KSO_WM_UNIT_VALUE" val="5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1_1"/>
  <p:tag name="KSO_WM_UNIT_ID" val="diagram20187590_4*m_h_a*1_1_1"/>
  <p:tag name="KSO_WM_TEMPLATE_CATEGORY" val="diagram"/>
  <p:tag name="KSO_WM_TEMPLATE_INDEX" val="20187590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187590_4*m_h_i*1_2_1"/>
  <p:tag name="KSO_WM_TEMPLATE_CATEGORY" val="diagram"/>
  <p:tag name="KSO_WM_TEMPLATE_INDEX" val="20187590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2016"/>
  <p:tag name="KSO_WM_UNIT_NOCLEAR" val="0"/>
  <p:tag name="KSO_WM_UNIT_VALUE" val="5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2_1"/>
  <p:tag name="KSO_WM_UNIT_ID" val="diagram20187590_4*m_h_a*1_2_1"/>
  <p:tag name="KSO_WM_TEMPLATE_CATEGORY" val="diagram"/>
  <p:tag name="KSO_WM_TEMPLATE_INDEX" val="20187590"/>
  <p:tag name="KSO_WM_UNIT_LAYERLEVEL" val="1_1_1"/>
  <p:tag name="KSO_WM_TAG_VERSION" val="1.0"/>
  <p:tag name="KSO_WM_BEAUTIFY_FLAG" val="#wm#"/>
  <p:tag name="KSO_WM_UNIT_TEXT_FILL_FORE_SCHEMECOLOR_INDEX" val="6"/>
  <p:tag name="KSO_WM_UNIT_TEXT_FILL_TYPE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1"/>
  <p:tag name="KSO_WM_UNIT_ID" val="diagram20187590_4*m_h_i*1_3_1"/>
  <p:tag name="KSO_WM_TEMPLATE_CATEGORY" val="diagram"/>
  <p:tag name="KSO_WM_TEMPLATE_INDEX" val="20187590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i"/>
  <p:tag name="KSO_WM_UNIT_INDEX" val="1_5"/>
  <p:tag name="KSO_WM_UNIT_ID" val="diagram769_1*m_i*1_5"/>
  <p:tag name="KSO_WM_UNIT_CLEAR" val="1"/>
  <p:tag name="KSO_WM_UNIT_LAYERLEVEL" val="1_1"/>
  <p:tag name="KSO_WM_DIAGRAM_GROUP_CODE" val="m1-1"/>
  <p:tag name="KSO_WM_UNIT_LINE_FORE_SCHEMECOLOR_INDEX" val="10"/>
  <p:tag name="KSO_WM_UNIT_LINE_FILL_TYPE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2017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3_1"/>
  <p:tag name="KSO_WM_UNIT_ID" val="diagram20187590_4*m_h_a*1_3_1"/>
  <p:tag name="KSO_WM_TEMPLATE_CATEGORY" val="diagram"/>
  <p:tag name="KSO_WM_TEMPLATE_INDEX" val="20187590"/>
  <p:tag name="KSO_WM_UNIT_LAYERLEVEL" val="1_1_1"/>
  <p:tag name="KSO_WM_TAG_VERSION" val="1.0"/>
  <p:tag name="KSO_WM_BEAUTIFY_FLAG" val="#wm#"/>
  <p:tag name="KSO_WM_UNIT_TEXT_FILL_FORE_SCHEMECOLOR_INDEX" val="7"/>
  <p:tag name="KSO_WM_UNIT_TEXT_FILL_TYPE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5_1"/>
  <p:tag name="KSO_WM_UNIT_ID" val="diagram20187590_4*m_h_i*1_5_1"/>
  <p:tag name="KSO_WM_TEMPLATE_CATEGORY" val="diagram"/>
  <p:tag name="KSO_WM_TEMPLATE_INDEX" val="20187590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2"/>
  <p:tag name="KSO_WM_UNIT_TEXT_FILL_TYPE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2019"/>
  <p:tag name="KSO_WM_UNIT_NOCLEAR" val="0"/>
  <p:tag name="KSO_WM_UNIT_VALUE" val="5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5_1"/>
  <p:tag name="KSO_WM_UNIT_ID" val="diagram20187590_4*m_h_a*1_5_1"/>
  <p:tag name="KSO_WM_TEMPLATE_CATEGORY" val="diagram"/>
  <p:tag name="KSO_WM_TEMPLATE_INDEX" val="20187590"/>
  <p:tag name="KSO_WM_UNIT_LAYERLEVEL" val="1_1_1"/>
  <p:tag name="KSO_WM_TAG_VERSION" val="1.0"/>
  <p:tag name="KSO_WM_BEAUTIFY_FLAG" val="#wm#"/>
  <p:tag name="KSO_WM_UNIT_TEXT_FILL_FORE_SCHEMECOLOR_INDEX" val="9"/>
  <p:tag name="KSO_WM_UNIT_TEXT_FILL_TYPE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187590_4*m_h_i*1_2_1"/>
  <p:tag name="KSO_WM_TEMPLATE_CATEGORY" val="diagram"/>
  <p:tag name="KSO_WM_TEMPLATE_INDEX" val="20187590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2017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3_1"/>
  <p:tag name="KSO_WM_UNIT_ID" val="diagram20187590_4*m_h_a*1_3_1"/>
  <p:tag name="KSO_WM_TEMPLATE_CATEGORY" val="diagram"/>
  <p:tag name="KSO_WM_TEMPLATE_INDEX" val="20187590"/>
  <p:tag name="KSO_WM_UNIT_LAYERLEVEL" val="1_1_1"/>
  <p:tag name="KSO_WM_TAG_VERSION" val="1.0"/>
  <p:tag name="KSO_WM_BEAUTIFY_FLAG" val="#wm#"/>
  <p:tag name="KSO_WM_UNIT_TEXT_FILL_FORE_SCHEMECOLOR_INDEX" val="7"/>
  <p:tag name="KSO_WM_UNIT_TEXT_FILL_TYPE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82"/>
  <p:tag name="KSO_WM_UNIT_TYPE" val="m_h_f"/>
  <p:tag name="KSO_WM_UNIT_INDEX" val="1_5_1"/>
  <p:tag name="KSO_WM_UNIT_ID" val="diagram82_6*m_h_f*1_5_1"/>
  <p:tag name="KSO_WM_UNIT_CLEAR" val="1"/>
  <p:tag name="KSO_WM_UNIT_LAYERLEVEL" val="1_1_1"/>
  <p:tag name="KSO_WM_UNIT_VALUE" val="14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LINE_FORE_SCHEMECOLOR_INDEX" val="5"/>
  <p:tag name="KSO_WM_UNIT_LINE_FILL_TYPE" val="2"/>
  <p:tag name="KSO_WM_UNIT_TEXT_FILL_FORE_SCHEMECOLOR_INDEX" val="15"/>
  <p:tag name="KSO_WM_UNIT_TEXT_FILL_TYPE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82"/>
  <p:tag name="KSO_WM_UNIT_TYPE" val="m_h_f"/>
  <p:tag name="KSO_WM_UNIT_INDEX" val="1_5_1"/>
  <p:tag name="KSO_WM_UNIT_ID" val="diagram82_6*m_h_f*1_5_1"/>
  <p:tag name="KSO_WM_UNIT_CLEAR" val="1"/>
  <p:tag name="KSO_WM_UNIT_LAYERLEVEL" val="1_1_1"/>
  <p:tag name="KSO_WM_UNIT_VALUE" val="14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LINE_FORE_SCHEMECOLOR_INDEX" val="5"/>
  <p:tag name="KSO_WM_UNIT_LINE_FILL_TYPE" val="2"/>
  <p:tag name="KSO_WM_UNIT_TEXT_FILL_FORE_SCHEMECOLOR_INDEX" val="15"/>
  <p:tag name="KSO_WM_UNIT_TEXT_FILL_TYPE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82"/>
  <p:tag name="KSO_WM_UNIT_TYPE" val="m_h_a"/>
  <p:tag name="KSO_WM_UNIT_INDEX" val="1_5_1"/>
  <p:tag name="KSO_WM_UNIT_ID" val="diagram82_6*m_h_a*1_5_1"/>
  <p:tag name="KSO_WM_UNIT_CLEAR" val="1"/>
  <p:tag name="KSO_WM_UNIT_LAYERLEVEL" val="1_1_1"/>
  <p:tag name="KSO_WM_UNIT_VALUE" val="8"/>
  <p:tag name="KSO_WM_UNIT_HIGHLIGHT" val="0"/>
  <p:tag name="KSO_WM_UNIT_COMPATIBLE" val="0"/>
  <p:tag name="KSO_WM_DIAGRAM_GROUP_CODE" val="m1-1"/>
  <p:tag name="KSO_WM_UNIT_PRESET_TEXT" val="LOREM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82"/>
  <p:tag name="KSO_WM_UNIT_TYPE" val="m_i"/>
  <p:tag name="KSO_WM_UNIT_INDEX" val="1_11"/>
  <p:tag name="KSO_WM_UNIT_ID" val="diagram82_6*m_i*1_11"/>
  <p:tag name="KSO_WM_UNIT_CLEAR" val="1"/>
  <p:tag name="KSO_WM_UNIT_LAYERLEVEL" val="1_1"/>
  <p:tag name="KSO_WM_DIAGRAM_GROUP_CODE" val="m1-1"/>
  <p:tag name="KSO_WM_UNIT_TEXT_FILL_FORE_SCHEMECOLOR_INDEX" val="13"/>
  <p:tag name="KSO_WM_UNIT_TEXT_FILL_TYPE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82"/>
  <p:tag name="KSO_WM_UNIT_TYPE" val="m_h_a"/>
  <p:tag name="KSO_WM_UNIT_INDEX" val="1_5_1"/>
  <p:tag name="KSO_WM_UNIT_ID" val="diagram82_6*m_h_a*1_5_1"/>
  <p:tag name="KSO_WM_UNIT_CLEAR" val="1"/>
  <p:tag name="KSO_WM_UNIT_LAYERLEVEL" val="1_1_1"/>
  <p:tag name="KSO_WM_UNIT_VALUE" val="8"/>
  <p:tag name="KSO_WM_UNIT_HIGHLIGHT" val="0"/>
  <p:tag name="KSO_WM_UNIT_COMPATIBLE" val="0"/>
  <p:tag name="KSO_WM_DIAGRAM_GROUP_CODE" val="m1-1"/>
  <p:tag name="KSO_WM_UNIT_PRESET_TEXT" val="LOREM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h_a"/>
  <p:tag name="KSO_WM_UNIT_INDEX" val="1_1_1"/>
  <p:tag name="KSO_WM_UNIT_ID" val="diagram769_1*m_h_a*1_1_1"/>
  <p:tag name="KSO_WM_UNIT_CLEAR" val="1"/>
  <p:tag name="KSO_WM_UNIT_LAYERLEVEL" val="1_1_1"/>
  <p:tag name="KSO_WM_UNIT_VALUE" val="5"/>
  <p:tag name="KSO_WM_UNIT_HIGHLIGHT" val="0"/>
  <p:tag name="KSO_WM_UNIT_COMPATIBLE" val="0"/>
  <p:tag name="KSO_WM_DIAGRAM_GROUP_CODE" val="m1-1"/>
  <p:tag name="KSO_WM_UNIT_PRESET_TEXT" val="LOREM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82"/>
  <p:tag name="KSO_WM_UNIT_TYPE" val="m_h_a"/>
  <p:tag name="KSO_WM_UNIT_INDEX" val="1_5_1"/>
  <p:tag name="KSO_WM_UNIT_ID" val="diagram82_6*m_h_a*1_5_1"/>
  <p:tag name="KSO_WM_UNIT_CLEAR" val="1"/>
  <p:tag name="KSO_WM_UNIT_LAYERLEVEL" val="1_1_1"/>
  <p:tag name="KSO_WM_UNIT_VALUE" val="8"/>
  <p:tag name="KSO_WM_UNIT_HIGHLIGHT" val="0"/>
  <p:tag name="KSO_WM_UNIT_COMPATIBLE" val="0"/>
  <p:tag name="KSO_WM_DIAGRAM_GROUP_CODE" val="m1-1"/>
  <p:tag name="KSO_WM_UNIT_PRESET_TEXT" val="LOREM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82"/>
  <p:tag name="KSO_WM_UNIT_TYPE" val="m_h_a"/>
  <p:tag name="KSO_WM_UNIT_INDEX" val="1_5_1"/>
  <p:tag name="KSO_WM_UNIT_ID" val="diagram82_6*m_h_a*1_5_1"/>
  <p:tag name="KSO_WM_UNIT_CLEAR" val="1"/>
  <p:tag name="KSO_WM_UNIT_LAYERLEVEL" val="1_1_1"/>
  <p:tag name="KSO_WM_UNIT_VALUE" val="8"/>
  <p:tag name="KSO_WM_UNIT_HIGHLIGHT" val="0"/>
  <p:tag name="KSO_WM_UNIT_COMPATIBLE" val="0"/>
  <p:tag name="KSO_WM_DIAGRAM_GROUP_CODE" val="m1-1"/>
  <p:tag name="KSO_WM_UNIT_PRESET_TEXT" val="LOREM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82"/>
  <p:tag name="KSO_WM_UNIT_TYPE" val="m_i"/>
  <p:tag name="KSO_WM_UNIT_INDEX" val="1_11"/>
  <p:tag name="KSO_WM_UNIT_ID" val="diagram82_6*m_i*1_11"/>
  <p:tag name="KSO_WM_UNIT_CLEAR" val="1"/>
  <p:tag name="KSO_WM_UNIT_LAYERLEVEL" val="1_1"/>
  <p:tag name="KSO_WM_DIAGRAM_GROUP_CODE" val="m1-1"/>
  <p:tag name="KSO_WM_UNIT_TEXT_FILL_FORE_SCHEMECOLOR_INDEX" val="13"/>
  <p:tag name="KSO_WM_UNIT_TEXT_FILL_TYPE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82"/>
  <p:tag name="KSO_WM_UNIT_TYPE" val="m_h_f"/>
  <p:tag name="KSO_WM_UNIT_INDEX" val="1_5_1"/>
  <p:tag name="KSO_WM_UNIT_ID" val="diagram82_6*m_h_f*1_5_1"/>
  <p:tag name="KSO_WM_UNIT_CLEAR" val="1"/>
  <p:tag name="KSO_WM_UNIT_LAYERLEVEL" val="1_1_1"/>
  <p:tag name="KSO_WM_UNIT_VALUE" val="14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LINE_FORE_SCHEMECOLOR_INDEX" val="5"/>
  <p:tag name="KSO_WM_UNIT_LINE_FILL_TYPE" val="2"/>
  <p:tag name="KSO_WM_UNIT_TEXT_FILL_FORE_SCHEMECOLOR_INDEX" val="15"/>
  <p:tag name="KSO_WM_UNIT_TEXT_FILL_TYPE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82"/>
  <p:tag name="KSO_WM_UNIT_TYPE" val="m_i"/>
  <p:tag name="KSO_WM_UNIT_INDEX" val="1_11"/>
  <p:tag name="KSO_WM_UNIT_ID" val="diagram82_6*m_i*1_11"/>
  <p:tag name="KSO_WM_UNIT_CLEAR" val="1"/>
  <p:tag name="KSO_WM_UNIT_LAYERLEVEL" val="1_1"/>
  <p:tag name="KSO_WM_DIAGRAM_GROUP_CODE" val="m1-1"/>
  <p:tag name="KSO_WM_UNIT_TEXT_FILL_FORE_SCHEMECOLOR_INDEX" val="13"/>
  <p:tag name="KSO_WM_UNIT_TEXT_FILL_TYPE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82"/>
  <p:tag name="KSO_WM_UNIT_TYPE" val="m_h_a"/>
  <p:tag name="KSO_WM_UNIT_INDEX" val="1_5_1"/>
  <p:tag name="KSO_WM_UNIT_ID" val="diagram82_6*m_h_a*1_5_1"/>
  <p:tag name="KSO_WM_UNIT_CLEAR" val="1"/>
  <p:tag name="KSO_WM_UNIT_LAYERLEVEL" val="1_1_1"/>
  <p:tag name="KSO_WM_UNIT_VALUE" val="8"/>
  <p:tag name="KSO_WM_UNIT_HIGHLIGHT" val="0"/>
  <p:tag name="KSO_WM_UNIT_COMPATIBLE" val="0"/>
  <p:tag name="KSO_WM_DIAGRAM_GROUP_CODE" val="m1-1"/>
  <p:tag name="KSO_WM_UNIT_PRESET_TEXT" val="LOREM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82"/>
  <p:tag name="KSO_WM_UNIT_TYPE" val="m_h_f"/>
  <p:tag name="KSO_WM_UNIT_INDEX" val="1_5_1"/>
  <p:tag name="KSO_WM_UNIT_ID" val="diagram82_6*m_h_f*1_5_1"/>
  <p:tag name="KSO_WM_UNIT_CLEAR" val="1"/>
  <p:tag name="KSO_WM_UNIT_LAYERLEVEL" val="1_1_1"/>
  <p:tag name="KSO_WM_UNIT_VALUE" val="14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LINE_FORE_SCHEMECOLOR_INDEX" val="5"/>
  <p:tag name="KSO_WM_UNIT_LINE_FILL_TYPE" val="2"/>
  <p:tag name="KSO_WM_UNIT_TEXT_FILL_FORE_SCHEMECOLOR_INDEX" val="15"/>
  <p:tag name="KSO_WM_UNIT_TEXT_FILL_TYPE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82"/>
  <p:tag name="KSO_WM_UNIT_TYPE" val="m_i"/>
  <p:tag name="KSO_WM_UNIT_INDEX" val="1_11"/>
  <p:tag name="KSO_WM_UNIT_ID" val="diagram82_6*m_i*1_11"/>
  <p:tag name="KSO_WM_UNIT_CLEAR" val="1"/>
  <p:tag name="KSO_WM_UNIT_LAYERLEVEL" val="1_1"/>
  <p:tag name="KSO_WM_DIAGRAM_GROUP_CODE" val="m1-1"/>
  <p:tag name="KSO_WM_UNIT_TEXT_FILL_FORE_SCHEMECOLOR_INDEX" val="13"/>
  <p:tag name="KSO_WM_UNIT_TEXT_FILL_TYPE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82"/>
  <p:tag name="KSO_WM_UNIT_TYPE" val="m_h_a"/>
  <p:tag name="KSO_WM_UNIT_INDEX" val="1_5_1"/>
  <p:tag name="KSO_WM_UNIT_ID" val="diagram82_6*m_h_a*1_5_1"/>
  <p:tag name="KSO_WM_UNIT_CLEAR" val="1"/>
  <p:tag name="KSO_WM_UNIT_LAYERLEVEL" val="1_1_1"/>
  <p:tag name="KSO_WM_UNIT_VALUE" val="8"/>
  <p:tag name="KSO_WM_UNIT_HIGHLIGHT" val="0"/>
  <p:tag name="KSO_WM_UNIT_COMPATIBLE" val="0"/>
  <p:tag name="KSO_WM_DIAGRAM_GROUP_CODE" val="m1-1"/>
  <p:tag name="KSO_WM_UNIT_PRESET_TEXT" val="LOREM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82"/>
  <p:tag name="KSO_WM_UNIT_TYPE" val="m_i"/>
  <p:tag name="KSO_WM_UNIT_INDEX" val="1_11"/>
  <p:tag name="KSO_WM_UNIT_ID" val="diagram82_6*m_i*1_11"/>
  <p:tag name="KSO_WM_UNIT_CLEAR" val="1"/>
  <p:tag name="KSO_WM_UNIT_LAYERLEVEL" val="1_1"/>
  <p:tag name="KSO_WM_DIAGRAM_GROUP_CODE" val="m1-1"/>
  <p:tag name="KSO_WM_UNIT_TEXT_FILL_FORE_SCHEMECOLOR_INDEX" val="13"/>
  <p:tag name="KSO_WM_UNIT_TEXT_FILL_TYPE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h_a"/>
  <p:tag name="KSO_WM_UNIT_INDEX" val="1_2_1"/>
  <p:tag name="KSO_WM_UNIT_ID" val="diagram769_1*m_h_a*1_2_1"/>
  <p:tag name="KSO_WM_UNIT_CLEAR" val="1"/>
  <p:tag name="KSO_WM_UNIT_LAYERLEVEL" val="1_1_1"/>
  <p:tag name="KSO_WM_UNIT_VALUE" val="5"/>
  <p:tag name="KSO_WM_UNIT_HIGHLIGHT" val="0"/>
  <p:tag name="KSO_WM_UNIT_COMPATIBLE" val="0"/>
  <p:tag name="KSO_WM_DIAGRAM_GROUP_CODE" val="m1-1"/>
  <p:tag name="KSO_WM_UNIT_PRESET_TEXT" val="LOREM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82"/>
  <p:tag name="KSO_WM_UNIT_TYPE" val="m_h_f"/>
  <p:tag name="KSO_WM_UNIT_INDEX" val="1_5_1"/>
  <p:tag name="KSO_WM_UNIT_ID" val="diagram82_6*m_h_f*1_5_1"/>
  <p:tag name="KSO_WM_UNIT_CLEAR" val="1"/>
  <p:tag name="KSO_WM_UNIT_LAYERLEVEL" val="1_1_1"/>
  <p:tag name="KSO_WM_UNIT_VALUE" val="14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LINE_FORE_SCHEMECOLOR_INDEX" val="5"/>
  <p:tag name="KSO_WM_UNIT_LINE_FILL_TYPE" val="2"/>
  <p:tag name="KSO_WM_UNIT_TEXT_FILL_FORE_SCHEMECOLOR_INDEX" val="15"/>
  <p:tag name="KSO_WM_UNIT_TEXT_FILL_TYPE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82"/>
  <p:tag name="KSO_WM_UNIT_TYPE" val="m_h_a"/>
  <p:tag name="KSO_WM_UNIT_INDEX" val="1_5_1"/>
  <p:tag name="KSO_WM_UNIT_ID" val="diagram82_6*m_h_a*1_5_1"/>
  <p:tag name="KSO_WM_UNIT_CLEAR" val="1"/>
  <p:tag name="KSO_WM_UNIT_LAYERLEVEL" val="1_1_1"/>
  <p:tag name="KSO_WM_UNIT_VALUE" val="8"/>
  <p:tag name="KSO_WM_UNIT_HIGHLIGHT" val="0"/>
  <p:tag name="KSO_WM_UNIT_COMPATIBLE" val="0"/>
  <p:tag name="KSO_WM_DIAGRAM_GROUP_CODE" val="m1-1"/>
  <p:tag name="KSO_WM_UNIT_PRESET_TEXT" val="LOREM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82"/>
  <p:tag name="KSO_WM_UNIT_TYPE" val="m_h_f"/>
  <p:tag name="KSO_WM_UNIT_INDEX" val="1_5_1"/>
  <p:tag name="KSO_WM_UNIT_ID" val="diagram82_6*m_h_f*1_5_1"/>
  <p:tag name="KSO_WM_UNIT_CLEAR" val="1"/>
  <p:tag name="KSO_WM_UNIT_LAYERLEVEL" val="1_1_1"/>
  <p:tag name="KSO_WM_UNIT_VALUE" val="14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LINE_FORE_SCHEMECOLOR_INDEX" val="5"/>
  <p:tag name="KSO_WM_UNIT_LINE_FILL_TYPE" val="2"/>
  <p:tag name="KSO_WM_UNIT_TEXT_FILL_FORE_SCHEMECOLOR_INDEX" val="15"/>
  <p:tag name="KSO_WM_UNIT_TEXT_FILL_TYPE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82"/>
  <p:tag name="KSO_WM_UNIT_TYPE" val="m_i"/>
  <p:tag name="KSO_WM_UNIT_INDEX" val="1_11"/>
  <p:tag name="KSO_WM_UNIT_ID" val="diagram82_6*m_i*1_11"/>
  <p:tag name="KSO_WM_UNIT_CLEAR" val="1"/>
  <p:tag name="KSO_WM_UNIT_LAYERLEVEL" val="1_1"/>
  <p:tag name="KSO_WM_DIAGRAM_GROUP_CODE" val="m1-1"/>
  <p:tag name="KSO_WM_UNIT_TEXT_FILL_FORE_SCHEMECOLOR_INDEX" val="13"/>
  <p:tag name="KSO_WM_UNIT_TEXT_FILL_TYPE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82"/>
  <p:tag name="KSO_WM_UNIT_TYPE" val="m_h_f"/>
  <p:tag name="KSO_WM_UNIT_INDEX" val="1_5_1"/>
  <p:tag name="KSO_WM_UNIT_ID" val="diagram82_6*m_h_f*1_5_1"/>
  <p:tag name="KSO_WM_UNIT_CLEAR" val="1"/>
  <p:tag name="KSO_WM_UNIT_LAYERLEVEL" val="1_1_1"/>
  <p:tag name="KSO_WM_UNIT_VALUE" val="14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LINE_FORE_SCHEMECOLOR_INDEX" val="5"/>
  <p:tag name="KSO_WM_UNIT_LINE_FILL_TYPE" val="2"/>
  <p:tag name="KSO_WM_UNIT_TEXT_FILL_FORE_SCHEMECOLOR_INDEX" val="15"/>
  <p:tag name="KSO_WM_UNIT_TEXT_FILL_TYPE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82"/>
  <p:tag name="KSO_WM_UNIT_TYPE" val="m_i"/>
  <p:tag name="KSO_WM_UNIT_INDEX" val="1_11"/>
  <p:tag name="KSO_WM_UNIT_ID" val="diagram82_6*m_i*1_11"/>
  <p:tag name="KSO_WM_UNIT_CLEAR" val="1"/>
  <p:tag name="KSO_WM_UNIT_LAYERLEVEL" val="1_1"/>
  <p:tag name="KSO_WM_DIAGRAM_GROUP_CODE" val="m1-1"/>
  <p:tag name="KSO_WM_UNIT_TEXT_FILL_FORE_SCHEMECOLOR_INDEX" val="13"/>
  <p:tag name="KSO_WM_UNIT_TEXT_FILL_TYPE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87588_3*m_h_i*1_1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187588_3*m_h_i*1_2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1"/>
  <p:tag name="KSO_WM_UNIT_ID" val="diagram20187588_3*m_h_i*1_3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4"/>
  <p:tag name="KSO_WM_UNIT_TEXT_FILL_TYPE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4_1"/>
  <p:tag name="KSO_WM_UNIT_ID" val="diagram20187588_3*m_h_i*1_4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4"/>
  <p:tag name="KSO_WM_UNIT_TEXT_FILL_TYPE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h_a"/>
  <p:tag name="KSO_WM_UNIT_INDEX" val="1_3_1"/>
  <p:tag name="KSO_WM_UNIT_ID" val="diagram769_1*m_h_a*1_3_1"/>
  <p:tag name="KSO_WM_UNIT_CLEAR" val="1"/>
  <p:tag name="KSO_WM_UNIT_LAYERLEVEL" val="1_1_1"/>
  <p:tag name="KSO_WM_UNIT_VALUE" val="5"/>
  <p:tag name="KSO_WM_UNIT_HIGHLIGHT" val="0"/>
  <p:tag name="KSO_WM_UNIT_COMPATIBLE" val="0"/>
  <p:tag name="KSO_WM_DIAGRAM_GROUP_CODE" val="m1-1"/>
  <p:tag name="KSO_WM_UNIT_PRESET_TEXT" val="LOREM"/>
  <p:tag name="KSO_WM_UNIT_FILL_FORE_SCHEMECOLOR_INDEX" val="7"/>
  <p:tag name="KSO_WM_UNIT_FILL_TYPE" val="1"/>
  <p:tag name="KSO_WM_UNIT_TEXT_FILL_FORE_SCHEMECOLOR_INDEX" val="14"/>
  <p:tag name="KSO_WM_UNIT_TEXT_FILL_TYPE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1_1"/>
  <p:tag name="KSO_WM_UNIT_ID" val="diagram20187588_3*m_h_a*1_1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2_1"/>
  <p:tag name="KSO_WM_UNIT_ID" val="diagram20187588_3*m_h_a*1_2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3_1"/>
  <p:tag name="KSO_WM_UNIT_ID" val="diagram20187588_3*m_h_a*1_3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4_1"/>
  <p:tag name="KSO_WM_UNIT_ID" val="diagram20187588_3*m_h_a*1_4_1"/>
  <p:tag name="KSO_WM_TEMPLATE_CATEGORY" val="diagram"/>
  <p:tag name="KSO_WM_TEMPLATE_INDEX" val="20187588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ce75df30-b04e-4a70-8230-96fb3d4e8f33}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86f3d0da-84c7-4d6c-828f-7bd40aa284c3}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99aa9576-fb79-4dff-bd65-fe8bb20035a7}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3d3d11e6-4154-437f-b958-74a3db3dfda9}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ee1db69-a990-42c8-8b96-e2d3c70cfb61}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8797e51a-f8e3-4879-bb4b-9fff02ac3114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69"/>
  <p:tag name="KSO_WM_TAG_VERSION" val="1.0"/>
  <p:tag name="KSO_WM_BEAUTIFY_FLAG" val="#wm#"/>
  <p:tag name="KSO_WM_UNIT_TYPE" val="m_h_a"/>
  <p:tag name="KSO_WM_UNIT_INDEX" val="1_4_1"/>
  <p:tag name="KSO_WM_UNIT_ID" val="diagram769_1*m_h_a*1_4_1"/>
  <p:tag name="KSO_WM_UNIT_CLEAR" val="1"/>
  <p:tag name="KSO_WM_UNIT_LAYERLEVEL" val="1_1_1"/>
  <p:tag name="KSO_WM_UNIT_VALUE" val="5"/>
  <p:tag name="KSO_WM_UNIT_HIGHLIGHT" val="0"/>
  <p:tag name="KSO_WM_UNIT_COMPATIBLE" val="0"/>
  <p:tag name="KSO_WM_DIAGRAM_GROUP_CODE" val="m1-1"/>
  <p:tag name="KSO_WM_UNIT_PRESET_TEXT" val="LOREM"/>
  <p:tag name="KSO_WM_UNIT_FILL_FORE_SCHEMECOLOR_INDEX" val="8"/>
  <p:tag name="KSO_WM_UNIT_FILL_TYPE" val="1"/>
  <p:tag name="KSO_WM_UNIT_TEXT_FILL_FORE_SCHEMECOLOR_INDEX" val="14"/>
  <p:tag name="KSO_WM_UNIT_TEXT_FILL_TYPE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0ed73b5c-4787-4ebe-8c96-98fed1fc11eb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3200</Words>
  <Application>Microsoft Office PowerPoint</Application>
  <PresentationFormat>全屏显示(16:9)</PresentationFormat>
  <Paragraphs>989</Paragraphs>
  <Slides>44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1" baseType="lpstr">
      <vt:lpstr>黑体</vt:lpstr>
      <vt:lpstr>微软雅黑</vt:lpstr>
      <vt:lpstr>Arial</vt:lpstr>
      <vt:lpstr>Calibri</vt:lpstr>
      <vt:lpstr>Gill Sans MT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王会晨</dc:creator>
  <cp:lastModifiedBy>hui huang</cp:lastModifiedBy>
  <cp:revision>366</cp:revision>
  <dcterms:created xsi:type="dcterms:W3CDTF">2021-01-15T02:32:00Z</dcterms:created>
  <dcterms:modified xsi:type="dcterms:W3CDTF">2021-04-12T02:43:20Z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2052-11.1.0.9828</vt:lpwstr>
  </property>
  <property fmtid="{D5CDD505-2E9C-101B-9397-08002B2CF9AE}" pid="3" name="ICV">
    <vt:lpwstr>09DB164E3296444195010FD6477CDCCD</vt:lpwstr>
  </property>
</Properties>
</file>